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4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4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autoCompressPictures="0">
  <p:sldMasterIdLst>
    <p:sldMasterId id="2147483657" r:id="rId1"/>
  </p:sldMasterIdLst>
  <p:notesMasterIdLst>
    <p:notesMasterId r:id="rId151"/>
  </p:notesMasterIdLst>
  <p:sldIdLst>
    <p:sldId id="256" r:id="rId2"/>
    <p:sldId id="257" r:id="rId3"/>
    <p:sldId id="258" r:id="rId4"/>
    <p:sldId id="259" r:id="rId5"/>
    <p:sldId id="467" r:id="rId6"/>
    <p:sldId id="260" r:id="rId7"/>
    <p:sldId id="468" r:id="rId8"/>
    <p:sldId id="262" r:id="rId9"/>
    <p:sldId id="261" r:id="rId10"/>
    <p:sldId id="294" r:id="rId11"/>
    <p:sldId id="263" r:id="rId12"/>
    <p:sldId id="542" r:id="rId13"/>
    <p:sldId id="264" r:id="rId14"/>
    <p:sldId id="512" r:id="rId15"/>
    <p:sldId id="270" r:id="rId16"/>
    <p:sldId id="517" r:id="rId17"/>
    <p:sldId id="518" r:id="rId18"/>
    <p:sldId id="519" r:id="rId19"/>
    <p:sldId id="520" r:id="rId20"/>
    <p:sldId id="521" r:id="rId21"/>
    <p:sldId id="277" r:id="rId22"/>
    <p:sldId id="522" r:id="rId23"/>
    <p:sldId id="523" r:id="rId24"/>
    <p:sldId id="524" r:id="rId25"/>
    <p:sldId id="525" r:id="rId26"/>
    <p:sldId id="527" r:id="rId27"/>
    <p:sldId id="501" r:id="rId28"/>
    <p:sldId id="502" r:id="rId29"/>
    <p:sldId id="535" r:id="rId30"/>
    <p:sldId id="536" r:id="rId31"/>
    <p:sldId id="537" r:id="rId32"/>
    <p:sldId id="538" r:id="rId33"/>
    <p:sldId id="539" r:id="rId34"/>
    <p:sldId id="540" r:id="rId35"/>
    <p:sldId id="541" r:id="rId36"/>
    <p:sldId id="490" r:id="rId37"/>
    <p:sldId id="500" r:id="rId38"/>
    <p:sldId id="464" r:id="rId39"/>
    <p:sldId id="278" r:id="rId40"/>
    <p:sldId id="503" r:id="rId41"/>
    <p:sldId id="491" r:id="rId42"/>
    <p:sldId id="495" r:id="rId43"/>
    <p:sldId id="496" r:id="rId44"/>
    <p:sldId id="533" r:id="rId45"/>
    <p:sldId id="534" r:id="rId46"/>
    <p:sldId id="477" r:id="rId47"/>
    <p:sldId id="478" r:id="rId48"/>
    <p:sldId id="469" r:id="rId49"/>
    <p:sldId id="470" r:id="rId50"/>
    <p:sldId id="471" r:id="rId51"/>
    <p:sldId id="472" r:id="rId52"/>
    <p:sldId id="473" r:id="rId53"/>
    <p:sldId id="474" r:id="rId54"/>
    <p:sldId id="475" r:id="rId55"/>
    <p:sldId id="476" r:id="rId56"/>
    <p:sldId id="479" r:id="rId57"/>
    <p:sldId id="279" r:id="rId58"/>
    <p:sldId id="280" r:id="rId59"/>
    <p:sldId id="281" r:id="rId60"/>
    <p:sldId id="283" r:id="rId61"/>
    <p:sldId id="284" r:id="rId62"/>
    <p:sldId id="465" r:id="rId63"/>
    <p:sldId id="466" r:id="rId64"/>
    <p:sldId id="480" r:id="rId65"/>
    <p:sldId id="424" r:id="rId66"/>
    <p:sldId id="293" r:id="rId67"/>
    <p:sldId id="295" r:id="rId68"/>
    <p:sldId id="296" r:id="rId69"/>
    <p:sldId id="481" r:id="rId70"/>
    <p:sldId id="425" r:id="rId71"/>
    <p:sldId id="426" r:id="rId72"/>
    <p:sldId id="427" r:id="rId73"/>
    <p:sldId id="428" r:id="rId74"/>
    <p:sldId id="484" r:id="rId75"/>
    <p:sldId id="429" r:id="rId76"/>
    <p:sldId id="483" r:id="rId77"/>
    <p:sldId id="381" r:id="rId78"/>
    <p:sldId id="382" r:id="rId79"/>
    <p:sldId id="383" r:id="rId80"/>
    <p:sldId id="384" r:id="rId81"/>
    <p:sldId id="400" r:id="rId82"/>
    <p:sldId id="385" r:id="rId83"/>
    <p:sldId id="386" r:id="rId84"/>
    <p:sldId id="387" r:id="rId85"/>
    <p:sldId id="388" r:id="rId86"/>
    <p:sldId id="389" r:id="rId87"/>
    <p:sldId id="390" r:id="rId88"/>
    <p:sldId id="532" r:id="rId89"/>
    <p:sldId id="514" r:id="rId90"/>
    <p:sldId id="515" r:id="rId91"/>
    <p:sldId id="516" r:id="rId92"/>
    <p:sldId id="401" r:id="rId93"/>
    <p:sldId id="402" r:id="rId94"/>
    <p:sldId id="391" r:id="rId95"/>
    <p:sldId id="438" r:id="rId96"/>
    <p:sldId id="439" r:id="rId97"/>
    <p:sldId id="440" r:id="rId98"/>
    <p:sldId id="441" r:id="rId99"/>
    <p:sldId id="431" r:id="rId100"/>
    <p:sldId id="432" r:id="rId101"/>
    <p:sldId id="437" r:id="rId102"/>
    <p:sldId id="529" r:id="rId103"/>
    <p:sldId id="530" r:id="rId104"/>
    <p:sldId id="531" r:id="rId105"/>
    <p:sldId id="405" r:id="rId106"/>
    <p:sldId id="406" r:id="rId107"/>
    <p:sldId id="407" r:id="rId108"/>
    <p:sldId id="408" r:id="rId109"/>
    <p:sldId id="513" r:id="rId110"/>
    <p:sldId id="409" r:id="rId111"/>
    <p:sldId id="410" r:id="rId112"/>
    <p:sldId id="411" r:id="rId113"/>
    <p:sldId id="412" r:id="rId114"/>
    <p:sldId id="415" r:id="rId115"/>
    <p:sldId id="485" r:id="rId116"/>
    <p:sldId id="349" r:id="rId117"/>
    <p:sldId id="342" r:id="rId118"/>
    <p:sldId id="343" r:id="rId119"/>
    <p:sldId id="346" r:id="rId120"/>
    <p:sldId id="403" r:id="rId121"/>
    <p:sldId id="404" r:id="rId122"/>
    <p:sldId id="498" r:id="rId123"/>
    <p:sldId id="499" r:id="rId124"/>
    <p:sldId id="486" r:id="rId125"/>
    <p:sldId id="322" r:id="rId126"/>
    <p:sldId id="324" r:id="rId127"/>
    <p:sldId id="325" r:id="rId128"/>
    <p:sldId id="326" r:id="rId129"/>
    <p:sldId id="327" r:id="rId130"/>
    <p:sldId id="328" r:id="rId131"/>
    <p:sldId id="329" r:id="rId132"/>
    <p:sldId id="442" r:id="rId133"/>
    <p:sldId id="444" r:id="rId134"/>
    <p:sldId id="445" r:id="rId135"/>
    <p:sldId id="446" r:id="rId136"/>
    <p:sldId id="447" r:id="rId137"/>
    <p:sldId id="448" r:id="rId138"/>
    <p:sldId id="449" r:id="rId139"/>
    <p:sldId id="450" r:id="rId140"/>
    <p:sldId id="451" r:id="rId141"/>
    <p:sldId id="452" r:id="rId142"/>
    <p:sldId id="453" r:id="rId143"/>
    <p:sldId id="454" r:id="rId144"/>
    <p:sldId id="455" r:id="rId145"/>
    <p:sldId id="456" r:id="rId146"/>
    <p:sldId id="457" r:id="rId147"/>
    <p:sldId id="458" r:id="rId148"/>
    <p:sldId id="360" r:id="rId149"/>
    <p:sldId id="359" r:id="rId150"/>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378" autoAdjust="0"/>
  </p:normalViewPr>
  <p:slideViewPr>
    <p:cSldViewPr>
      <p:cViewPr varScale="1">
        <p:scale>
          <a:sx n="62" d="100"/>
          <a:sy n="62" d="100"/>
        </p:scale>
        <p:origin x="-1380" y="-4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5" Type="http://schemas.openxmlformats.org/officeDocument/2006/relationships/image" Target="../media/image5.wmf"/><Relationship Id="rId4"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1680423630"/>
      </p:ext>
    </p:extLst>
  </p:cSld>
  <p:clrMap bg1="lt1" tx1="dk1" bg2="dk2" tx2="lt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http2.golang.org/gophertiles?latency=30" TargetMode="External"/><Relationship Id="rId2" Type="http://schemas.openxmlformats.org/officeDocument/2006/relationships/slide" Target="../slides/slide149.xml"/><Relationship Id="rId1" Type="http://schemas.openxmlformats.org/officeDocument/2006/relationships/notesMaster" Target="../notesMasters/notesMaster1.xml"/><Relationship Id="rId4" Type="http://schemas.openxmlformats.org/officeDocument/2006/relationships/hyperlink" Target="https://http2.golang.org/"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5" name="Shape 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3692754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smtClean="0"/>
              <a:t>אוניברסיטה</a:t>
            </a:r>
            <a:r>
              <a:rPr lang="he-IL" baseline="0" dirty="0" smtClean="0"/>
              <a:t>  - בוקר</a:t>
            </a:r>
            <a:endParaRPr lang="en-US" baseline="0" dirty="0" smtClean="0"/>
          </a:p>
        </p:txBody>
      </p:sp>
    </p:spTree>
    <p:extLst>
      <p:ext uri="{BB962C8B-B14F-4D97-AF65-F5344CB8AC3E}">
        <p14:creationId xmlns:p14="http://schemas.microsoft.com/office/powerpoint/2010/main" val="4039133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1143000" y="685800"/>
            <a:ext cx="4572000" cy="3429000"/>
          </a:xfrm>
        </p:spPr>
      </p:sp>
      <p:sp>
        <p:nvSpPr>
          <p:cNvPr id="3" name="מציין מיקום של הערות 2"/>
          <p:cNvSpPr>
            <a:spLocks noGrp="1"/>
          </p:cNvSpPr>
          <p:nvPr>
            <p:ph type="body" idx="1"/>
          </p:nvPr>
        </p:nvSpPr>
        <p:spPr/>
        <p:txBody>
          <a:bodyPr/>
          <a:lstStyle/>
          <a:p>
            <a:r>
              <a:rPr lang="he-IL" dirty="0" smtClean="0"/>
              <a:t>לפתוח</a:t>
            </a:r>
            <a:r>
              <a:rPr lang="he-IL" baseline="0" dirty="0" smtClean="0"/>
              <a:t> </a:t>
            </a:r>
            <a:r>
              <a:rPr lang="en-US" baseline="0" dirty="0" err="1" smtClean="0"/>
              <a:t>wireshark</a:t>
            </a:r>
            <a:endParaRPr lang="he-IL" dirty="0"/>
          </a:p>
        </p:txBody>
      </p:sp>
    </p:spTree>
    <p:extLst>
      <p:ext uri="{BB962C8B-B14F-4D97-AF65-F5344CB8AC3E}">
        <p14:creationId xmlns:p14="http://schemas.microsoft.com/office/powerpoint/2010/main" val="842068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1143000" y="685800"/>
            <a:ext cx="4572000" cy="3429000"/>
          </a:xfrm>
        </p:spPr>
      </p:sp>
      <p:sp>
        <p:nvSpPr>
          <p:cNvPr id="3" name="מציין מיקום של הערות 2"/>
          <p:cNvSpPr>
            <a:spLocks noGrp="1"/>
          </p:cNvSpPr>
          <p:nvPr>
            <p:ph type="body" idx="1"/>
          </p:nvPr>
        </p:nvSpPr>
        <p:spPr/>
        <p:txBody>
          <a:bodyPr/>
          <a:lstStyle/>
          <a:p>
            <a:r>
              <a:rPr lang="he-IL" dirty="0" smtClean="0"/>
              <a:t>לפתוח</a:t>
            </a:r>
            <a:r>
              <a:rPr lang="he-IL" baseline="0" dirty="0" smtClean="0"/>
              <a:t> </a:t>
            </a:r>
            <a:r>
              <a:rPr lang="en-US" baseline="0" dirty="0" err="1" smtClean="0"/>
              <a:t>wireshark</a:t>
            </a:r>
            <a:endParaRPr lang="he-IL" dirty="0"/>
          </a:p>
        </p:txBody>
      </p:sp>
    </p:spTree>
    <p:extLst>
      <p:ext uri="{BB962C8B-B14F-4D97-AF65-F5344CB8AC3E}">
        <p14:creationId xmlns:p14="http://schemas.microsoft.com/office/powerpoint/2010/main" val="2914338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1143000" y="685800"/>
            <a:ext cx="4572000" cy="3429000"/>
          </a:xfrm>
        </p:spPr>
      </p:sp>
      <p:sp>
        <p:nvSpPr>
          <p:cNvPr id="3" name="מציין מיקום של הערות 2"/>
          <p:cNvSpPr>
            <a:spLocks noGrp="1"/>
          </p:cNvSpPr>
          <p:nvPr>
            <p:ph type="body" idx="1"/>
          </p:nvPr>
        </p:nvSpPr>
        <p:spPr/>
        <p:txBody>
          <a:bodyPr/>
          <a:lstStyle/>
          <a:p>
            <a:r>
              <a:rPr lang="he-IL" dirty="0" smtClean="0"/>
              <a:t>לפתוח</a:t>
            </a:r>
            <a:r>
              <a:rPr lang="he-IL" baseline="0" dirty="0" smtClean="0"/>
              <a:t> </a:t>
            </a:r>
            <a:r>
              <a:rPr lang="en-US" baseline="0" dirty="0" err="1" smtClean="0"/>
              <a:t>wireshark</a:t>
            </a:r>
            <a:endParaRPr lang="he-IL" dirty="0"/>
          </a:p>
        </p:txBody>
      </p:sp>
    </p:spTree>
    <p:extLst>
      <p:ext uri="{BB962C8B-B14F-4D97-AF65-F5344CB8AC3E}">
        <p14:creationId xmlns:p14="http://schemas.microsoft.com/office/powerpoint/2010/main" val="7432293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1143000" y="685800"/>
            <a:ext cx="4572000" cy="3429000"/>
          </a:xfrm>
        </p:spPr>
      </p:sp>
      <p:sp>
        <p:nvSpPr>
          <p:cNvPr id="3" name="מציין מיקום של הערות 2"/>
          <p:cNvSpPr>
            <a:spLocks noGrp="1"/>
          </p:cNvSpPr>
          <p:nvPr>
            <p:ph type="body" idx="1"/>
          </p:nvPr>
        </p:nvSpPr>
        <p:spPr/>
        <p:txBody>
          <a:bodyPr/>
          <a:lstStyle/>
          <a:p>
            <a:r>
              <a:rPr lang="he-IL" dirty="0" smtClean="0"/>
              <a:t>לפתוח</a:t>
            </a:r>
            <a:r>
              <a:rPr lang="he-IL" baseline="0" dirty="0" smtClean="0"/>
              <a:t> </a:t>
            </a:r>
            <a:r>
              <a:rPr lang="en-US" baseline="0" dirty="0" err="1" smtClean="0"/>
              <a:t>wireshark</a:t>
            </a:r>
            <a:endParaRPr lang="he-IL" dirty="0"/>
          </a:p>
        </p:txBody>
      </p:sp>
    </p:spTree>
    <p:extLst>
      <p:ext uri="{BB962C8B-B14F-4D97-AF65-F5344CB8AC3E}">
        <p14:creationId xmlns:p14="http://schemas.microsoft.com/office/powerpoint/2010/main" val="3331560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1143000" y="685800"/>
            <a:ext cx="4572000" cy="3429000"/>
          </a:xfrm>
        </p:spPr>
      </p:sp>
      <p:sp>
        <p:nvSpPr>
          <p:cNvPr id="3" name="מציין מיקום של הערות 2"/>
          <p:cNvSpPr>
            <a:spLocks noGrp="1"/>
          </p:cNvSpPr>
          <p:nvPr>
            <p:ph type="body" idx="1"/>
          </p:nvPr>
        </p:nvSpPr>
        <p:spPr/>
        <p:txBody>
          <a:bodyPr/>
          <a:lstStyle/>
          <a:p>
            <a:r>
              <a:rPr lang="he-IL" dirty="0" smtClean="0"/>
              <a:t>לפתוח</a:t>
            </a:r>
            <a:r>
              <a:rPr lang="he-IL" baseline="0" dirty="0" smtClean="0"/>
              <a:t> </a:t>
            </a:r>
            <a:r>
              <a:rPr lang="en-US" baseline="0" dirty="0" err="1" smtClean="0"/>
              <a:t>wireshark</a:t>
            </a:r>
            <a:endParaRPr lang="he-IL" dirty="0"/>
          </a:p>
        </p:txBody>
      </p:sp>
    </p:spTree>
    <p:extLst>
      <p:ext uri="{BB962C8B-B14F-4D97-AF65-F5344CB8AC3E}">
        <p14:creationId xmlns:p14="http://schemas.microsoft.com/office/powerpoint/2010/main" val="12235462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smtClean="0"/>
              <a:t>לפתוח </a:t>
            </a:r>
            <a:r>
              <a:rPr lang="en-US" dirty="0" err="1" smtClean="0"/>
              <a:t>wireshark</a:t>
            </a:r>
            <a:endParaRPr lang="he-IL" dirty="0"/>
          </a:p>
        </p:txBody>
      </p:sp>
    </p:spTree>
    <p:extLst>
      <p:ext uri="{BB962C8B-B14F-4D97-AF65-F5344CB8AC3E}">
        <p14:creationId xmlns:p14="http://schemas.microsoft.com/office/powerpoint/2010/main" val="20474204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smtClean="0"/>
              <a:t>דוגמא לדף </a:t>
            </a:r>
            <a:r>
              <a:rPr lang="en-US" dirty="0" smtClean="0"/>
              <a:t>html</a:t>
            </a:r>
            <a:endParaRPr lang="he-IL" dirty="0"/>
          </a:p>
        </p:txBody>
      </p:sp>
    </p:spTree>
    <p:extLst>
      <p:ext uri="{BB962C8B-B14F-4D97-AF65-F5344CB8AC3E}">
        <p14:creationId xmlns:p14="http://schemas.microsoft.com/office/powerpoint/2010/main" val="26166710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1143000" y="685800"/>
            <a:ext cx="4572000" cy="3429000"/>
          </a:xfrm>
        </p:spPr>
      </p:sp>
      <p:sp>
        <p:nvSpPr>
          <p:cNvPr id="3" name="מציין מיקום של הערות 2"/>
          <p:cNvSpPr>
            <a:spLocks noGrp="1"/>
          </p:cNvSpPr>
          <p:nvPr>
            <p:ph type="body" idx="1"/>
          </p:nvPr>
        </p:nvSpPr>
        <p:spPr/>
        <p:txBody>
          <a:bodyPr/>
          <a:lstStyle/>
          <a:p>
            <a:pPr algn="l" rtl="0"/>
            <a:r>
              <a:rPr lang="he-IL" sz="1100" b="0" i="0" u="none" strike="noStrike" kern="1200" baseline="0" dirty="0" smtClean="0">
                <a:solidFill>
                  <a:schemeClr val="tx1"/>
                </a:solidFill>
                <a:latin typeface="+mn-lt"/>
                <a:ea typeface="+mn-ea"/>
                <a:cs typeface="+mn-cs"/>
              </a:rPr>
              <a:t>סוף שיעור כיתה </a:t>
            </a:r>
            <a:r>
              <a:rPr lang="he-IL" sz="1100" b="0" i="0" u="none" strike="noStrike" kern="1200" baseline="0" smtClean="0">
                <a:solidFill>
                  <a:schemeClr val="tx1"/>
                </a:solidFill>
                <a:latin typeface="+mn-lt"/>
                <a:ea typeface="+mn-ea"/>
                <a:cs typeface="+mn-cs"/>
              </a:rPr>
              <a:t>של יום רביעי</a:t>
            </a:r>
            <a:endParaRPr lang="en-US" sz="1100" b="0" i="0" u="none" strike="noStrike" kern="1200" baseline="0" dirty="0" smtClean="0">
              <a:solidFill>
                <a:schemeClr val="tx1"/>
              </a:solidFill>
              <a:latin typeface="+mn-lt"/>
              <a:ea typeface="+mn-ea"/>
              <a:cs typeface="+mn-cs"/>
            </a:endParaRPr>
          </a:p>
          <a:p>
            <a:pPr algn="l" rtl="0"/>
            <a:endParaRPr lang="en-US" sz="1100" b="0" i="0" u="none" strike="noStrike" kern="1200" baseline="0" dirty="0" smtClean="0">
              <a:solidFill>
                <a:schemeClr val="tx1"/>
              </a:solidFill>
              <a:latin typeface="+mn-lt"/>
              <a:ea typeface="+mn-ea"/>
              <a:cs typeface="+mn-cs"/>
            </a:endParaRPr>
          </a:p>
          <a:p>
            <a:pPr algn="l" rtl="0"/>
            <a:r>
              <a:rPr lang="en-US" sz="1100" b="0" i="0" u="none" strike="noStrike" kern="1200" baseline="0" dirty="0" smtClean="0">
                <a:solidFill>
                  <a:schemeClr val="tx1"/>
                </a:solidFill>
                <a:latin typeface="+mn-lt"/>
                <a:ea typeface="+mn-ea"/>
                <a:cs typeface="+mn-cs"/>
              </a:rPr>
              <a:t>However, the order of requests and replies must reserve</a:t>
            </a:r>
          </a:p>
          <a:p>
            <a:pPr algn="l" rtl="0"/>
            <a:r>
              <a:rPr lang="en-US" sz="1100" b="0" i="0" u="none" strike="noStrike" kern="1200" baseline="0" dirty="0" smtClean="0">
                <a:solidFill>
                  <a:schemeClr val="tx1"/>
                </a:solidFill>
                <a:latin typeface="+mn-lt"/>
                <a:ea typeface="+mn-ea"/>
                <a:cs typeface="+mn-cs"/>
              </a:rPr>
              <a:t>with HTTP pipelining. Therefore, all the following requests</a:t>
            </a:r>
          </a:p>
          <a:p>
            <a:pPr algn="l" rtl="0"/>
            <a:r>
              <a:rPr lang="en-US" sz="1100" b="0" i="0" u="none" strike="noStrike" kern="1200" baseline="0" dirty="0" smtClean="0">
                <a:solidFill>
                  <a:schemeClr val="tx1"/>
                </a:solidFill>
                <a:latin typeface="+mn-lt"/>
                <a:ea typeface="+mn-ea"/>
                <a:cs typeface="+mn-cs"/>
              </a:rPr>
              <a:t>must wait for long time in a case of the head request of the</a:t>
            </a:r>
          </a:p>
          <a:p>
            <a:pPr algn="l" rtl="0"/>
            <a:r>
              <a:rPr lang="en-US" sz="1100" b="0" i="0" u="none" strike="noStrike" kern="1200" baseline="0" dirty="0" smtClean="0">
                <a:solidFill>
                  <a:schemeClr val="tx1"/>
                </a:solidFill>
                <a:latin typeface="+mn-lt"/>
                <a:ea typeface="+mn-ea"/>
                <a:cs typeface="+mn-cs"/>
              </a:rPr>
              <a:t>queue takes long time. This is called Head of Line (HOL)</a:t>
            </a:r>
          </a:p>
          <a:p>
            <a:pPr algn="l" rtl="0"/>
            <a:r>
              <a:rPr lang="en-US" sz="1100" b="0" i="0" u="none" strike="noStrike" kern="1200" baseline="0" dirty="0" smtClean="0">
                <a:solidFill>
                  <a:schemeClr val="tx1"/>
                </a:solidFill>
                <a:latin typeface="+mn-lt"/>
                <a:ea typeface="+mn-ea"/>
                <a:cs typeface="+mn-cs"/>
              </a:rPr>
              <a:t>blocking problem.</a:t>
            </a:r>
          </a:p>
          <a:p>
            <a:pPr algn="l" rtl="0"/>
            <a:endParaRPr lang="en-US" sz="1100" b="0" i="0" u="none" strike="noStrike" kern="1200" baseline="0" dirty="0" smtClean="0">
              <a:solidFill>
                <a:schemeClr val="tx1"/>
              </a:solidFill>
              <a:latin typeface="+mn-lt"/>
              <a:ea typeface="+mn-ea"/>
              <a:cs typeface="+mn-cs"/>
            </a:endParaRPr>
          </a:p>
          <a:p>
            <a:r>
              <a:rPr lang="en-US" sz="1100" b="0" i="0" u="none" strike="noStrike" kern="1200" baseline="0" dirty="0" smtClean="0">
                <a:solidFill>
                  <a:schemeClr val="tx1"/>
                </a:solidFill>
                <a:latin typeface="+mn-lt"/>
                <a:ea typeface="+mn-ea"/>
                <a:cs typeface="+mn-cs"/>
              </a:rPr>
              <a:t>A simple and popular method for solving this problem is</a:t>
            </a:r>
          </a:p>
          <a:p>
            <a:pPr algn="l" rtl="0"/>
            <a:r>
              <a:rPr lang="en-US" sz="1100" b="0" i="0" u="none" strike="noStrike" kern="1200" baseline="0" dirty="0" smtClean="0">
                <a:solidFill>
                  <a:schemeClr val="tx1"/>
                </a:solidFill>
                <a:latin typeface="+mn-lt"/>
                <a:ea typeface="+mn-ea"/>
                <a:cs typeface="+mn-cs"/>
              </a:rPr>
              <a:t>establishing multiple TCP connections.</a:t>
            </a:r>
            <a:endParaRPr lang="he-IL" dirty="0"/>
          </a:p>
        </p:txBody>
      </p:sp>
    </p:spTree>
    <p:extLst>
      <p:ext uri="{BB962C8B-B14F-4D97-AF65-F5344CB8AC3E}">
        <p14:creationId xmlns:p14="http://schemas.microsoft.com/office/powerpoint/2010/main" val="27863047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Tree>
    <p:extLst>
      <p:ext uri="{BB962C8B-B14F-4D97-AF65-F5344CB8AC3E}">
        <p14:creationId xmlns:p14="http://schemas.microsoft.com/office/powerpoint/2010/main" val="896013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800" dirty="0"/>
          </a:p>
        </p:txBody>
      </p:sp>
    </p:spTree>
    <p:extLst>
      <p:ext uri="{BB962C8B-B14F-4D97-AF65-F5344CB8AC3E}">
        <p14:creationId xmlns:p14="http://schemas.microsoft.com/office/powerpoint/2010/main" val="39986274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1143000" y="685800"/>
            <a:ext cx="4572000" cy="3429000"/>
          </a:xfrm>
        </p:spPr>
      </p:sp>
      <p:sp>
        <p:nvSpPr>
          <p:cNvPr id="3" name="מציין מיקום של הערות 2"/>
          <p:cNvSpPr>
            <a:spLocks noGrp="1"/>
          </p:cNvSpPr>
          <p:nvPr>
            <p:ph type="body" idx="1"/>
          </p:nvPr>
        </p:nvSpPr>
        <p:spPr/>
        <p:txBody>
          <a:bodyPr/>
          <a:lstStyle/>
          <a:p>
            <a:pPr algn="l" rtl="1"/>
            <a:r>
              <a:rPr lang="en-US" sz="1100" kern="1200" dirty="0" smtClean="0">
                <a:solidFill>
                  <a:schemeClr val="tx1"/>
                </a:solidFill>
                <a:effectLst/>
                <a:latin typeface="+mn-lt"/>
                <a:ea typeface="+mn-ea"/>
                <a:cs typeface="+mn-cs"/>
              </a:rPr>
              <a:t>Q-1. Why servers are interested to keep a connection alive?</a:t>
            </a:r>
          </a:p>
          <a:p>
            <a:pPr algn="l" rtl="1"/>
            <a:r>
              <a:rPr lang="en-US" sz="1100" kern="1200" dirty="0" smtClean="0">
                <a:solidFill>
                  <a:schemeClr val="tx1"/>
                </a:solidFill>
                <a:effectLst/>
                <a:latin typeface="+mn-lt"/>
                <a:ea typeface="+mn-ea"/>
                <a:cs typeface="+mn-cs"/>
              </a:rPr>
              <a:t>Q-1. Why servers do not like timeouts?</a:t>
            </a:r>
          </a:p>
          <a:p>
            <a:pPr algn="l" rtl="0"/>
            <a:endParaRPr lang="he-IL" dirty="0"/>
          </a:p>
        </p:txBody>
      </p:sp>
    </p:spTree>
    <p:extLst>
      <p:ext uri="{BB962C8B-B14F-4D97-AF65-F5344CB8AC3E}">
        <p14:creationId xmlns:p14="http://schemas.microsoft.com/office/powerpoint/2010/main" val="16985479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מציין מיקום של תמונת שקופית 1"/>
          <p:cNvSpPr>
            <a:spLocks noGrp="1" noRot="1" noChangeAspect="1" noTextEdit="1"/>
          </p:cNvSpPr>
          <p:nvPr>
            <p:ph type="sldImg"/>
          </p:nvPr>
        </p:nvSpPr>
        <p:spPr>
          <a:xfrm>
            <a:off x="1143000" y="685800"/>
            <a:ext cx="4572000" cy="3429000"/>
          </a:xfrm>
          <a:ln/>
        </p:spPr>
      </p:sp>
      <p:sp>
        <p:nvSpPr>
          <p:cNvPr id="89091" name="מציין מיקום של הערות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a:r>
              <a:rPr lang="he-IL" altLang="he-IL" smtClean="0"/>
              <a:t>להראות להם סרט על </a:t>
            </a:r>
            <a:r>
              <a:rPr lang="en-US" altLang="he-IL" smtClean="0"/>
              <a:t>HTTP</a:t>
            </a:r>
            <a:endParaRPr lang="he-IL" altLang="he-IL" smtClean="0"/>
          </a:p>
        </p:txBody>
      </p:sp>
      <p:sp>
        <p:nvSpPr>
          <p:cNvPr id="89092" name="מציין מיקום של מספר שקופית 3"/>
          <p:cNvSpPr>
            <a:spLocks noGrp="1"/>
          </p:cNvSpPr>
          <p:nvPr>
            <p:ph type="sldNum" sz="quarter" idx="5"/>
          </p:nvPr>
        </p:nvSpPr>
        <p:spPr>
          <a:xfrm>
            <a:off x="4144963" y="9121775"/>
            <a:ext cx="3170237" cy="479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66788">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4CE26CF0-1F63-4521-A12A-F48FC7FA5DA7}" type="slidenum">
              <a:rPr lang="en-US" altLang="he-IL" sz="1300" smtClean="0"/>
              <a:pPr>
                <a:spcBef>
                  <a:spcPct val="0"/>
                </a:spcBef>
              </a:pPr>
              <a:t>37</a:t>
            </a:fld>
            <a:endParaRPr lang="en-US" altLang="he-IL" sz="1300" smtClean="0"/>
          </a:p>
        </p:txBody>
      </p:sp>
    </p:spTree>
    <p:extLst>
      <p:ext uri="{BB962C8B-B14F-4D97-AF65-F5344CB8AC3E}">
        <p14:creationId xmlns:p14="http://schemas.microsoft.com/office/powerpoint/2010/main" val="3116375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smtClean="0"/>
              <a:t>סוף</a:t>
            </a:r>
            <a:r>
              <a:rPr lang="he-IL" baseline="0" dirty="0" smtClean="0"/>
              <a:t> שיעור שני – כיתה יום שני</a:t>
            </a:r>
            <a:endParaRPr lang="he-IL" dirty="0" smtClean="0"/>
          </a:p>
          <a:p>
            <a:endParaRPr lang="he-IL" dirty="0" smtClean="0"/>
          </a:p>
        </p:txBody>
      </p:sp>
    </p:spTree>
    <p:extLst>
      <p:ext uri="{BB962C8B-B14F-4D97-AF65-F5344CB8AC3E}">
        <p14:creationId xmlns:p14="http://schemas.microsoft.com/office/powerpoint/2010/main" val="35337023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1143000" y="685800"/>
            <a:ext cx="4572000" cy="3429000"/>
          </a:xfrm>
        </p:spPr>
      </p:sp>
      <p:sp>
        <p:nvSpPr>
          <p:cNvPr id="3" name="מציין מיקום של הערות 2"/>
          <p:cNvSpPr>
            <a:spLocks noGrp="1"/>
          </p:cNvSpPr>
          <p:nvPr>
            <p:ph type="body" idx="1"/>
          </p:nvPr>
        </p:nvSpPr>
        <p:spPr/>
        <p:txBody>
          <a:bodyPr/>
          <a:lstStyle/>
          <a:p>
            <a:r>
              <a:rPr lang="he-IL" dirty="0" smtClean="0"/>
              <a:t>לפתוח</a:t>
            </a:r>
            <a:r>
              <a:rPr lang="he-IL" baseline="0" dirty="0" smtClean="0"/>
              <a:t> </a:t>
            </a:r>
            <a:r>
              <a:rPr lang="en-US" baseline="0" dirty="0" err="1" smtClean="0"/>
              <a:t>wireshark</a:t>
            </a:r>
            <a:endParaRPr lang="he-IL" dirty="0"/>
          </a:p>
        </p:txBody>
      </p:sp>
    </p:spTree>
    <p:extLst>
      <p:ext uri="{BB962C8B-B14F-4D97-AF65-F5344CB8AC3E}">
        <p14:creationId xmlns:p14="http://schemas.microsoft.com/office/powerpoint/2010/main" val="8792568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1143000" y="685800"/>
            <a:ext cx="4572000" cy="3429000"/>
          </a:xfrm>
        </p:spPr>
      </p:sp>
      <p:sp>
        <p:nvSpPr>
          <p:cNvPr id="3" name="מציין מיקום של הערות 2"/>
          <p:cNvSpPr>
            <a:spLocks noGrp="1"/>
          </p:cNvSpPr>
          <p:nvPr>
            <p:ph type="body" idx="1"/>
          </p:nvPr>
        </p:nvSpPr>
        <p:spPr/>
        <p:txBody>
          <a:bodyPr/>
          <a:lstStyle/>
          <a:p>
            <a:r>
              <a:rPr lang="he-IL" dirty="0" smtClean="0"/>
              <a:t>לפתוח</a:t>
            </a:r>
            <a:r>
              <a:rPr lang="he-IL" baseline="0" dirty="0" smtClean="0"/>
              <a:t> </a:t>
            </a:r>
            <a:r>
              <a:rPr lang="en-US" baseline="0" dirty="0" err="1" smtClean="0"/>
              <a:t>wireshark</a:t>
            </a:r>
            <a:endParaRPr lang="he-IL" dirty="0"/>
          </a:p>
        </p:txBody>
      </p:sp>
    </p:spTree>
    <p:extLst>
      <p:ext uri="{BB962C8B-B14F-4D97-AF65-F5344CB8AC3E}">
        <p14:creationId xmlns:p14="http://schemas.microsoft.com/office/powerpoint/2010/main" val="38363588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smtClean="0"/>
              <a:t>להראות</a:t>
            </a:r>
            <a:r>
              <a:rPr lang="he-IL" baseline="0" dirty="0" smtClean="0"/>
              <a:t> להם גישה לאתר דרך המכונות </a:t>
            </a:r>
            <a:r>
              <a:rPr lang="he-IL" baseline="0" dirty="0" err="1" smtClean="0"/>
              <a:t>הוירטואליות</a:t>
            </a:r>
            <a:endParaRPr lang="he-IL" dirty="0"/>
          </a:p>
        </p:txBody>
      </p:sp>
    </p:spTree>
    <p:extLst>
      <p:ext uri="{BB962C8B-B14F-4D97-AF65-F5344CB8AC3E}">
        <p14:creationId xmlns:p14="http://schemas.microsoft.com/office/powerpoint/2010/main" val="21978400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1143000" y="685800"/>
            <a:ext cx="4572000" cy="3429000"/>
          </a:xfrm>
        </p:spPr>
      </p:sp>
      <p:sp>
        <p:nvSpPr>
          <p:cNvPr id="3" name="מציין מיקום של הערות 2"/>
          <p:cNvSpPr>
            <a:spLocks noGrp="1"/>
          </p:cNvSpPr>
          <p:nvPr>
            <p:ph type="body" idx="1"/>
          </p:nvPr>
        </p:nvSpPr>
        <p:spPr/>
        <p:txBody>
          <a:bodyPr/>
          <a:lstStyle/>
          <a:p>
            <a:endParaRPr lang="he-IL" dirty="0"/>
          </a:p>
        </p:txBody>
      </p:sp>
    </p:spTree>
    <p:extLst>
      <p:ext uri="{BB962C8B-B14F-4D97-AF65-F5344CB8AC3E}">
        <p14:creationId xmlns:p14="http://schemas.microsoft.com/office/powerpoint/2010/main" val="36516612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Tree>
    <p:extLst>
      <p:ext uri="{BB962C8B-B14F-4D97-AF65-F5344CB8AC3E}">
        <p14:creationId xmlns:p14="http://schemas.microsoft.com/office/powerpoint/2010/main" val="3117510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1143000" y="685800"/>
            <a:ext cx="4572000" cy="3429000"/>
          </a:xfrm>
        </p:spPr>
      </p:sp>
      <p:sp>
        <p:nvSpPr>
          <p:cNvPr id="3" name="מציין מיקום של הערות 2"/>
          <p:cNvSpPr>
            <a:spLocks noGrp="1"/>
          </p:cNvSpPr>
          <p:nvPr>
            <p:ph type="body" idx="1"/>
          </p:nvPr>
        </p:nvSpPr>
        <p:spPr/>
        <p:txBody>
          <a:bodyPr/>
          <a:lstStyle/>
          <a:p>
            <a:endParaRPr lang="he-IL" dirty="0"/>
          </a:p>
        </p:txBody>
      </p:sp>
    </p:spTree>
    <p:extLst>
      <p:ext uri="{BB962C8B-B14F-4D97-AF65-F5344CB8AC3E}">
        <p14:creationId xmlns:p14="http://schemas.microsoft.com/office/powerpoint/2010/main" val="5387980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1143000" y="685800"/>
            <a:ext cx="4572000" cy="3429000"/>
          </a:xfrm>
        </p:spPr>
      </p:sp>
      <p:sp>
        <p:nvSpPr>
          <p:cNvPr id="3" name="מציין מיקום של הערות 2"/>
          <p:cNvSpPr>
            <a:spLocks noGrp="1"/>
          </p:cNvSpPr>
          <p:nvPr>
            <p:ph type="body" idx="1"/>
          </p:nvPr>
        </p:nvSpPr>
        <p:spPr/>
        <p:txBody>
          <a:bodyPr/>
          <a:lstStyle/>
          <a:p>
            <a:endParaRPr lang="he-IL" dirty="0"/>
          </a:p>
        </p:txBody>
      </p:sp>
    </p:spTree>
    <p:extLst>
      <p:ext uri="{BB962C8B-B14F-4D97-AF65-F5344CB8AC3E}">
        <p14:creationId xmlns:p14="http://schemas.microsoft.com/office/powerpoint/2010/main" val="4002094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buAutoNum type="arabicParenR"/>
            </a:pPr>
            <a:r>
              <a:rPr lang="he-IL" dirty="0" smtClean="0"/>
              <a:t>לעשות להם חזרה על </a:t>
            </a:r>
            <a:r>
              <a:rPr lang="en-US" dirty="0" smtClean="0"/>
              <a:t>http</a:t>
            </a:r>
            <a:r>
              <a:rPr lang="he-IL" dirty="0" smtClean="0"/>
              <a:t> כולל</a:t>
            </a:r>
            <a:r>
              <a:rPr lang="he-IL" baseline="0" dirty="0" smtClean="0"/>
              <a:t> </a:t>
            </a:r>
            <a:r>
              <a:rPr lang="en-US" baseline="0" dirty="0" smtClean="0"/>
              <a:t>header</a:t>
            </a:r>
            <a:r>
              <a:rPr lang="he-IL" baseline="0" dirty="0" smtClean="0"/>
              <a:t> והאפשרות של </a:t>
            </a:r>
            <a:r>
              <a:rPr lang="en-US" baseline="0" dirty="0" smtClean="0"/>
              <a:t>keep alive</a:t>
            </a:r>
            <a:endParaRPr lang="he-IL" baseline="0" dirty="0" smtClean="0"/>
          </a:p>
          <a:p>
            <a:pPr marL="228600" indent="-228600">
              <a:buAutoNum type="arabicParenR"/>
            </a:pPr>
            <a:r>
              <a:rPr lang="he-IL" baseline="0" dirty="0" smtClean="0"/>
              <a:t>לעשות איתם </a:t>
            </a:r>
            <a:r>
              <a:rPr lang="en-US" baseline="0" dirty="0" err="1" smtClean="0"/>
              <a:t>kahoot</a:t>
            </a:r>
            <a:endParaRPr lang="he-IL" baseline="0" dirty="0" smtClean="0"/>
          </a:p>
          <a:p>
            <a:pPr marL="228600" indent="-228600">
              <a:buAutoNum type="arabicParenR"/>
            </a:pPr>
            <a:r>
              <a:rPr lang="he-IL" baseline="0" dirty="0" smtClean="0"/>
              <a:t>לחזור ללוח ולפתח איתם מספר שיפורים כגון – לנסות לעבוד גם עם </a:t>
            </a:r>
            <a:r>
              <a:rPr lang="he-IL" baseline="0" smtClean="0"/>
              <a:t>ויירשארק</a:t>
            </a:r>
            <a:endParaRPr lang="he-IL" baseline="0" dirty="0" smtClean="0"/>
          </a:p>
          <a:p>
            <a:pPr marL="685800" lvl="1" indent="-228600">
              <a:buAutoNum type="arabicParenR"/>
            </a:pPr>
            <a:r>
              <a:rPr lang="he-IL" baseline="0" dirty="0" smtClean="0"/>
              <a:t>חיבור במקביל</a:t>
            </a:r>
          </a:p>
          <a:p>
            <a:pPr marL="685800" lvl="1" indent="-228600">
              <a:buAutoNum type="arabicParenR"/>
            </a:pPr>
            <a:r>
              <a:rPr lang="en-US" baseline="0" dirty="0" smtClean="0"/>
              <a:t>cookies</a:t>
            </a:r>
            <a:endParaRPr lang="he-IL" baseline="0" dirty="0" smtClean="0"/>
          </a:p>
          <a:p>
            <a:pPr marL="685800" lvl="1" indent="-228600">
              <a:buAutoNum type="arabicParenR"/>
            </a:pPr>
            <a:r>
              <a:rPr lang="en-US" baseline="0" dirty="0" smtClean="0"/>
              <a:t>Proxy</a:t>
            </a:r>
            <a:endParaRPr lang="he-IL" baseline="0" dirty="0" smtClean="0"/>
          </a:p>
          <a:p>
            <a:pPr marL="685800" lvl="1" indent="-228600">
              <a:buAutoNum type="arabicParenR"/>
            </a:pPr>
            <a:r>
              <a:rPr lang="he-IL" baseline="0" dirty="0" smtClean="0"/>
              <a:t>אבטחה</a:t>
            </a:r>
            <a:endParaRPr lang="en-US" baseline="0" dirty="0" smtClean="0"/>
          </a:p>
          <a:p>
            <a:pPr marL="685800" lvl="1" indent="-228600">
              <a:buAutoNum type="arabicParenR"/>
            </a:pPr>
            <a:r>
              <a:rPr lang="he-IL" baseline="0" dirty="0" smtClean="0"/>
              <a:t>שידור וידאו</a:t>
            </a:r>
          </a:p>
        </p:txBody>
      </p:sp>
    </p:spTree>
    <p:extLst>
      <p:ext uri="{BB962C8B-B14F-4D97-AF65-F5344CB8AC3E}">
        <p14:creationId xmlns:p14="http://schemas.microsoft.com/office/powerpoint/2010/main" val="5193646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xfrm>
            <a:off x="1143000" y="685800"/>
            <a:ext cx="4572000" cy="3429000"/>
          </a:xfrm>
          <a:ln/>
        </p:spPr>
      </p:sp>
      <p:sp>
        <p:nvSpPr>
          <p:cNvPr id="942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he-IL" smtClean="0"/>
          </a:p>
        </p:txBody>
      </p:sp>
      <p:sp>
        <p:nvSpPr>
          <p:cNvPr id="94212" name="Slide Number Placeholder 3"/>
          <p:cNvSpPr>
            <a:spLocks noGrp="1"/>
          </p:cNvSpPr>
          <p:nvPr>
            <p:ph type="sldNum" sz="quarter" idx="5"/>
          </p:nvPr>
        </p:nvSpPr>
        <p:spPr>
          <a:xfrm>
            <a:off x="4144963" y="9121775"/>
            <a:ext cx="3170237" cy="479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66788">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56FA2076-D9B0-4939-8A54-5C0712B830C6}" type="slidenum">
              <a:rPr lang="en-US" altLang="he-IL" sz="1300" smtClean="0"/>
              <a:pPr>
                <a:spcBef>
                  <a:spcPct val="0"/>
                </a:spcBef>
              </a:pPr>
              <a:t>61</a:t>
            </a:fld>
            <a:endParaRPr lang="en-US" altLang="he-IL" sz="1300" smtClean="0"/>
          </a:p>
        </p:txBody>
      </p:sp>
    </p:spTree>
    <p:extLst>
      <p:ext uri="{BB962C8B-B14F-4D97-AF65-F5344CB8AC3E}">
        <p14:creationId xmlns:p14="http://schemas.microsoft.com/office/powerpoint/2010/main" val="41292249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1143000" y="685800"/>
            <a:ext cx="4572000" cy="3429000"/>
          </a:xfrm>
        </p:spPr>
      </p:sp>
      <p:sp>
        <p:nvSpPr>
          <p:cNvPr id="3" name="מציין מיקום של הערות 2"/>
          <p:cNvSpPr>
            <a:spLocks noGrp="1"/>
          </p:cNvSpPr>
          <p:nvPr>
            <p:ph type="body" idx="1"/>
          </p:nvPr>
        </p:nvSpPr>
        <p:spPr/>
        <p:txBody>
          <a:bodyPr/>
          <a:lstStyle/>
          <a:p>
            <a:endParaRPr lang="he-IL" dirty="0"/>
          </a:p>
        </p:txBody>
      </p:sp>
    </p:spTree>
    <p:extLst>
      <p:ext uri="{BB962C8B-B14F-4D97-AF65-F5344CB8AC3E}">
        <p14:creationId xmlns:p14="http://schemas.microsoft.com/office/powerpoint/2010/main" val="38083801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1143000" y="685800"/>
            <a:ext cx="4572000" cy="3429000"/>
          </a:xfrm>
        </p:spPr>
      </p:sp>
      <p:sp>
        <p:nvSpPr>
          <p:cNvPr id="3" name="מציין מיקום של הערות 2"/>
          <p:cNvSpPr>
            <a:spLocks noGrp="1"/>
          </p:cNvSpPr>
          <p:nvPr>
            <p:ph type="body" idx="1"/>
          </p:nvPr>
        </p:nvSpPr>
        <p:spPr/>
        <p:txBody>
          <a:bodyPr/>
          <a:lstStyle/>
          <a:p>
            <a:endParaRPr lang="he-IL" dirty="0"/>
          </a:p>
        </p:txBody>
      </p:sp>
    </p:spTree>
    <p:extLst>
      <p:ext uri="{BB962C8B-B14F-4D97-AF65-F5344CB8AC3E}">
        <p14:creationId xmlns:p14="http://schemas.microsoft.com/office/powerpoint/2010/main" val="39149295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1143000" y="685800"/>
            <a:ext cx="4572000" cy="3429000"/>
          </a:xfrm>
        </p:spPr>
      </p:sp>
      <p:sp>
        <p:nvSpPr>
          <p:cNvPr id="78851" name="מציין מיקום של הערות 2"/>
          <p:cNvSpPr>
            <a:spLocks noGrp="1"/>
          </p:cNvSpPr>
          <p:nvPr>
            <p:ph type="body" idx="1"/>
          </p:nvPr>
        </p:nvSpPr>
        <p:spPr>
          <a:noFill/>
        </p:spPr>
        <p:txBody>
          <a:bodyPr/>
          <a:lstStyle/>
          <a:p>
            <a:r>
              <a:rPr lang="en-US" altLang="he-IL" dirty="0" err="1" smtClean="0">
                <a:latin typeface="Times New Roman" panose="02020603050405020304" pitchFamily="18" charset="0"/>
              </a:rPr>
              <a:t>kahoot</a:t>
            </a:r>
            <a:endParaRPr lang="he-IL" altLang="he-IL" dirty="0" smtClean="0">
              <a:latin typeface="Times New Roman" panose="02020603050405020304" pitchFamily="18" charset="0"/>
            </a:endParaRPr>
          </a:p>
        </p:txBody>
      </p:sp>
      <p:sp>
        <p:nvSpPr>
          <p:cNvPr id="78852" name="מציין מיקום של מספר שקופית 3"/>
          <p:cNvSpPr>
            <a:spLocks noGrp="1"/>
          </p:cNvSpPr>
          <p:nvPr>
            <p:ph type="sldNum" sz="quarter" idx="5"/>
          </p:nvPr>
        </p:nvSpPr>
        <p:spPr>
          <a:xfrm>
            <a:off x="4144963" y="9120188"/>
            <a:ext cx="3170237" cy="481012"/>
          </a:xfrm>
          <a:prstGeom prst="rect">
            <a:avLst/>
          </a:prstGeom>
          <a:noFill/>
        </p:spPr>
        <p:txBody>
          <a:bodyPr/>
          <a:lstStyle>
            <a:lvl1pPr defTabSz="966788">
              <a:defRPr i="1">
                <a:solidFill>
                  <a:schemeClr val="tx1"/>
                </a:solidFill>
                <a:latin typeface="Comic Sans MS" panose="030F0702030302020204" pitchFamily="66" charset="0"/>
                <a:ea typeface="MS PGothic" panose="020B0600070205080204" pitchFamily="34" charset="-128"/>
              </a:defRPr>
            </a:lvl1pPr>
            <a:lvl2pPr marL="742950" indent="-285750" defTabSz="966788">
              <a:defRPr i="1">
                <a:solidFill>
                  <a:schemeClr val="tx1"/>
                </a:solidFill>
                <a:latin typeface="Comic Sans MS" panose="030F0702030302020204" pitchFamily="66" charset="0"/>
                <a:ea typeface="MS PGothic" panose="020B0600070205080204" pitchFamily="34" charset="-128"/>
              </a:defRPr>
            </a:lvl2pPr>
            <a:lvl3pPr marL="1143000" indent="-228600" defTabSz="966788">
              <a:defRPr i="1">
                <a:solidFill>
                  <a:schemeClr val="tx1"/>
                </a:solidFill>
                <a:latin typeface="Comic Sans MS" panose="030F0702030302020204" pitchFamily="66" charset="0"/>
                <a:ea typeface="MS PGothic" panose="020B0600070205080204" pitchFamily="34" charset="-128"/>
              </a:defRPr>
            </a:lvl3pPr>
            <a:lvl4pPr marL="1600200" indent="-228600" defTabSz="966788">
              <a:defRPr i="1">
                <a:solidFill>
                  <a:schemeClr val="tx1"/>
                </a:solidFill>
                <a:latin typeface="Comic Sans MS" panose="030F0702030302020204" pitchFamily="66" charset="0"/>
                <a:ea typeface="MS PGothic" panose="020B0600070205080204" pitchFamily="34" charset="-128"/>
              </a:defRPr>
            </a:lvl4pPr>
            <a:lvl5pPr marL="2057400" indent="-228600" defTabSz="966788">
              <a:defRPr i="1">
                <a:solidFill>
                  <a:schemeClr val="tx1"/>
                </a:solidFill>
                <a:latin typeface="Comic Sans MS" panose="030F0702030302020204" pitchFamily="66" charset="0"/>
                <a:ea typeface="MS PGothic" panose="020B0600070205080204" pitchFamily="34" charset="-128"/>
              </a:defRPr>
            </a:lvl5pPr>
            <a:lvl6pPr marL="2514600" indent="-228600" algn="l" defTabSz="966788" rtl="0"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6pPr>
            <a:lvl7pPr marL="2971800" indent="-228600" algn="l" defTabSz="966788" rtl="0"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7pPr>
            <a:lvl8pPr marL="3429000" indent="-228600" algn="l" defTabSz="966788" rtl="0"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8pPr>
            <a:lvl9pPr marL="3886200" indent="-228600" algn="l" defTabSz="966788" rtl="0"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9pPr>
          </a:lstStyle>
          <a:p>
            <a:fld id="{865984F9-BA58-4B62-B949-34CCB0E7C8BE}" type="slidenum">
              <a:rPr lang="en-US" altLang="he-IL" i="0" smtClean="0">
                <a:latin typeface="Times New Roman" panose="02020603050405020304" pitchFamily="18" charset="0"/>
              </a:rPr>
              <a:pPr/>
              <a:t>74</a:t>
            </a:fld>
            <a:endParaRPr lang="en-US" altLang="he-IL" i="0" smtClean="0">
              <a:latin typeface="Times New Roman" panose="02020603050405020304" pitchFamily="18" charset="0"/>
            </a:endParaRPr>
          </a:p>
        </p:txBody>
      </p:sp>
    </p:spTree>
    <p:extLst>
      <p:ext uri="{BB962C8B-B14F-4D97-AF65-F5344CB8AC3E}">
        <p14:creationId xmlns:p14="http://schemas.microsoft.com/office/powerpoint/2010/main" val="30828249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1143000" y="685800"/>
            <a:ext cx="4572000" cy="3429000"/>
          </a:xfrm>
        </p:spPr>
      </p:sp>
      <p:sp>
        <p:nvSpPr>
          <p:cNvPr id="3" name="מציין מיקום של הערות 2"/>
          <p:cNvSpPr>
            <a:spLocks noGrp="1"/>
          </p:cNvSpPr>
          <p:nvPr>
            <p:ph type="body" idx="1"/>
          </p:nvPr>
        </p:nvSpPr>
        <p:spPr/>
        <p:txBody>
          <a:bodyPr/>
          <a:lstStyle/>
          <a:p>
            <a:r>
              <a:rPr lang="he-IL" dirty="0" smtClean="0"/>
              <a:t>לפתח איתם</a:t>
            </a:r>
            <a:r>
              <a:rPr lang="he-IL" baseline="0" dirty="0" smtClean="0"/>
              <a:t> יכולות של </a:t>
            </a:r>
            <a:r>
              <a:rPr lang="en-US" baseline="0" dirty="0" smtClean="0"/>
              <a:t>DNS</a:t>
            </a:r>
            <a:endParaRPr lang="he-IL" dirty="0"/>
          </a:p>
        </p:txBody>
      </p:sp>
    </p:spTree>
    <p:extLst>
      <p:ext uri="{BB962C8B-B14F-4D97-AF65-F5344CB8AC3E}">
        <p14:creationId xmlns:p14="http://schemas.microsoft.com/office/powerpoint/2010/main" val="22444208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smtClean="0"/>
              <a:t>קבוצת</a:t>
            </a:r>
            <a:r>
              <a:rPr lang="he-IL" baseline="0" smtClean="0"/>
              <a:t> ערב</a:t>
            </a:r>
            <a:endParaRPr lang="he-IL"/>
          </a:p>
        </p:txBody>
      </p:sp>
    </p:spTree>
    <p:extLst>
      <p:ext uri="{BB962C8B-B14F-4D97-AF65-F5344CB8AC3E}">
        <p14:creationId xmlns:p14="http://schemas.microsoft.com/office/powerpoint/2010/main" val="16004257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xfrm>
            <a:off x="4144963" y="9121775"/>
            <a:ext cx="3170237" cy="479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5726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5726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5726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5726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algn="l" defTabSz="957263"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algn="l" defTabSz="957263"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algn="l" defTabSz="957263"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algn="l" defTabSz="957263"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pPr>
            <a:fld id="{26710809-B295-41D0-8DB1-EA37855FA487}" type="slidenum">
              <a:rPr lang="en-US" altLang="he-IL" sz="1300" smtClean="0"/>
              <a:pPr eaLnBrk="1" hangingPunct="1">
                <a:spcBef>
                  <a:spcPct val="0"/>
                </a:spcBef>
              </a:pPr>
              <a:t>80</a:t>
            </a:fld>
            <a:endParaRPr lang="en-US" altLang="he-IL" sz="1300" smtClean="0"/>
          </a:p>
        </p:txBody>
      </p:sp>
      <p:sp>
        <p:nvSpPr>
          <p:cNvPr id="156675" name="Rectangle 2"/>
          <p:cNvSpPr>
            <a:spLocks noGrp="1" noRot="1" noChangeAspect="1" noChangeArrowheads="1" noTextEdit="1"/>
          </p:cNvSpPr>
          <p:nvPr>
            <p:ph type="sldImg"/>
          </p:nvPr>
        </p:nvSpPr>
        <p:spPr>
          <a:xfrm>
            <a:off x="1250950" y="708025"/>
            <a:ext cx="4814888" cy="3611563"/>
          </a:xfrm>
          <a:ln/>
        </p:spPr>
      </p:sp>
      <p:sp>
        <p:nvSpPr>
          <p:cNvPr id="156676" name="Rectangle 3"/>
          <p:cNvSpPr>
            <a:spLocks noGrp="1" noChangeArrowheads="1"/>
          </p:cNvSpPr>
          <p:nvPr>
            <p:ph type="body" idx="1"/>
          </p:nvPr>
        </p:nvSpPr>
        <p:spPr>
          <a:xfrm>
            <a:off x="942975" y="4564063"/>
            <a:ext cx="5429250" cy="43338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he-IL" smtClean="0"/>
          </a:p>
        </p:txBody>
      </p:sp>
    </p:spTree>
    <p:extLst>
      <p:ext uri="{BB962C8B-B14F-4D97-AF65-F5344CB8AC3E}">
        <p14:creationId xmlns:p14="http://schemas.microsoft.com/office/powerpoint/2010/main" val="39740942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smtClean="0"/>
              <a:t>מסלול בוקר</a:t>
            </a:r>
            <a:endParaRPr lang="he-IL"/>
          </a:p>
        </p:txBody>
      </p:sp>
    </p:spTree>
    <p:extLst>
      <p:ext uri="{BB962C8B-B14F-4D97-AF65-F5344CB8AC3E}">
        <p14:creationId xmlns:p14="http://schemas.microsoft.com/office/powerpoint/2010/main" val="37588696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smtClean="0"/>
              <a:t>להסביר על </a:t>
            </a:r>
            <a:r>
              <a:rPr lang="en-US" dirty="0" smtClean="0"/>
              <a:t>resolver</a:t>
            </a:r>
            <a:endParaRPr lang="he-IL" dirty="0"/>
          </a:p>
        </p:txBody>
      </p:sp>
    </p:spTree>
    <p:extLst>
      <p:ext uri="{BB962C8B-B14F-4D97-AF65-F5344CB8AC3E}">
        <p14:creationId xmlns:p14="http://schemas.microsoft.com/office/powerpoint/2010/main" val="30162019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xfrm>
            <a:off x="1143000" y="685800"/>
            <a:ext cx="4572000" cy="3429000"/>
          </a:xfrm>
          <a:ln/>
        </p:spPr>
      </p:sp>
      <p:sp>
        <p:nvSpPr>
          <p:cNvPr id="93187" name="Rectangle 3"/>
          <p:cNvSpPr>
            <a:spLocks noGrp="1" noChangeArrowheads="1"/>
          </p:cNvSpPr>
          <p:nvPr>
            <p:ph type="body" idx="1"/>
          </p:nvPr>
        </p:nvSpPr>
        <p:spPr>
          <a:noFill/>
          <a:ln/>
        </p:spPr>
        <p:txBody>
          <a:bodyPr/>
          <a:lstStyle/>
          <a:p>
            <a:endParaRPr lang="he-IL" smtClean="0"/>
          </a:p>
        </p:txBody>
      </p:sp>
    </p:spTree>
    <p:extLst>
      <p:ext uri="{BB962C8B-B14F-4D97-AF65-F5344CB8AC3E}">
        <p14:creationId xmlns:p14="http://schemas.microsoft.com/office/powerpoint/2010/main" val="708010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smtClean="0"/>
              <a:t>לפתוח</a:t>
            </a:r>
            <a:r>
              <a:rPr lang="he-IL" baseline="0" dirty="0" smtClean="0"/>
              <a:t> </a:t>
            </a:r>
            <a:r>
              <a:rPr lang="en-US" baseline="0" dirty="0" err="1" smtClean="0"/>
              <a:t>wireshark</a:t>
            </a:r>
            <a:endParaRPr lang="he-IL" dirty="0"/>
          </a:p>
        </p:txBody>
      </p:sp>
    </p:spTree>
    <p:extLst>
      <p:ext uri="{BB962C8B-B14F-4D97-AF65-F5344CB8AC3E}">
        <p14:creationId xmlns:p14="http://schemas.microsoft.com/office/powerpoint/2010/main" val="13815729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dirty="0" smtClean="0"/>
              <a:t>https://media.pearsoncmg.com/aw/ecs_kurose_compnetwork_7/cw/content/interactiveanimations/recursive-iterative-queries-in-dns/index.html</a:t>
            </a:r>
            <a:endParaRPr lang="he-IL" dirty="0"/>
          </a:p>
        </p:txBody>
      </p:sp>
    </p:spTree>
    <p:extLst>
      <p:ext uri="{BB962C8B-B14F-4D97-AF65-F5344CB8AC3E}">
        <p14:creationId xmlns:p14="http://schemas.microsoft.com/office/powerpoint/2010/main" val="22788169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algn="l" rtl="0" eaLnBrk="0" fontAlgn="base" hangingPunct="0">
              <a:spcBef>
                <a:spcPct val="30000"/>
              </a:spcBef>
              <a:spcAft>
                <a:spcPct val="0"/>
              </a:spcAft>
              <a:defRPr sz="1200">
                <a:solidFill>
                  <a:schemeClr val="tx1"/>
                </a:solidFill>
                <a:latin typeface="Arial" panose="020B0604020202020204" pitchFamily="34" charset="0"/>
              </a:defRPr>
            </a:lvl6pPr>
            <a:lvl7pPr marL="2971800" indent="-228600" algn="l" rtl="0" eaLnBrk="0" fontAlgn="base" hangingPunct="0">
              <a:spcBef>
                <a:spcPct val="30000"/>
              </a:spcBef>
              <a:spcAft>
                <a:spcPct val="0"/>
              </a:spcAft>
              <a:defRPr sz="1200">
                <a:solidFill>
                  <a:schemeClr val="tx1"/>
                </a:solidFill>
                <a:latin typeface="Arial" panose="020B0604020202020204" pitchFamily="34" charset="0"/>
              </a:defRPr>
            </a:lvl7pPr>
            <a:lvl8pPr marL="3429000" indent="-228600" algn="l" rtl="0" eaLnBrk="0" fontAlgn="base" hangingPunct="0">
              <a:spcBef>
                <a:spcPct val="30000"/>
              </a:spcBef>
              <a:spcAft>
                <a:spcPct val="0"/>
              </a:spcAft>
              <a:defRPr sz="1200">
                <a:solidFill>
                  <a:schemeClr val="tx1"/>
                </a:solidFill>
                <a:latin typeface="Arial" panose="020B0604020202020204" pitchFamily="34" charset="0"/>
              </a:defRPr>
            </a:lvl8pPr>
            <a:lvl9pPr marL="3886200" indent="-228600" algn="l" rtl="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35F8241-1654-407B-9A24-8F88477AAFFF}" type="slidenum">
              <a:rPr lang="en-US" altLang="en-US" sz="1300" smtClean="0"/>
              <a:pPr>
                <a:spcBef>
                  <a:spcPct val="0"/>
                </a:spcBef>
              </a:pPr>
              <a:t>88</a:t>
            </a:fld>
            <a:endParaRPr lang="en-US" altLang="en-US" sz="1300" smtClean="0"/>
          </a:p>
        </p:txBody>
      </p:sp>
      <p:sp>
        <p:nvSpPr>
          <p:cNvPr id="156675" name="Rectangle 2"/>
          <p:cNvSpPr>
            <a:spLocks noGrp="1" noRot="1" noChangeAspect="1" noChangeArrowheads="1" noTextEdit="1"/>
          </p:cNvSpPr>
          <p:nvPr>
            <p:ph type="sldImg"/>
          </p:nvPr>
        </p:nvSpPr>
        <p:spPr>
          <a:xfrm>
            <a:off x="1143000" y="685800"/>
            <a:ext cx="4572000" cy="3429000"/>
          </a:xfrm>
          <a:ln/>
        </p:spPr>
      </p:sp>
      <p:sp>
        <p:nvSpPr>
          <p:cNvPr id="1566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0026921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algn="l" rtl="0" eaLnBrk="0" fontAlgn="base" hangingPunct="0">
              <a:spcBef>
                <a:spcPct val="30000"/>
              </a:spcBef>
              <a:spcAft>
                <a:spcPct val="0"/>
              </a:spcAft>
              <a:defRPr sz="1200">
                <a:solidFill>
                  <a:schemeClr val="tx1"/>
                </a:solidFill>
                <a:latin typeface="Arial" panose="020B0604020202020204" pitchFamily="34" charset="0"/>
              </a:defRPr>
            </a:lvl6pPr>
            <a:lvl7pPr marL="2971800" indent="-228600" algn="l" rtl="0" eaLnBrk="0" fontAlgn="base" hangingPunct="0">
              <a:spcBef>
                <a:spcPct val="30000"/>
              </a:spcBef>
              <a:spcAft>
                <a:spcPct val="0"/>
              </a:spcAft>
              <a:defRPr sz="1200">
                <a:solidFill>
                  <a:schemeClr val="tx1"/>
                </a:solidFill>
                <a:latin typeface="Arial" panose="020B0604020202020204" pitchFamily="34" charset="0"/>
              </a:defRPr>
            </a:lvl7pPr>
            <a:lvl8pPr marL="3429000" indent="-228600" algn="l" rtl="0" eaLnBrk="0" fontAlgn="base" hangingPunct="0">
              <a:spcBef>
                <a:spcPct val="30000"/>
              </a:spcBef>
              <a:spcAft>
                <a:spcPct val="0"/>
              </a:spcAft>
              <a:defRPr sz="1200">
                <a:solidFill>
                  <a:schemeClr val="tx1"/>
                </a:solidFill>
                <a:latin typeface="Arial" panose="020B0604020202020204" pitchFamily="34" charset="0"/>
              </a:defRPr>
            </a:lvl8pPr>
            <a:lvl9pPr marL="3886200" indent="-228600" algn="l" rtl="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4144E7B-04B0-40DE-B58D-A3D22E87456A}" type="slidenum">
              <a:rPr lang="en-US" altLang="en-US" sz="1300" smtClean="0"/>
              <a:pPr>
                <a:spcBef>
                  <a:spcPct val="0"/>
                </a:spcBef>
              </a:pPr>
              <a:t>89</a:t>
            </a:fld>
            <a:endParaRPr lang="en-US" altLang="en-US" sz="1300" smtClean="0"/>
          </a:p>
        </p:txBody>
      </p:sp>
      <p:sp>
        <p:nvSpPr>
          <p:cNvPr id="158723" name="Rectangle 2"/>
          <p:cNvSpPr>
            <a:spLocks noGrp="1" noRot="1" noChangeAspect="1" noChangeArrowheads="1" noTextEdit="1"/>
          </p:cNvSpPr>
          <p:nvPr>
            <p:ph type="sldImg"/>
          </p:nvPr>
        </p:nvSpPr>
        <p:spPr>
          <a:xfrm>
            <a:off x="1143000" y="685800"/>
            <a:ext cx="4572000" cy="3429000"/>
          </a:xfrm>
          <a:ln/>
        </p:spPr>
      </p:sp>
      <p:sp>
        <p:nvSpPr>
          <p:cNvPr id="1587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5950670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algn="l" rtl="0" eaLnBrk="0" fontAlgn="base" hangingPunct="0">
              <a:spcBef>
                <a:spcPct val="30000"/>
              </a:spcBef>
              <a:spcAft>
                <a:spcPct val="0"/>
              </a:spcAft>
              <a:defRPr sz="1200">
                <a:solidFill>
                  <a:schemeClr val="tx1"/>
                </a:solidFill>
                <a:latin typeface="Arial" panose="020B0604020202020204" pitchFamily="34" charset="0"/>
              </a:defRPr>
            </a:lvl6pPr>
            <a:lvl7pPr marL="2971800" indent="-228600" algn="l" rtl="0" eaLnBrk="0" fontAlgn="base" hangingPunct="0">
              <a:spcBef>
                <a:spcPct val="30000"/>
              </a:spcBef>
              <a:spcAft>
                <a:spcPct val="0"/>
              </a:spcAft>
              <a:defRPr sz="1200">
                <a:solidFill>
                  <a:schemeClr val="tx1"/>
                </a:solidFill>
                <a:latin typeface="Arial" panose="020B0604020202020204" pitchFamily="34" charset="0"/>
              </a:defRPr>
            </a:lvl7pPr>
            <a:lvl8pPr marL="3429000" indent="-228600" algn="l" rtl="0" eaLnBrk="0" fontAlgn="base" hangingPunct="0">
              <a:spcBef>
                <a:spcPct val="30000"/>
              </a:spcBef>
              <a:spcAft>
                <a:spcPct val="0"/>
              </a:spcAft>
              <a:defRPr sz="1200">
                <a:solidFill>
                  <a:schemeClr val="tx1"/>
                </a:solidFill>
                <a:latin typeface="Arial" panose="020B0604020202020204" pitchFamily="34" charset="0"/>
              </a:defRPr>
            </a:lvl8pPr>
            <a:lvl9pPr marL="3886200" indent="-228600" algn="l" rtl="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4144E7B-04B0-40DE-B58D-A3D22E87456A}" type="slidenum">
              <a:rPr lang="en-US" altLang="en-US" sz="1300" smtClean="0"/>
              <a:pPr>
                <a:spcBef>
                  <a:spcPct val="0"/>
                </a:spcBef>
              </a:pPr>
              <a:t>90</a:t>
            </a:fld>
            <a:endParaRPr lang="en-US" altLang="en-US" sz="1300" smtClean="0"/>
          </a:p>
        </p:txBody>
      </p:sp>
      <p:sp>
        <p:nvSpPr>
          <p:cNvPr id="158723" name="Rectangle 2"/>
          <p:cNvSpPr>
            <a:spLocks noGrp="1" noRot="1" noChangeAspect="1" noChangeArrowheads="1" noTextEdit="1"/>
          </p:cNvSpPr>
          <p:nvPr>
            <p:ph type="sldImg"/>
          </p:nvPr>
        </p:nvSpPr>
        <p:spPr>
          <a:xfrm>
            <a:off x="1143000" y="685800"/>
            <a:ext cx="4572000" cy="3429000"/>
          </a:xfrm>
          <a:ln/>
        </p:spPr>
      </p:sp>
      <p:sp>
        <p:nvSpPr>
          <p:cNvPr id="1587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7286006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a:xfrm>
            <a:off x="1143000" y="685800"/>
            <a:ext cx="4572000" cy="3429000"/>
          </a:xfrm>
          <a:ln/>
        </p:spPr>
      </p:sp>
      <p:sp>
        <p:nvSpPr>
          <p:cNvPr id="1751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he-IL" dirty="0" smtClean="0"/>
              <a:t>DNS-ID is same as</a:t>
            </a:r>
            <a:r>
              <a:rPr lang="en-US" altLang="he-IL" baseline="0" dirty="0" smtClean="0"/>
              <a:t> session (cookies)</a:t>
            </a:r>
          </a:p>
          <a:p>
            <a:endParaRPr lang="en-US" altLang="he-IL" baseline="0" dirty="0" smtClean="0"/>
          </a:p>
          <a:p>
            <a:r>
              <a:rPr lang="he-IL" altLang="he-IL" baseline="0" dirty="0" smtClean="0"/>
              <a:t>לפתוח להם </a:t>
            </a:r>
            <a:r>
              <a:rPr lang="en-US" altLang="he-IL" baseline="0" dirty="0" err="1" smtClean="0"/>
              <a:t>wireshark</a:t>
            </a:r>
            <a:endParaRPr lang="he-IL" altLang="he-IL" dirty="0" smtClean="0"/>
          </a:p>
        </p:txBody>
      </p:sp>
      <p:sp>
        <p:nvSpPr>
          <p:cNvPr id="175108" name="Slide Number Placeholder 3"/>
          <p:cNvSpPr>
            <a:spLocks noGrp="1"/>
          </p:cNvSpPr>
          <p:nvPr>
            <p:ph type="sldNum" sz="quarter" idx="5"/>
          </p:nvPr>
        </p:nvSpPr>
        <p:spPr>
          <a:xfrm>
            <a:off x="4144963" y="9121775"/>
            <a:ext cx="3170237" cy="479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66788">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1BE2FE91-D609-4B79-88C9-A778384B9533}" type="slidenum">
              <a:rPr lang="en-US" altLang="he-IL" sz="1300" smtClean="0"/>
              <a:pPr>
                <a:spcBef>
                  <a:spcPct val="0"/>
                </a:spcBef>
              </a:pPr>
              <a:t>91</a:t>
            </a:fld>
            <a:endParaRPr lang="en-US" altLang="he-IL" sz="1300" smtClean="0"/>
          </a:p>
        </p:txBody>
      </p:sp>
    </p:spTree>
    <p:extLst>
      <p:ext uri="{BB962C8B-B14F-4D97-AF65-F5344CB8AC3E}">
        <p14:creationId xmlns:p14="http://schemas.microsoft.com/office/powerpoint/2010/main" val="31498465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a:xfrm>
            <a:off x="1143000" y="685800"/>
            <a:ext cx="4572000" cy="3429000"/>
          </a:xfrm>
          <a:ln/>
        </p:spPr>
      </p:sp>
      <p:sp>
        <p:nvSpPr>
          <p:cNvPr id="177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he-IL" dirty="0" smtClean="0"/>
              <a:t>RR resource</a:t>
            </a:r>
            <a:r>
              <a:rPr lang="en-US" altLang="he-IL" baseline="0" dirty="0" smtClean="0"/>
              <a:t> record</a:t>
            </a:r>
            <a:endParaRPr lang="he-IL" altLang="he-IL" dirty="0" smtClean="0"/>
          </a:p>
        </p:txBody>
      </p:sp>
      <p:sp>
        <p:nvSpPr>
          <p:cNvPr id="177156" name="Slide Number Placeholder 3"/>
          <p:cNvSpPr>
            <a:spLocks noGrp="1"/>
          </p:cNvSpPr>
          <p:nvPr>
            <p:ph type="sldNum" sz="quarter" idx="5"/>
          </p:nvPr>
        </p:nvSpPr>
        <p:spPr>
          <a:xfrm>
            <a:off x="4144963" y="9121775"/>
            <a:ext cx="3170237" cy="479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66788">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C423FE90-E9EB-4A8E-9E24-812DE61450FE}" type="slidenum">
              <a:rPr lang="en-US" altLang="he-IL" sz="1300" smtClean="0"/>
              <a:pPr>
                <a:spcBef>
                  <a:spcPct val="0"/>
                </a:spcBef>
              </a:pPr>
              <a:t>92</a:t>
            </a:fld>
            <a:endParaRPr lang="en-US" altLang="he-IL" sz="1300" smtClean="0"/>
          </a:p>
        </p:txBody>
      </p:sp>
    </p:spTree>
    <p:extLst>
      <p:ext uri="{BB962C8B-B14F-4D97-AF65-F5344CB8AC3E}">
        <p14:creationId xmlns:p14="http://schemas.microsoft.com/office/powerpoint/2010/main" val="14016837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smtClean="0"/>
              <a:t>פנייה ל-</a:t>
            </a:r>
            <a:r>
              <a:rPr lang="en-US" dirty="0" smtClean="0"/>
              <a:t>Host file</a:t>
            </a:r>
            <a:endParaRPr lang="he-IL" smtClean="0"/>
          </a:p>
          <a:p>
            <a:endParaRPr lang="he-IL"/>
          </a:p>
        </p:txBody>
      </p:sp>
    </p:spTree>
    <p:extLst>
      <p:ext uri="{BB962C8B-B14F-4D97-AF65-F5344CB8AC3E}">
        <p14:creationId xmlns:p14="http://schemas.microsoft.com/office/powerpoint/2010/main" val="33690018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smtClean="0"/>
              <a:t>אוניברסיטה -</a:t>
            </a:r>
            <a:r>
              <a:rPr lang="he-IL" baseline="0" smtClean="0"/>
              <a:t>  </a:t>
            </a:r>
            <a:r>
              <a:rPr lang="he-IL" smtClean="0"/>
              <a:t>מסלול</a:t>
            </a:r>
            <a:r>
              <a:rPr lang="he-IL" baseline="0" smtClean="0"/>
              <a:t> </a:t>
            </a:r>
            <a:r>
              <a:rPr lang="he-IL" baseline="0" dirty="0" smtClean="0"/>
              <a:t>בוקר</a:t>
            </a:r>
            <a:endParaRPr lang="he-IL" dirty="0"/>
          </a:p>
        </p:txBody>
      </p:sp>
    </p:spTree>
    <p:extLst>
      <p:ext uri="{BB962C8B-B14F-4D97-AF65-F5344CB8AC3E}">
        <p14:creationId xmlns:p14="http://schemas.microsoft.com/office/powerpoint/2010/main" val="29727120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err="1" smtClean="0"/>
              <a:t>Kahoot</a:t>
            </a:r>
            <a:r>
              <a:rPr lang="en-US" smtClean="0"/>
              <a:t> DNS</a:t>
            </a:r>
            <a:endParaRPr lang="he-IL" dirty="0"/>
          </a:p>
        </p:txBody>
      </p:sp>
    </p:spTree>
    <p:extLst>
      <p:ext uri="{BB962C8B-B14F-4D97-AF65-F5344CB8AC3E}">
        <p14:creationId xmlns:p14="http://schemas.microsoft.com/office/powerpoint/2010/main" val="37437028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מציין מיקום של תמונת שקופית 1"/>
          <p:cNvSpPr>
            <a:spLocks noGrp="1" noRot="1" noChangeAspect="1" noTextEdit="1"/>
          </p:cNvSpPr>
          <p:nvPr>
            <p:ph type="sldImg"/>
          </p:nvPr>
        </p:nvSpPr>
        <p:spPr>
          <a:xfrm>
            <a:off x="1143000" y="685800"/>
            <a:ext cx="4572000" cy="3429000"/>
          </a:xfrm>
          <a:ln/>
        </p:spPr>
      </p:sp>
      <p:sp>
        <p:nvSpPr>
          <p:cNvPr id="195587" name="מציין מיקום של הערות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algn="r" rtl="1">
              <a:lnSpc>
                <a:spcPct val="150000"/>
              </a:lnSpc>
              <a:spcAft>
                <a:spcPts val="1000"/>
              </a:spcAft>
            </a:pPr>
            <a:r>
              <a:rPr lang="he-IL" altLang="he-IL" dirty="0" smtClean="0">
                <a:latin typeface="Calibri" panose="020F0502020204030204" pitchFamily="34" charset="0"/>
              </a:rPr>
              <a:t>תשובה א:</a:t>
            </a:r>
            <a:endParaRPr lang="en-US" altLang="he-IL" dirty="0" smtClean="0">
              <a:latin typeface="Calibri" panose="020F0502020204030204" pitchFamily="34" charset="0"/>
            </a:endParaRPr>
          </a:p>
          <a:p>
            <a:pPr marL="228600" algn="r" rtl="1">
              <a:lnSpc>
                <a:spcPct val="150000"/>
              </a:lnSpc>
              <a:spcAft>
                <a:spcPts val="1000"/>
              </a:spcAft>
            </a:pPr>
            <a:r>
              <a:rPr lang="he-IL" altLang="he-IL" dirty="0" smtClean="0">
                <a:latin typeface="Calibri" panose="020F0502020204030204" pitchFamily="34" charset="0"/>
              </a:rPr>
              <a:t>מערכת </a:t>
            </a:r>
            <a:r>
              <a:rPr lang="en-US" altLang="he-IL" dirty="0" smtClean="0">
                <a:latin typeface="Calibri" panose="020F0502020204030204" pitchFamily="34" charset="0"/>
              </a:rPr>
              <a:t>DNS</a:t>
            </a:r>
            <a:r>
              <a:rPr lang="he-IL" altLang="he-IL" dirty="0" smtClean="0">
                <a:latin typeface="Calibri" panose="020F0502020204030204" pitchFamily="34" charset="0"/>
              </a:rPr>
              <a:t> נועדה לספק שירות של תרגום שם דומיין לכתובת </a:t>
            </a:r>
            <a:r>
              <a:rPr lang="en-US" altLang="he-IL" dirty="0" smtClean="0">
                <a:latin typeface="Calibri" panose="020F0502020204030204" pitchFamily="34" charset="0"/>
              </a:rPr>
              <a:t>IP</a:t>
            </a:r>
            <a:r>
              <a:rPr lang="he-IL" altLang="he-IL" dirty="0" smtClean="0">
                <a:latin typeface="Calibri" panose="020F0502020204030204" pitchFamily="34" charset="0"/>
              </a:rPr>
              <a:t>. המערכת מורכבת משלוש היררכיות של שרתים:</a:t>
            </a:r>
            <a:endParaRPr lang="en-US" altLang="he-IL" dirty="0" smtClean="0">
              <a:latin typeface="Calibri" panose="020F0502020204030204" pitchFamily="34" charset="0"/>
            </a:endParaRPr>
          </a:p>
          <a:p>
            <a:pPr marL="228600" algn="r" rtl="1">
              <a:lnSpc>
                <a:spcPct val="150000"/>
              </a:lnSpc>
              <a:spcAft>
                <a:spcPts val="1000"/>
              </a:spcAft>
            </a:pPr>
            <a:r>
              <a:rPr lang="he-IL" altLang="he-IL" dirty="0" smtClean="0">
                <a:latin typeface="Calibri" panose="020F0502020204030204" pitchFamily="34" charset="0"/>
              </a:rPr>
              <a:t>שרתי </a:t>
            </a:r>
            <a:r>
              <a:rPr lang="en-US" altLang="he-IL" dirty="0" smtClean="0">
                <a:latin typeface="Calibri" panose="020F0502020204030204" pitchFamily="34" charset="0"/>
              </a:rPr>
              <a:t>ROOT:</a:t>
            </a:r>
            <a:r>
              <a:rPr lang="he-IL" altLang="he-IL" dirty="0" smtClean="0">
                <a:latin typeface="Calibri" panose="020F0502020204030204" pitchFamily="34" charset="0"/>
              </a:rPr>
              <a:t> מספקים את הכתובות של שרתי ה- </a:t>
            </a:r>
            <a:r>
              <a:rPr lang="en-US" altLang="he-IL" dirty="0" smtClean="0">
                <a:latin typeface="Calibri" panose="020F0502020204030204" pitchFamily="34" charset="0"/>
              </a:rPr>
              <a:t>TLD</a:t>
            </a:r>
            <a:r>
              <a:rPr lang="he-IL" altLang="he-IL" dirty="0" smtClean="0">
                <a:latin typeface="Calibri" panose="020F0502020204030204" pitchFamily="34" charset="0"/>
              </a:rPr>
              <a:t> </a:t>
            </a:r>
            <a:r>
              <a:rPr lang="he-IL" altLang="he-IL" dirty="0" err="1" smtClean="0">
                <a:latin typeface="Calibri" panose="020F0502020204030204" pitchFamily="34" charset="0"/>
              </a:rPr>
              <a:t>הרלונטים</a:t>
            </a:r>
            <a:r>
              <a:rPr lang="he-IL" altLang="he-IL" dirty="0" smtClean="0">
                <a:latin typeface="Calibri" panose="020F0502020204030204" pitchFamily="34" charset="0"/>
              </a:rPr>
              <a:t> בהתאם לסיומת שם </a:t>
            </a:r>
            <a:r>
              <a:rPr lang="he-IL" altLang="he-IL" dirty="0" err="1" smtClean="0">
                <a:latin typeface="Calibri" panose="020F0502020204030204" pitchFamily="34" charset="0"/>
              </a:rPr>
              <a:t>הדומיין</a:t>
            </a:r>
            <a:r>
              <a:rPr lang="he-IL" altLang="he-IL" dirty="0" smtClean="0">
                <a:latin typeface="Calibri" panose="020F0502020204030204" pitchFamily="34" charset="0"/>
              </a:rPr>
              <a:t>- </a:t>
            </a:r>
            <a:r>
              <a:rPr lang="en-US" altLang="he-IL" dirty="0" err="1" smtClean="0">
                <a:latin typeface="Calibri" panose="020F0502020204030204" pitchFamily="34" charset="0"/>
              </a:rPr>
              <a:t>com,co.il,net,org,uk</a:t>
            </a:r>
            <a:r>
              <a:rPr lang="en-US" altLang="he-IL" dirty="0" smtClean="0">
                <a:latin typeface="Calibri" panose="020F0502020204030204" pitchFamily="34" charset="0"/>
              </a:rPr>
              <a:t> </a:t>
            </a:r>
            <a:r>
              <a:rPr lang="he-IL" altLang="he-IL" dirty="0" smtClean="0">
                <a:latin typeface="Calibri" panose="020F0502020204030204" pitchFamily="34" charset="0"/>
              </a:rPr>
              <a:t> </a:t>
            </a:r>
            <a:r>
              <a:rPr lang="he-IL" altLang="he-IL" dirty="0" err="1" smtClean="0">
                <a:latin typeface="Calibri" panose="020F0502020204030204" pitchFamily="34" charset="0"/>
              </a:rPr>
              <a:t>וכו</a:t>
            </a:r>
            <a:r>
              <a:rPr lang="he-IL" altLang="he-IL" dirty="0" smtClean="0">
                <a:latin typeface="Calibri" panose="020F0502020204030204" pitchFamily="34" charset="0"/>
              </a:rPr>
              <a:t>...</a:t>
            </a:r>
            <a:endParaRPr lang="en-US" altLang="he-IL" dirty="0" smtClean="0">
              <a:latin typeface="Calibri" panose="020F0502020204030204" pitchFamily="34" charset="0"/>
            </a:endParaRPr>
          </a:p>
          <a:p>
            <a:pPr marL="228600" algn="r" rtl="1">
              <a:lnSpc>
                <a:spcPct val="150000"/>
              </a:lnSpc>
              <a:spcAft>
                <a:spcPts val="1000"/>
              </a:spcAft>
            </a:pPr>
            <a:r>
              <a:rPr lang="he-IL" altLang="he-IL" dirty="0" smtClean="0">
                <a:latin typeface="Calibri" panose="020F0502020204030204" pitchFamily="34" charset="0"/>
              </a:rPr>
              <a:t>שרתי ה- </a:t>
            </a:r>
            <a:r>
              <a:rPr lang="en-US" altLang="he-IL" dirty="0" smtClean="0">
                <a:latin typeface="Calibri" panose="020F0502020204030204" pitchFamily="34" charset="0"/>
              </a:rPr>
              <a:t>TLD</a:t>
            </a:r>
            <a:r>
              <a:rPr lang="he-IL" altLang="he-IL" dirty="0" smtClean="0">
                <a:latin typeface="Calibri" panose="020F0502020204030204" pitchFamily="34" charset="0"/>
              </a:rPr>
              <a:t> מספקים את כתובת השרתים </a:t>
            </a:r>
            <a:r>
              <a:rPr lang="he-IL" altLang="he-IL" dirty="0" err="1" smtClean="0">
                <a:latin typeface="Calibri" panose="020F0502020204030204" pitchFamily="34" charset="0"/>
              </a:rPr>
              <a:t>המהמנים</a:t>
            </a:r>
            <a:r>
              <a:rPr lang="he-IL" altLang="he-IL" dirty="0" smtClean="0">
                <a:latin typeface="Calibri" panose="020F0502020204030204" pitchFamily="34" charset="0"/>
              </a:rPr>
              <a:t> </a:t>
            </a:r>
            <a:r>
              <a:rPr lang="he-IL" altLang="he-IL" dirty="0" err="1" smtClean="0">
                <a:latin typeface="Calibri" panose="020F0502020204030204" pitchFamily="34" charset="0"/>
              </a:rPr>
              <a:t>האחריים</a:t>
            </a:r>
            <a:r>
              <a:rPr lang="he-IL" altLang="he-IL" dirty="0" smtClean="0">
                <a:latin typeface="Calibri" panose="020F0502020204030204" pitchFamily="34" charset="0"/>
              </a:rPr>
              <a:t> לתרגום שמות </a:t>
            </a:r>
            <a:r>
              <a:rPr lang="he-IL" altLang="he-IL" dirty="0" err="1" smtClean="0">
                <a:latin typeface="Calibri" panose="020F0502020204030204" pitchFamily="34" charset="0"/>
              </a:rPr>
              <a:t>הדומיין</a:t>
            </a:r>
            <a:r>
              <a:rPr lang="he-IL" altLang="he-IL" dirty="0" smtClean="0">
                <a:latin typeface="Calibri" panose="020F0502020204030204" pitchFamily="34" charset="0"/>
              </a:rPr>
              <a:t> לכתובת ה- </a:t>
            </a:r>
            <a:r>
              <a:rPr lang="en-US" altLang="he-IL" dirty="0" smtClean="0">
                <a:latin typeface="Calibri" panose="020F0502020204030204" pitchFamily="34" charset="0"/>
              </a:rPr>
              <a:t>IP</a:t>
            </a:r>
            <a:r>
              <a:rPr lang="he-IL" altLang="he-IL" dirty="0" smtClean="0">
                <a:latin typeface="Calibri" panose="020F0502020204030204" pitchFamily="34" charset="0"/>
              </a:rPr>
              <a:t> לפי שם </a:t>
            </a:r>
            <a:r>
              <a:rPr lang="he-IL" altLang="he-IL" dirty="0" err="1" smtClean="0">
                <a:latin typeface="Calibri" panose="020F0502020204030204" pitchFamily="34" charset="0"/>
              </a:rPr>
              <a:t>הדומיין</a:t>
            </a:r>
            <a:r>
              <a:rPr lang="he-IL" altLang="he-IL" dirty="0" smtClean="0">
                <a:latin typeface="Calibri" panose="020F0502020204030204" pitchFamily="34" charset="0"/>
              </a:rPr>
              <a:t> המלא.</a:t>
            </a:r>
            <a:endParaRPr lang="en-US" altLang="he-IL" dirty="0" smtClean="0">
              <a:latin typeface="Calibri" panose="020F0502020204030204" pitchFamily="34" charset="0"/>
            </a:endParaRPr>
          </a:p>
          <a:p>
            <a:pPr marL="228600" algn="r" rtl="1">
              <a:lnSpc>
                <a:spcPct val="150000"/>
              </a:lnSpc>
              <a:spcAft>
                <a:spcPts val="1000"/>
              </a:spcAft>
            </a:pPr>
            <a:r>
              <a:rPr lang="he-IL" altLang="he-IL" dirty="0" smtClean="0">
                <a:latin typeface="Calibri" panose="020F0502020204030204" pitchFamily="34" charset="0"/>
              </a:rPr>
              <a:t>שרתים </a:t>
            </a:r>
            <a:r>
              <a:rPr lang="he-IL" altLang="he-IL" dirty="0" err="1" smtClean="0">
                <a:latin typeface="Calibri" panose="020F0502020204030204" pitchFamily="34" charset="0"/>
              </a:rPr>
              <a:t>מיהמנים</a:t>
            </a:r>
            <a:r>
              <a:rPr lang="he-IL" altLang="he-IL" dirty="0" smtClean="0">
                <a:latin typeface="Calibri" panose="020F0502020204030204" pitchFamily="34" charset="0"/>
              </a:rPr>
              <a:t>: </a:t>
            </a:r>
            <a:r>
              <a:rPr lang="he-IL" altLang="he-IL" dirty="0" err="1" smtClean="0">
                <a:latin typeface="Calibri" panose="020F0502020204030204" pitchFamily="34" charset="0"/>
              </a:rPr>
              <a:t>האחריים</a:t>
            </a:r>
            <a:r>
              <a:rPr lang="he-IL" altLang="he-IL" dirty="0" smtClean="0">
                <a:latin typeface="Calibri" panose="020F0502020204030204" pitchFamily="34" charset="0"/>
              </a:rPr>
              <a:t> לתרגום שמות </a:t>
            </a:r>
            <a:r>
              <a:rPr lang="he-IL" altLang="he-IL" dirty="0" err="1" smtClean="0">
                <a:latin typeface="Calibri" panose="020F0502020204030204" pitchFamily="34" charset="0"/>
              </a:rPr>
              <a:t>הדומיין</a:t>
            </a:r>
            <a:r>
              <a:rPr lang="he-IL" altLang="he-IL" dirty="0" smtClean="0">
                <a:latin typeface="Calibri" panose="020F0502020204030204" pitchFamily="34" charset="0"/>
              </a:rPr>
              <a:t> לכתובת ה- </a:t>
            </a:r>
            <a:r>
              <a:rPr lang="en-US" altLang="he-IL" dirty="0" smtClean="0">
                <a:latin typeface="Calibri" panose="020F0502020204030204" pitchFamily="34" charset="0"/>
              </a:rPr>
              <a:t>IP</a:t>
            </a:r>
            <a:r>
              <a:rPr lang="he-IL" altLang="he-IL" dirty="0" smtClean="0">
                <a:latin typeface="Calibri" panose="020F0502020204030204" pitchFamily="34" charset="0"/>
              </a:rPr>
              <a:t> לפי שם </a:t>
            </a:r>
            <a:r>
              <a:rPr lang="he-IL" altLang="he-IL" dirty="0" err="1" smtClean="0">
                <a:latin typeface="Calibri" panose="020F0502020204030204" pitchFamily="34" charset="0"/>
              </a:rPr>
              <a:t>הדומיין</a:t>
            </a:r>
            <a:r>
              <a:rPr lang="he-IL" altLang="he-IL" dirty="0" smtClean="0">
                <a:latin typeface="Calibri" panose="020F0502020204030204" pitchFamily="34" charset="0"/>
              </a:rPr>
              <a:t> המלא.</a:t>
            </a:r>
            <a:endParaRPr lang="en-US" altLang="he-IL" dirty="0" smtClean="0">
              <a:latin typeface="Calibri" panose="020F0502020204030204" pitchFamily="34" charset="0"/>
            </a:endParaRPr>
          </a:p>
          <a:p>
            <a:pPr marL="228600" algn="r" rtl="1">
              <a:lnSpc>
                <a:spcPct val="150000"/>
              </a:lnSpc>
              <a:spcAft>
                <a:spcPts val="1000"/>
              </a:spcAft>
            </a:pPr>
            <a:r>
              <a:rPr lang="he-IL" altLang="he-IL" dirty="0" smtClean="0">
                <a:latin typeface="Calibri" panose="020F0502020204030204" pitchFamily="34" charset="0"/>
              </a:rPr>
              <a:t>שרתי </a:t>
            </a:r>
            <a:r>
              <a:rPr lang="en-US" altLang="he-IL" dirty="0" smtClean="0">
                <a:latin typeface="Calibri" panose="020F0502020204030204" pitchFamily="34" charset="0"/>
              </a:rPr>
              <a:t>DNS</a:t>
            </a:r>
            <a:r>
              <a:rPr lang="he-IL" altLang="he-IL" dirty="0" smtClean="0">
                <a:latin typeface="Calibri" panose="020F0502020204030204" pitchFamily="34" charset="0"/>
              </a:rPr>
              <a:t> מקומיים מספקים את שרות ה- </a:t>
            </a:r>
            <a:r>
              <a:rPr lang="en-US" altLang="he-IL" dirty="0" smtClean="0">
                <a:latin typeface="Calibri" panose="020F0502020204030204" pitchFamily="34" charset="0"/>
              </a:rPr>
              <a:t>DNS</a:t>
            </a:r>
            <a:r>
              <a:rPr lang="he-IL" altLang="he-IL" dirty="0" smtClean="0">
                <a:latin typeface="Calibri" panose="020F0502020204030204" pitchFamily="34" charset="0"/>
              </a:rPr>
              <a:t> למחשבים המחוברים ברשת המקומית כדי לחסוך את הפניות השונות לכל שרתי ה- </a:t>
            </a:r>
            <a:r>
              <a:rPr lang="en-US" altLang="he-IL" dirty="0" smtClean="0">
                <a:latin typeface="Calibri" panose="020F0502020204030204" pitchFamily="34" charset="0"/>
              </a:rPr>
              <a:t>DNS</a:t>
            </a:r>
            <a:r>
              <a:rPr lang="he-IL" altLang="he-IL" dirty="0" smtClean="0">
                <a:latin typeface="Calibri" panose="020F0502020204030204" pitchFamily="34" charset="0"/>
              </a:rPr>
              <a:t> מהשכבות השונות.</a:t>
            </a:r>
            <a:endParaRPr lang="en-US" altLang="he-IL" dirty="0" smtClean="0">
              <a:latin typeface="Calibri" panose="020F0502020204030204" pitchFamily="34" charset="0"/>
            </a:endParaRPr>
          </a:p>
          <a:p>
            <a:pPr marL="228600"/>
            <a:endParaRPr lang="he-IL" altLang="he-IL" dirty="0" smtClean="0"/>
          </a:p>
        </p:txBody>
      </p:sp>
      <p:sp>
        <p:nvSpPr>
          <p:cNvPr id="195588" name="מציין מיקום של מספר שקופית 3"/>
          <p:cNvSpPr>
            <a:spLocks noGrp="1"/>
          </p:cNvSpPr>
          <p:nvPr>
            <p:ph type="sldNum" sz="quarter" idx="5"/>
          </p:nvPr>
        </p:nvSpPr>
        <p:spPr>
          <a:xfrm>
            <a:off x="4144963" y="9121775"/>
            <a:ext cx="3170237" cy="479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cs typeface="Arial" panose="020B0604020202020204" pitchFamily="34" charset="0"/>
              </a:defRPr>
            </a:lvl1pPr>
            <a:lvl2pPr marL="742950" indent="-285750" defTabSz="966788">
              <a:defRPr sz="2000">
                <a:solidFill>
                  <a:schemeClr val="tx1"/>
                </a:solidFill>
                <a:latin typeface="Arial" panose="020B0604020202020204" pitchFamily="34" charset="0"/>
                <a:cs typeface="Arial" panose="020B0604020202020204" pitchFamily="34" charset="0"/>
              </a:defRPr>
            </a:lvl2pPr>
            <a:lvl3pPr marL="1143000" indent="-228600" defTabSz="966788">
              <a:defRPr sz="2000">
                <a:solidFill>
                  <a:schemeClr val="tx1"/>
                </a:solidFill>
                <a:latin typeface="Arial" panose="020B0604020202020204" pitchFamily="34" charset="0"/>
                <a:cs typeface="Arial" panose="020B0604020202020204" pitchFamily="34" charset="0"/>
              </a:defRPr>
            </a:lvl3pPr>
            <a:lvl4pPr marL="1600200" indent="-228600" defTabSz="966788">
              <a:defRPr sz="2000">
                <a:solidFill>
                  <a:schemeClr val="tx1"/>
                </a:solidFill>
                <a:latin typeface="Arial" panose="020B0604020202020204" pitchFamily="34" charset="0"/>
                <a:cs typeface="Arial" panose="020B0604020202020204" pitchFamily="34" charset="0"/>
              </a:defRPr>
            </a:lvl4pPr>
            <a:lvl5pPr marL="2057400" indent="-228600" defTabSz="966788">
              <a:defRPr sz="2000">
                <a:solidFill>
                  <a:schemeClr val="tx1"/>
                </a:solidFill>
                <a:latin typeface="Arial" panose="020B0604020202020204" pitchFamily="34" charset="0"/>
                <a:cs typeface="Arial" panose="020B0604020202020204" pitchFamily="34" charset="0"/>
              </a:defRPr>
            </a:lvl5pPr>
            <a:lvl6pPr marL="2514600" indent="-228600" algn="l" defTabSz="966788" rtl="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algn="l" defTabSz="966788" rtl="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algn="l" defTabSz="966788" rtl="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algn="l" defTabSz="966788" rtl="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fld id="{1F9F4F30-85BB-48DA-83C7-1C654D5E3DA2}" type="slidenum">
              <a:rPr lang="en-US" altLang="he-IL" sz="1300" smtClean="0">
                <a:latin typeface="Times New Roman" panose="02020603050405020304" pitchFamily="18" charset="0"/>
              </a:rPr>
              <a:pPr/>
              <a:t>99</a:t>
            </a:fld>
            <a:endParaRPr lang="en-US" altLang="he-IL" sz="1300" smtClean="0">
              <a:latin typeface="Times New Roman" panose="02020603050405020304" pitchFamily="18" charset="0"/>
            </a:endParaRPr>
          </a:p>
        </p:txBody>
      </p:sp>
    </p:spTree>
    <p:extLst>
      <p:ext uri="{BB962C8B-B14F-4D97-AF65-F5344CB8AC3E}">
        <p14:creationId xmlns:p14="http://schemas.microsoft.com/office/powerpoint/2010/main" val="3144648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1143000" y="685800"/>
            <a:ext cx="4572000" cy="3429000"/>
          </a:xfrm>
        </p:spPr>
      </p:sp>
      <p:sp>
        <p:nvSpPr>
          <p:cNvPr id="3" name="מציין מיקום של הערות 2"/>
          <p:cNvSpPr>
            <a:spLocks noGrp="1"/>
          </p:cNvSpPr>
          <p:nvPr>
            <p:ph type="body" idx="1"/>
          </p:nvPr>
        </p:nvSpPr>
        <p:spPr/>
        <p:txBody>
          <a:bodyPr/>
          <a:lstStyle/>
          <a:p>
            <a:r>
              <a:rPr lang="he-IL" dirty="0" smtClean="0"/>
              <a:t>סיום</a:t>
            </a:r>
            <a:r>
              <a:rPr lang="he-IL" baseline="0" dirty="0" smtClean="0"/>
              <a:t> שיעור שני – קבוצה של </a:t>
            </a:r>
            <a:r>
              <a:rPr lang="he-IL" baseline="0" smtClean="0"/>
              <a:t>יום ראשון</a:t>
            </a:r>
            <a:endParaRPr lang="he-IL" dirty="0"/>
          </a:p>
        </p:txBody>
      </p:sp>
    </p:spTree>
    <p:extLst>
      <p:ext uri="{BB962C8B-B14F-4D97-AF65-F5344CB8AC3E}">
        <p14:creationId xmlns:p14="http://schemas.microsoft.com/office/powerpoint/2010/main" val="18196934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1143000" y="685800"/>
            <a:ext cx="4572000" cy="3429000"/>
          </a:xfrm>
        </p:spPr>
      </p:sp>
      <p:sp>
        <p:nvSpPr>
          <p:cNvPr id="3" name="מציין מיקום של הערות 2"/>
          <p:cNvSpPr>
            <a:spLocks noGrp="1"/>
          </p:cNvSpPr>
          <p:nvPr>
            <p:ph type="body" idx="1"/>
          </p:nvPr>
        </p:nvSpPr>
        <p:spPr/>
        <p:txBody>
          <a:bodyPr/>
          <a:lstStyle/>
          <a:p>
            <a:r>
              <a:rPr lang="en-US" dirty="0" err="1" smtClean="0"/>
              <a:t>Kahoot</a:t>
            </a:r>
            <a:r>
              <a:rPr lang="he-IL" smtClean="0"/>
              <a:t> - בוקר</a:t>
            </a:r>
            <a:endParaRPr lang="he-IL" dirty="0"/>
          </a:p>
        </p:txBody>
      </p:sp>
    </p:spTree>
    <p:extLst>
      <p:ext uri="{BB962C8B-B14F-4D97-AF65-F5344CB8AC3E}">
        <p14:creationId xmlns:p14="http://schemas.microsoft.com/office/powerpoint/2010/main" val="13359299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err="1" smtClean="0"/>
              <a:t>kahoot</a:t>
            </a:r>
            <a:endParaRPr lang="he-IL" dirty="0"/>
          </a:p>
        </p:txBody>
      </p:sp>
    </p:spTree>
    <p:extLst>
      <p:ext uri="{BB962C8B-B14F-4D97-AF65-F5344CB8AC3E}">
        <p14:creationId xmlns:p14="http://schemas.microsoft.com/office/powerpoint/2010/main" val="34686137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idx="5"/>
          </p:nvPr>
        </p:nvSpPr>
        <p:spPr>
          <a:xfrm>
            <a:off x="4144963" y="9121775"/>
            <a:ext cx="3170237" cy="479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66788">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17840E63-384F-4F51-8609-4536EF0D876A}" type="slidenum">
              <a:rPr lang="en-US" altLang="he-IL" smtClean="0"/>
              <a:pPr>
                <a:spcBef>
                  <a:spcPct val="0"/>
                </a:spcBef>
              </a:pPr>
              <a:t>116</a:t>
            </a:fld>
            <a:endParaRPr lang="en-US" altLang="he-IL" smtClean="0"/>
          </a:p>
        </p:txBody>
      </p:sp>
      <p:sp>
        <p:nvSpPr>
          <p:cNvPr id="241667" name="Rectangle 2"/>
          <p:cNvSpPr>
            <a:spLocks noGrp="1" noRot="1" noChangeAspect="1" noChangeArrowheads="1" noTextEdit="1"/>
          </p:cNvSpPr>
          <p:nvPr>
            <p:ph type="sldImg"/>
          </p:nvPr>
        </p:nvSpPr>
        <p:spPr>
          <a:xfrm>
            <a:off x="1143000" y="685800"/>
            <a:ext cx="4572000" cy="3429000"/>
          </a:xfrm>
          <a:ln/>
        </p:spPr>
      </p:sp>
      <p:sp>
        <p:nvSpPr>
          <p:cNvPr id="241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he-IL" smtClean="0"/>
          </a:p>
        </p:txBody>
      </p:sp>
    </p:spTree>
    <p:extLst>
      <p:ext uri="{BB962C8B-B14F-4D97-AF65-F5344CB8AC3E}">
        <p14:creationId xmlns:p14="http://schemas.microsoft.com/office/powerpoint/2010/main" val="42924718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7"/>
          <p:cNvSpPr>
            <a:spLocks noGrp="1" noChangeArrowheads="1"/>
          </p:cNvSpPr>
          <p:nvPr>
            <p:ph type="sldNum" sz="quarter" idx="5"/>
          </p:nvPr>
        </p:nvSpPr>
        <p:spPr>
          <a:xfrm>
            <a:off x="4144963" y="9121775"/>
            <a:ext cx="3170237" cy="479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66788">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45F71A2B-AB53-4480-AA0D-7EE1176574EC}" type="slidenum">
              <a:rPr lang="en-US" altLang="he-IL" smtClean="0"/>
              <a:pPr>
                <a:spcBef>
                  <a:spcPct val="0"/>
                </a:spcBef>
              </a:pPr>
              <a:t>117</a:t>
            </a:fld>
            <a:endParaRPr lang="en-US" altLang="he-IL" smtClean="0"/>
          </a:p>
        </p:txBody>
      </p:sp>
      <p:sp>
        <p:nvSpPr>
          <p:cNvPr id="243715" name="Rectangle 2"/>
          <p:cNvSpPr>
            <a:spLocks noGrp="1" noRot="1" noChangeAspect="1" noChangeArrowheads="1" noTextEdit="1"/>
          </p:cNvSpPr>
          <p:nvPr>
            <p:ph type="sldImg"/>
          </p:nvPr>
        </p:nvSpPr>
        <p:spPr>
          <a:xfrm>
            <a:off x="1143000" y="685800"/>
            <a:ext cx="4572000" cy="3429000"/>
          </a:xfrm>
          <a:ln/>
        </p:spPr>
      </p:sp>
      <p:sp>
        <p:nvSpPr>
          <p:cNvPr id="243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100" b="0" i="0" kern="1200" dirty="0" smtClean="0">
                <a:solidFill>
                  <a:schemeClr val="tx1"/>
                </a:solidFill>
                <a:effectLst/>
                <a:latin typeface="+mn-lt"/>
                <a:ea typeface="+mn-ea"/>
                <a:cs typeface="+mn-cs"/>
              </a:rPr>
              <a:t> point of presence</a:t>
            </a:r>
            <a:endParaRPr lang="he-IL" altLang="he-IL" dirty="0" smtClean="0"/>
          </a:p>
        </p:txBody>
      </p:sp>
    </p:spTree>
    <p:extLst>
      <p:ext uri="{BB962C8B-B14F-4D97-AF65-F5344CB8AC3E}">
        <p14:creationId xmlns:p14="http://schemas.microsoft.com/office/powerpoint/2010/main" val="39719430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xfrm>
            <a:off x="4144963" y="9121775"/>
            <a:ext cx="3170237" cy="479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66788">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4C55DDDB-6177-4973-81AC-A102233094AC}" type="slidenum">
              <a:rPr lang="en-US" altLang="he-IL" smtClean="0"/>
              <a:pPr>
                <a:spcBef>
                  <a:spcPct val="0"/>
                </a:spcBef>
              </a:pPr>
              <a:t>118</a:t>
            </a:fld>
            <a:endParaRPr lang="en-US" altLang="he-IL" smtClean="0"/>
          </a:p>
        </p:txBody>
      </p:sp>
      <p:sp>
        <p:nvSpPr>
          <p:cNvPr id="248835" name="Rectangle 2"/>
          <p:cNvSpPr>
            <a:spLocks noGrp="1" noRot="1" noChangeAspect="1" noChangeArrowheads="1" noTextEdit="1"/>
          </p:cNvSpPr>
          <p:nvPr>
            <p:ph type="sldImg"/>
          </p:nvPr>
        </p:nvSpPr>
        <p:spPr>
          <a:xfrm>
            <a:off x="1143000" y="685800"/>
            <a:ext cx="4572000" cy="3429000"/>
          </a:xfrm>
          <a:ln/>
        </p:spPr>
      </p:sp>
      <p:sp>
        <p:nvSpPr>
          <p:cNvPr id="248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he-IL" smtClean="0"/>
          </a:p>
        </p:txBody>
      </p:sp>
    </p:spTree>
    <p:extLst>
      <p:ext uri="{BB962C8B-B14F-4D97-AF65-F5344CB8AC3E}">
        <p14:creationId xmlns:p14="http://schemas.microsoft.com/office/powerpoint/2010/main" val="5206007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xfrm>
            <a:off x="4144963" y="9121775"/>
            <a:ext cx="3170237" cy="479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66788">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514AB4C7-E293-468A-AABB-BF57DA158864}" type="slidenum">
              <a:rPr lang="en-US" altLang="he-IL" smtClean="0"/>
              <a:pPr>
                <a:spcBef>
                  <a:spcPct val="0"/>
                </a:spcBef>
              </a:pPr>
              <a:t>119</a:t>
            </a:fld>
            <a:endParaRPr lang="en-US" altLang="he-IL" smtClean="0"/>
          </a:p>
        </p:txBody>
      </p:sp>
      <p:sp>
        <p:nvSpPr>
          <p:cNvPr id="245763" name="Rectangle 2"/>
          <p:cNvSpPr>
            <a:spLocks noGrp="1" noRot="1" noChangeAspect="1" noChangeArrowheads="1" noTextEdit="1"/>
          </p:cNvSpPr>
          <p:nvPr>
            <p:ph type="sldImg"/>
          </p:nvPr>
        </p:nvSpPr>
        <p:spPr>
          <a:xfrm>
            <a:off x="1143000" y="685800"/>
            <a:ext cx="4572000" cy="3429000"/>
          </a:xfrm>
          <a:ln/>
        </p:spPr>
      </p:sp>
      <p:sp>
        <p:nvSpPr>
          <p:cNvPr id="245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he-IL" altLang="he-IL" smtClean="0"/>
              <a:t>אוניברסיטה</a:t>
            </a:r>
            <a:r>
              <a:rPr lang="he-IL" altLang="he-IL" baseline="0" smtClean="0"/>
              <a:t> - בוקר</a:t>
            </a:r>
            <a:endParaRPr lang="he-IL" altLang="he-IL" smtClean="0"/>
          </a:p>
        </p:txBody>
      </p:sp>
    </p:spTree>
    <p:extLst>
      <p:ext uri="{BB962C8B-B14F-4D97-AF65-F5344CB8AC3E}">
        <p14:creationId xmlns:p14="http://schemas.microsoft.com/office/powerpoint/2010/main" val="26694968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1143000" y="685800"/>
            <a:ext cx="4572000" cy="3429000"/>
          </a:xfrm>
        </p:spPr>
      </p:sp>
      <p:sp>
        <p:nvSpPr>
          <p:cNvPr id="3" name="מציין מיקום של הערות 2"/>
          <p:cNvSpPr>
            <a:spLocks noGrp="1"/>
          </p:cNvSpPr>
          <p:nvPr>
            <p:ph type="body" idx="1"/>
          </p:nvPr>
        </p:nvSpPr>
        <p:spPr/>
        <p:txBody>
          <a:bodyPr/>
          <a:lstStyle/>
          <a:p>
            <a:r>
              <a:rPr lang="en-US" smtClean="0"/>
              <a:t>Kahoot</a:t>
            </a:r>
            <a:endParaRPr lang="he-IL" dirty="0"/>
          </a:p>
        </p:txBody>
      </p:sp>
    </p:spTree>
    <p:extLst>
      <p:ext uri="{BB962C8B-B14F-4D97-AF65-F5344CB8AC3E}">
        <p14:creationId xmlns:p14="http://schemas.microsoft.com/office/powerpoint/2010/main" val="6087997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7"/>
          <p:cNvSpPr>
            <a:spLocks noGrp="1" noChangeArrowheads="1"/>
          </p:cNvSpPr>
          <p:nvPr>
            <p:ph type="sldNum" sz="quarter" idx="5"/>
          </p:nvPr>
        </p:nvSpPr>
        <p:spPr>
          <a:xfrm>
            <a:off x="4144963" y="9121775"/>
            <a:ext cx="3170237" cy="479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66788">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E61E9BFE-3AC9-47BE-9933-97347529DAEB}" type="slidenum">
              <a:rPr lang="en-US" altLang="he-IL" smtClean="0"/>
              <a:pPr>
                <a:spcBef>
                  <a:spcPct val="0"/>
                </a:spcBef>
              </a:pPr>
              <a:t>121</a:t>
            </a:fld>
            <a:endParaRPr lang="en-US" altLang="he-IL" smtClean="0"/>
          </a:p>
        </p:txBody>
      </p:sp>
      <p:sp>
        <p:nvSpPr>
          <p:cNvPr id="250883" name="Rectangle 2"/>
          <p:cNvSpPr>
            <a:spLocks noGrp="1" noRot="1" noChangeAspect="1" noChangeArrowheads="1" noTextEdit="1"/>
          </p:cNvSpPr>
          <p:nvPr>
            <p:ph type="sldImg"/>
          </p:nvPr>
        </p:nvSpPr>
        <p:spPr>
          <a:xfrm>
            <a:off x="1143000" y="685800"/>
            <a:ext cx="4572000" cy="3429000"/>
          </a:xfrm>
          <a:ln/>
        </p:spPr>
      </p:sp>
      <p:sp>
        <p:nvSpPr>
          <p:cNvPr id="250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he-IL" smtClean="0"/>
          </a:p>
        </p:txBody>
      </p:sp>
    </p:spTree>
    <p:extLst>
      <p:ext uri="{BB962C8B-B14F-4D97-AF65-F5344CB8AC3E}">
        <p14:creationId xmlns:p14="http://schemas.microsoft.com/office/powerpoint/2010/main" val="10303264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7"/>
          <p:cNvSpPr>
            <a:spLocks noGrp="1" noChangeArrowheads="1"/>
          </p:cNvSpPr>
          <p:nvPr>
            <p:ph type="sldNum" sz="quarter" idx="5"/>
          </p:nvPr>
        </p:nvSpPr>
        <p:spPr>
          <a:xfrm>
            <a:off x="4144963" y="9121775"/>
            <a:ext cx="3170237" cy="479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66788">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4DB53662-5FBE-46E1-A1F5-509D6711099C}" type="slidenum">
              <a:rPr lang="en-US" altLang="he-IL" smtClean="0"/>
              <a:pPr>
                <a:spcBef>
                  <a:spcPct val="0"/>
                </a:spcBef>
              </a:pPr>
              <a:t>122</a:t>
            </a:fld>
            <a:endParaRPr lang="en-US" altLang="he-IL" smtClean="0"/>
          </a:p>
        </p:txBody>
      </p:sp>
      <p:sp>
        <p:nvSpPr>
          <p:cNvPr id="252931" name="Rectangle 2"/>
          <p:cNvSpPr>
            <a:spLocks noGrp="1" noRot="1" noChangeAspect="1" noChangeArrowheads="1" noTextEdit="1"/>
          </p:cNvSpPr>
          <p:nvPr>
            <p:ph type="sldImg"/>
          </p:nvPr>
        </p:nvSpPr>
        <p:spPr>
          <a:xfrm>
            <a:off x="1143000" y="685800"/>
            <a:ext cx="4572000" cy="3429000"/>
          </a:xfrm>
          <a:ln/>
        </p:spPr>
      </p:sp>
      <p:sp>
        <p:nvSpPr>
          <p:cNvPr id="252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he-IL" dirty="0" smtClean="0"/>
              <a:t>Wireshark and</a:t>
            </a:r>
            <a:r>
              <a:rPr lang="en-US" altLang="he-IL" baseline="0" dirty="0" smtClean="0"/>
              <a:t> </a:t>
            </a:r>
            <a:r>
              <a:rPr lang="en-US" altLang="he-IL" baseline="0" dirty="0" err="1" smtClean="0"/>
              <a:t>kahoot</a:t>
            </a:r>
            <a:endParaRPr lang="he-IL" altLang="he-IL" dirty="0" smtClean="0"/>
          </a:p>
        </p:txBody>
      </p:sp>
    </p:spTree>
    <p:extLst>
      <p:ext uri="{BB962C8B-B14F-4D97-AF65-F5344CB8AC3E}">
        <p14:creationId xmlns:p14="http://schemas.microsoft.com/office/powerpoint/2010/main" val="2872177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xfrm>
            <a:off x="1143000" y="685800"/>
            <a:ext cx="4572000" cy="3429000"/>
          </a:xfrm>
          <a:ln/>
        </p:spPr>
      </p:sp>
      <p:sp>
        <p:nvSpPr>
          <p:cNvPr id="30723" name="Rectangle 3"/>
          <p:cNvSpPr>
            <a:spLocks noGrp="1" noChangeArrowheads="1"/>
          </p:cNvSpPr>
          <p:nvPr>
            <p:ph type="body" idx="1"/>
          </p:nvPr>
        </p:nvSpPr>
        <p:spPr>
          <a:noFill/>
          <a:ln/>
        </p:spPr>
        <p:txBody>
          <a:bodyPr/>
          <a:lstStyle/>
          <a:p>
            <a:endParaRPr lang="he-IL" smtClean="0"/>
          </a:p>
        </p:txBody>
      </p:sp>
    </p:spTree>
    <p:extLst>
      <p:ext uri="{BB962C8B-B14F-4D97-AF65-F5344CB8AC3E}">
        <p14:creationId xmlns:p14="http://schemas.microsoft.com/office/powerpoint/2010/main" val="2579498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1143000" y="685800"/>
            <a:ext cx="4572000" cy="3429000"/>
          </a:xfrm>
        </p:spPr>
      </p:sp>
      <p:sp>
        <p:nvSpPr>
          <p:cNvPr id="3" name="מציין מיקום של הערות 2"/>
          <p:cNvSpPr>
            <a:spLocks noGrp="1"/>
          </p:cNvSpPr>
          <p:nvPr>
            <p:ph type="body" idx="1"/>
          </p:nvPr>
        </p:nvSpPr>
        <p:spPr/>
        <p:txBody>
          <a:bodyPr/>
          <a:lstStyle/>
          <a:p>
            <a:r>
              <a:rPr lang="he-IL" dirty="0" smtClean="0"/>
              <a:t>לפתוח</a:t>
            </a:r>
            <a:r>
              <a:rPr lang="he-IL" baseline="0" dirty="0" smtClean="0"/>
              <a:t> </a:t>
            </a:r>
            <a:r>
              <a:rPr lang="en-US" baseline="0" dirty="0" err="1" smtClean="0"/>
              <a:t>wireshark</a:t>
            </a:r>
            <a:endParaRPr lang="he-IL" dirty="0"/>
          </a:p>
        </p:txBody>
      </p:sp>
    </p:spTree>
    <p:extLst>
      <p:ext uri="{BB962C8B-B14F-4D97-AF65-F5344CB8AC3E}">
        <p14:creationId xmlns:p14="http://schemas.microsoft.com/office/powerpoint/2010/main" val="24378704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Slide Image Placeholder 1"/>
          <p:cNvSpPr>
            <a:spLocks noGrp="1" noRot="1" noChangeAspect="1" noTextEdit="1"/>
          </p:cNvSpPr>
          <p:nvPr>
            <p:ph type="sldImg"/>
          </p:nvPr>
        </p:nvSpPr>
        <p:spPr>
          <a:xfrm>
            <a:off x="1143000" y="685800"/>
            <a:ext cx="4572000" cy="3429000"/>
          </a:xfrm>
          <a:ln/>
        </p:spPr>
      </p:sp>
      <p:sp>
        <p:nvSpPr>
          <p:cNvPr id="265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he-IL" smtClean="0">
              <a:latin typeface="Arial" panose="020B0604020202020204" pitchFamily="34" charset="0"/>
            </a:endParaRPr>
          </a:p>
        </p:txBody>
      </p:sp>
      <p:sp>
        <p:nvSpPr>
          <p:cNvPr id="265220" name="Slide Number Placeholder 3"/>
          <p:cNvSpPr>
            <a:spLocks noGrp="1"/>
          </p:cNvSpPr>
          <p:nvPr>
            <p:ph type="sldNum" sz="quarter" idx="5"/>
          </p:nvPr>
        </p:nvSpPr>
        <p:spPr>
          <a:xfrm>
            <a:off x="4144963" y="9121775"/>
            <a:ext cx="3170237" cy="479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5838">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85838">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85838">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85838">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85838">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algn="l" defTabSz="98583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algn="l" defTabSz="98583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algn="l" defTabSz="98583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algn="l" defTabSz="98583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pPr>
            <a:fld id="{5F2E53F3-7986-46A9-BF8D-2B0CAF6A0A5D}" type="slidenum">
              <a:rPr lang="he-IL" altLang="he-IL" smtClean="0">
                <a:latin typeface="Arial" panose="020B0604020202020204" pitchFamily="34" charset="0"/>
              </a:rPr>
              <a:pPr eaLnBrk="1" hangingPunct="1">
                <a:spcBef>
                  <a:spcPct val="0"/>
                </a:spcBef>
              </a:pPr>
              <a:t>137</a:t>
            </a:fld>
            <a:endParaRPr lang="en-US" altLang="he-IL" smtClean="0">
              <a:latin typeface="Arial" panose="020B0604020202020204" pitchFamily="34" charset="0"/>
            </a:endParaRPr>
          </a:p>
        </p:txBody>
      </p:sp>
    </p:spTree>
    <p:extLst>
      <p:ext uri="{BB962C8B-B14F-4D97-AF65-F5344CB8AC3E}">
        <p14:creationId xmlns:p14="http://schemas.microsoft.com/office/powerpoint/2010/main" val="6155069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Slide Image Placeholder 1"/>
          <p:cNvSpPr>
            <a:spLocks noGrp="1" noRot="1" noChangeAspect="1" noTextEdit="1"/>
          </p:cNvSpPr>
          <p:nvPr>
            <p:ph type="sldImg"/>
          </p:nvPr>
        </p:nvSpPr>
        <p:spPr>
          <a:xfrm>
            <a:off x="1143000" y="685800"/>
            <a:ext cx="4572000" cy="3429000"/>
          </a:xfrm>
          <a:ln/>
        </p:spPr>
      </p:sp>
      <p:sp>
        <p:nvSpPr>
          <p:cNvPr id="2672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he-IL" smtClean="0">
              <a:latin typeface="Arial" panose="020B0604020202020204" pitchFamily="34" charset="0"/>
              <a:cs typeface="Arial" panose="020B0604020202020204" pitchFamily="34" charset="0"/>
            </a:endParaRPr>
          </a:p>
        </p:txBody>
      </p:sp>
      <p:sp>
        <p:nvSpPr>
          <p:cNvPr id="267268" name="Slide Number Placeholder 3"/>
          <p:cNvSpPr>
            <a:spLocks noGrp="1"/>
          </p:cNvSpPr>
          <p:nvPr>
            <p:ph type="sldNum" sz="quarter" idx="5"/>
          </p:nvPr>
        </p:nvSpPr>
        <p:spPr>
          <a:xfrm>
            <a:off x="4144963" y="9121775"/>
            <a:ext cx="3170237" cy="479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5838">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85838">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85838">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85838">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85838">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algn="l" defTabSz="98583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algn="l" defTabSz="98583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algn="l" defTabSz="98583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algn="l" defTabSz="98583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pPr>
            <a:fld id="{3AC4FFEC-B61C-4540-A67B-24ED5F1EF9CC}" type="slidenum">
              <a:rPr lang="he-IL" altLang="he-IL" smtClean="0">
                <a:latin typeface="Arial" panose="020B0604020202020204" pitchFamily="34" charset="0"/>
              </a:rPr>
              <a:pPr eaLnBrk="1" hangingPunct="1">
                <a:spcBef>
                  <a:spcPct val="0"/>
                </a:spcBef>
              </a:pPr>
              <a:t>138</a:t>
            </a:fld>
            <a:endParaRPr lang="en-US" altLang="he-IL" smtClean="0">
              <a:latin typeface="Arial" panose="020B0604020202020204" pitchFamily="34" charset="0"/>
            </a:endParaRPr>
          </a:p>
        </p:txBody>
      </p:sp>
    </p:spTree>
    <p:extLst>
      <p:ext uri="{BB962C8B-B14F-4D97-AF65-F5344CB8AC3E}">
        <p14:creationId xmlns:p14="http://schemas.microsoft.com/office/powerpoint/2010/main" val="15151065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Slide Image Placeholder 1"/>
          <p:cNvSpPr>
            <a:spLocks noGrp="1" noRot="1" noChangeAspect="1" noTextEdit="1"/>
          </p:cNvSpPr>
          <p:nvPr>
            <p:ph type="sldImg"/>
          </p:nvPr>
        </p:nvSpPr>
        <p:spPr>
          <a:xfrm>
            <a:off x="1143000" y="685800"/>
            <a:ext cx="4572000" cy="3429000"/>
          </a:xfrm>
          <a:ln/>
        </p:spPr>
      </p:sp>
      <p:sp>
        <p:nvSpPr>
          <p:cNvPr id="2693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he-IL" smtClean="0">
              <a:latin typeface="Arial" panose="020B0604020202020204" pitchFamily="34" charset="0"/>
            </a:endParaRPr>
          </a:p>
        </p:txBody>
      </p:sp>
      <p:sp>
        <p:nvSpPr>
          <p:cNvPr id="269316" name="Slide Number Placeholder 3"/>
          <p:cNvSpPr>
            <a:spLocks noGrp="1"/>
          </p:cNvSpPr>
          <p:nvPr>
            <p:ph type="sldNum" sz="quarter" idx="5"/>
          </p:nvPr>
        </p:nvSpPr>
        <p:spPr>
          <a:xfrm>
            <a:off x="4144963" y="9121775"/>
            <a:ext cx="3170237" cy="479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5838">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85838">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85838">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85838">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85838">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algn="l" defTabSz="98583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algn="l" defTabSz="98583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algn="l" defTabSz="98583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algn="l" defTabSz="98583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pPr>
            <a:fld id="{95D1DDB8-A56D-49FC-9F68-50246F128A93}" type="slidenum">
              <a:rPr lang="he-IL" altLang="he-IL" smtClean="0">
                <a:latin typeface="Arial" panose="020B0604020202020204" pitchFamily="34" charset="0"/>
              </a:rPr>
              <a:pPr eaLnBrk="1" hangingPunct="1">
                <a:spcBef>
                  <a:spcPct val="0"/>
                </a:spcBef>
              </a:pPr>
              <a:t>139</a:t>
            </a:fld>
            <a:endParaRPr lang="en-US" altLang="he-IL" smtClean="0">
              <a:latin typeface="Arial" panose="020B0604020202020204" pitchFamily="34" charset="0"/>
            </a:endParaRPr>
          </a:p>
        </p:txBody>
      </p:sp>
    </p:spTree>
    <p:extLst>
      <p:ext uri="{BB962C8B-B14F-4D97-AF65-F5344CB8AC3E}">
        <p14:creationId xmlns:p14="http://schemas.microsoft.com/office/powerpoint/2010/main" val="36154676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Slide Image Placeholder 1"/>
          <p:cNvSpPr>
            <a:spLocks noGrp="1" noRot="1" noChangeAspect="1" noTextEdit="1"/>
          </p:cNvSpPr>
          <p:nvPr>
            <p:ph type="sldImg"/>
          </p:nvPr>
        </p:nvSpPr>
        <p:spPr>
          <a:xfrm>
            <a:off x="1143000" y="685800"/>
            <a:ext cx="4572000" cy="3429000"/>
          </a:xfrm>
          <a:ln/>
        </p:spPr>
      </p:sp>
      <p:sp>
        <p:nvSpPr>
          <p:cNvPr id="2713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he-IL" smtClean="0">
              <a:latin typeface="Arial" panose="020B0604020202020204" pitchFamily="34" charset="0"/>
            </a:endParaRPr>
          </a:p>
        </p:txBody>
      </p:sp>
      <p:sp>
        <p:nvSpPr>
          <p:cNvPr id="271364" name="Slide Number Placeholder 3"/>
          <p:cNvSpPr>
            <a:spLocks noGrp="1"/>
          </p:cNvSpPr>
          <p:nvPr>
            <p:ph type="sldNum" sz="quarter" idx="5"/>
          </p:nvPr>
        </p:nvSpPr>
        <p:spPr>
          <a:xfrm>
            <a:off x="4144963" y="9121775"/>
            <a:ext cx="3170237" cy="479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5838">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85838">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85838">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85838">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85838">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algn="l" defTabSz="98583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algn="l" defTabSz="98583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algn="l" defTabSz="98583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algn="l" defTabSz="98583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pPr>
            <a:fld id="{627EDD13-566E-45A5-9E65-97482124B357}" type="slidenum">
              <a:rPr lang="he-IL" altLang="he-IL" smtClean="0">
                <a:latin typeface="Arial" panose="020B0604020202020204" pitchFamily="34" charset="0"/>
              </a:rPr>
              <a:pPr eaLnBrk="1" hangingPunct="1">
                <a:spcBef>
                  <a:spcPct val="0"/>
                </a:spcBef>
              </a:pPr>
              <a:t>140</a:t>
            </a:fld>
            <a:endParaRPr lang="en-US" altLang="he-IL" smtClean="0">
              <a:latin typeface="Arial" panose="020B0604020202020204" pitchFamily="34" charset="0"/>
            </a:endParaRPr>
          </a:p>
        </p:txBody>
      </p:sp>
    </p:spTree>
    <p:extLst>
      <p:ext uri="{BB962C8B-B14F-4D97-AF65-F5344CB8AC3E}">
        <p14:creationId xmlns:p14="http://schemas.microsoft.com/office/powerpoint/2010/main" val="15261977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Slide Image Placeholder 1"/>
          <p:cNvSpPr>
            <a:spLocks noGrp="1" noRot="1" noChangeAspect="1" noTextEdit="1"/>
          </p:cNvSpPr>
          <p:nvPr>
            <p:ph type="sldImg"/>
          </p:nvPr>
        </p:nvSpPr>
        <p:spPr>
          <a:xfrm>
            <a:off x="1143000" y="685800"/>
            <a:ext cx="4572000" cy="3429000"/>
          </a:xfrm>
          <a:ln/>
        </p:spPr>
      </p:sp>
      <p:sp>
        <p:nvSpPr>
          <p:cNvPr id="2734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he-IL" smtClean="0">
              <a:latin typeface="Arial" panose="020B0604020202020204" pitchFamily="34" charset="0"/>
            </a:endParaRPr>
          </a:p>
        </p:txBody>
      </p:sp>
      <p:sp>
        <p:nvSpPr>
          <p:cNvPr id="273412" name="Slide Number Placeholder 3"/>
          <p:cNvSpPr>
            <a:spLocks noGrp="1"/>
          </p:cNvSpPr>
          <p:nvPr>
            <p:ph type="sldNum" sz="quarter" idx="5"/>
          </p:nvPr>
        </p:nvSpPr>
        <p:spPr>
          <a:xfrm>
            <a:off x="4144963" y="9121775"/>
            <a:ext cx="3170237" cy="479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5838">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85838">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85838">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85838">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85838">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algn="l" defTabSz="98583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algn="l" defTabSz="98583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algn="l" defTabSz="98583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algn="l" defTabSz="98583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pPr>
            <a:fld id="{8C07D89B-2D3D-4C9D-ABA9-FF7B696FB024}" type="slidenum">
              <a:rPr lang="he-IL" altLang="he-IL" smtClean="0">
                <a:latin typeface="Arial" panose="020B0604020202020204" pitchFamily="34" charset="0"/>
              </a:rPr>
              <a:pPr eaLnBrk="1" hangingPunct="1">
                <a:spcBef>
                  <a:spcPct val="0"/>
                </a:spcBef>
              </a:pPr>
              <a:t>141</a:t>
            </a:fld>
            <a:endParaRPr lang="en-US" altLang="he-IL" smtClean="0">
              <a:latin typeface="Arial" panose="020B0604020202020204" pitchFamily="34" charset="0"/>
            </a:endParaRPr>
          </a:p>
        </p:txBody>
      </p:sp>
    </p:spTree>
    <p:extLst>
      <p:ext uri="{BB962C8B-B14F-4D97-AF65-F5344CB8AC3E}">
        <p14:creationId xmlns:p14="http://schemas.microsoft.com/office/powerpoint/2010/main" val="36426063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Slide Image Placeholder 1"/>
          <p:cNvSpPr>
            <a:spLocks noGrp="1" noRot="1" noChangeAspect="1" noTextEdit="1"/>
          </p:cNvSpPr>
          <p:nvPr>
            <p:ph type="sldImg"/>
          </p:nvPr>
        </p:nvSpPr>
        <p:spPr>
          <a:xfrm>
            <a:off x="1143000" y="685800"/>
            <a:ext cx="4572000" cy="3429000"/>
          </a:xfrm>
          <a:ln/>
        </p:spPr>
      </p:sp>
      <p:sp>
        <p:nvSpPr>
          <p:cNvPr id="2754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he-IL" smtClean="0">
              <a:latin typeface="Arial" panose="020B0604020202020204" pitchFamily="34" charset="0"/>
            </a:endParaRPr>
          </a:p>
        </p:txBody>
      </p:sp>
      <p:sp>
        <p:nvSpPr>
          <p:cNvPr id="275460" name="Slide Number Placeholder 3"/>
          <p:cNvSpPr>
            <a:spLocks noGrp="1"/>
          </p:cNvSpPr>
          <p:nvPr>
            <p:ph type="sldNum" sz="quarter" idx="5"/>
          </p:nvPr>
        </p:nvSpPr>
        <p:spPr>
          <a:xfrm>
            <a:off x="4144963" y="9121775"/>
            <a:ext cx="3170237" cy="479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5838">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85838">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85838">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85838">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85838">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algn="l" defTabSz="98583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algn="l" defTabSz="98583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algn="l" defTabSz="98583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algn="l" defTabSz="98583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pPr>
            <a:fld id="{5039525F-02A7-41B4-89A6-3E7D7AFAB5C9}" type="slidenum">
              <a:rPr lang="he-IL" altLang="he-IL" smtClean="0">
                <a:latin typeface="Arial" panose="020B0604020202020204" pitchFamily="34" charset="0"/>
              </a:rPr>
              <a:pPr eaLnBrk="1" hangingPunct="1">
                <a:spcBef>
                  <a:spcPct val="0"/>
                </a:spcBef>
              </a:pPr>
              <a:t>142</a:t>
            </a:fld>
            <a:endParaRPr lang="en-US" altLang="he-IL" smtClean="0">
              <a:latin typeface="Arial" panose="020B0604020202020204" pitchFamily="34" charset="0"/>
            </a:endParaRPr>
          </a:p>
        </p:txBody>
      </p:sp>
    </p:spTree>
    <p:extLst>
      <p:ext uri="{BB962C8B-B14F-4D97-AF65-F5344CB8AC3E}">
        <p14:creationId xmlns:p14="http://schemas.microsoft.com/office/powerpoint/2010/main" val="420631985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Slide Image Placeholder 1"/>
          <p:cNvSpPr>
            <a:spLocks noGrp="1" noRot="1" noChangeAspect="1" noTextEdit="1"/>
          </p:cNvSpPr>
          <p:nvPr>
            <p:ph type="sldImg"/>
          </p:nvPr>
        </p:nvSpPr>
        <p:spPr>
          <a:xfrm>
            <a:off x="1143000" y="685800"/>
            <a:ext cx="4572000" cy="3429000"/>
          </a:xfrm>
          <a:ln/>
        </p:spPr>
      </p:sp>
      <p:sp>
        <p:nvSpPr>
          <p:cNvPr id="2775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he-IL" smtClean="0">
              <a:latin typeface="Arial" panose="020B0604020202020204" pitchFamily="34" charset="0"/>
              <a:cs typeface="Arial" panose="020B0604020202020204" pitchFamily="34" charset="0"/>
            </a:endParaRPr>
          </a:p>
        </p:txBody>
      </p:sp>
      <p:sp>
        <p:nvSpPr>
          <p:cNvPr id="277508" name="Slide Number Placeholder 3"/>
          <p:cNvSpPr>
            <a:spLocks noGrp="1"/>
          </p:cNvSpPr>
          <p:nvPr>
            <p:ph type="sldNum" sz="quarter" idx="5"/>
          </p:nvPr>
        </p:nvSpPr>
        <p:spPr>
          <a:xfrm>
            <a:off x="4144963" y="9121775"/>
            <a:ext cx="3170237" cy="479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5838">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85838">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85838">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85838">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85838">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algn="l" defTabSz="98583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algn="l" defTabSz="98583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algn="l" defTabSz="98583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algn="l" defTabSz="98583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pPr>
            <a:fld id="{3DA2EFAC-212E-4DBF-8019-66BFD4915A03}" type="slidenum">
              <a:rPr lang="he-IL" altLang="he-IL" smtClean="0">
                <a:latin typeface="Arial" panose="020B0604020202020204" pitchFamily="34" charset="0"/>
              </a:rPr>
              <a:pPr eaLnBrk="1" hangingPunct="1">
                <a:spcBef>
                  <a:spcPct val="0"/>
                </a:spcBef>
              </a:pPr>
              <a:t>143</a:t>
            </a:fld>
            <a:endParaRPr lang="en-US" altLang="he-IL" smtClean="0">
              <a:latin typeface="Arial" panose="020B0604020202020204" pitchFamily="34" charset="0"/>
            </a:endParaRPr>
          </a:p>
        </p:txBody>
      </p:sp>
    </p:spTree>
    <p:extLst>
      <p:ext uri="{BB962C8B-B14F-4D97-AF65-F5344CB8AC3E}">
        <p14:creationId xmlns:p14="http://schemas.microsoft.com/office/powerpoint/2010/main" val="419335129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Slide Image Placeholder 1"/>
          <p:cNvSpPr>
            <a:spLocks noGrp="1" noRot="1" noChangeAspect="1" noTextEdit="1"/>
          </p:cNvSpPr>
          <p:nvPr>
            <p:ph type="sldImg"/>
          </p:nvPr>
        </p:nvSpPr>
        <p:spPr>
          <a:xfrm>
            <a:off x="1143000" y="685800"/>
            <a:ext cx="4572000" cy="3429000"/>
          </a:xfrm>
          <a:ln/>
        </p:spPr>
      </p:sp>
      <p:sp>
        <p:nvSpPr>
          <p:cNvPr id="279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he-IL" smtClean="0"/>
          </a:p>
        </p:txBody>
      </p:sp>
      <p:sp>
        <p:nvSpPr>
          <p:cNvPr id="279556" name="Slide Number Placeholder 3"/>
          <p:cNvSpPr>
            <a:spLocks noGrp="1"/>
          </p:cNvSpPr>
          <p:nvPr>
            <p:ph type="sldNum" sz="quarter" idx="5"/>
          </p:nvPr>
        </p:nvSpPr>
        <p:spPr>
          <a:xfrm>
            <a:off x="4144963" y="9121775"/>
            <a:ext cx="3170237" cy="479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66788">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A30406E0-3D46-4A90-9854-9DB41614098D}" type="slidenum">
              <a:rPr lang="en-US" altLang="he-IL" sz="1300" smtClean="0"/>
              <a:pPr>
                <a:spcBef>
                  <a:spcPct val="0"/>
                </a:spcBef>
              </a:pPr>
              <a:t>144</a:t>
            </a:fld>
            <a:endParaRPr lang="en-US" altLang="he-IL" sz="1300" smtClean="0"/>
          </a:p>
        </p:txBody>
      </p:sp>
    </p:spTree>
    <p:extLst>
      <p:ext uri="{BB962C8B-B14F-4D97-AF65-F5344CB8AC3E}">
        <p14:creationId xmlns:p14="http://schemas.microsoft.com/office/powerpoint/2010/main" val="68303837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Slide Image Placeholder 1"/>
          <p:cNvSpPr>
            <a:spLocks noGrp="1" noRot="1" noChangeAspect="1" noTextEdit="1"/>
          </p:cNvSpPr>
          <p:nvPr>
            <p:ph type="sldImg"/>
          </p:nvPr>
        </p:nvSpPr>
        <p:spPr>
          <a:xfrm>
            <a:off x="1143000" y="685800"/>
            <a:ext cx="4572000" cy="3429000"/>
          </a:xfrm>
          <a:ln/>
        </p:spPr>
      </p:sp>
      <p:sp>
        <p:nvSpPr>
          <p:cNvPr id="2816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he-IL" smtClean="0"/>
          </a:p>
        </p:txBody>
      </p:sp>
      <p:sp>
        <p:nvSpPr>
          <p:cNvPr id="281604" name="Slide Number Placeholder 3"/>
          <p:cNvSpPr>
            <a:spLocks noGrp="1"/>
          </p:cNvSpPr>
          <p:nvPr>
            <p:ph type="sldNum" sz="quarter" idx="5"/>
          </p:nvPr>
        </p:nvSpPr>
        <p:spPr>
          <a:xfrm>
            <a:off x="4144963" y="9121775"/>
            <a:ext cx="3170237" cy="479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66788">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ECDB835A-3976-43B3-B224-6DACE3AF755A}" type="slidenum">
              <a:rPr lang="en-US" altLang="he-IL" sz="1300" smtClean="0"/>
              <a:pPr>
                <a:spcBef>
                  <a:spcPct val="0"/>
                </a:spcBef>
              </a:pPr>
              <a:t>145</a:t>
            </a:fld>
            <a:endParaRPr lang="en-US" altLang="he-IL" sz="1300" smtClean="0"/>
          </a:p>
        </p:txBody>
      </p:sp>
    </p:spTree>
    <p:extLst>
      <p:ext uri="{BB962C8B-B14F-4D97-AF65-F5344CB8AC3E}">
        <p14:creationId xmlns:p14="http://schemas.microsoft.com/office/powerpoint/2010/main" val="5043879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Slide Image Placeholder 1"/>
          <p:cNvSpPr>
            <a:spLocks noGrp="1" noRot="1" noChangeAspect="1" noTextEdit="1"/>
          </p:cNvSpPr>
          <p:nvPr>
            <p:ph type="sldImg"/>
          </p:nvPr>
        </p:nvSpPr>
        <p:spPr>
          <a:xfrm>
            <a:off x="1143000" y="685800"/>
            <a:ext cx="4572000" cy="3429000"/>
          </a:xfrm>
          <a:ln/>
        </p:spPr>
      </p:sp>
      <p:sp>
        <p:nvSpPr>
          <p:cNvPr id="2836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he-IL" smtClean="0"/>
          </a:p>
        </p:txBody>
      </p:sp>
      <p:sp>
        <p:nvSpPr>
          <p:cNvPr id="283652" name="Slide Number Placeholder 3"/>
          <p:cNvSpPr>
            <a:spLocks noGrp="1"/>
          </p:cNvSpPr>
          <p:nvPr>
            <p:ph type="sldNum" sz="quarter" idx="5"/>
          </p:nvPr>
        </p:nvSpPr>
        <p:spPr>
          <a:xfrm>
            <a:off x="4144963" y="9121775"/>
            <a:ext cx="3170237" cy="479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66788">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222A0B9E-C269-409D-AC96-43CA66CC92CD}" type="slidenum">
              <a:rPr lang="en-US" altLang="he-IL" sz="1300" smtClean="0"/>
              <a:pPr>
                <a:spcBef>
                  <a:spcPct val="0"/>
                </a:spcBef>
              </a:pPr>
              <a:t>146</a:t>
            </a:fld>
            <a:endParaRPr lang="en-US" altLang="he-IL" sz="1300" smtClean="0"/>
          </a:p>
        </p:txBody>
      </p:sp>
    </p:spTree>
    <p:extLst>
      <p:ext uri="{BB962C8B-B14F-4D97-AF65-F5344CB8AC3E}">
        <p14:creationId xmlns:p14="http://schemas.microsoft.com/office/powerpoint/2010/main" val="2510100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1143000" y="685800"/>
            <a:ext cx="4572000" cy="3429000"/>
          </a:xfrm>
        </p:spPr>
      </p:sp>
      <p:sp>
        <p:nvSpPr>
          <p:cNvPr id="3" name="מציין מיקום של הערות 2"/>
          <p:cNvSpPr>
            <a:spLocks noGrp="1"/>
          </p:cNvSpPr>
          <p:nvPr>
            <p:ph type="body" idx="1"/>
          </p:nvPr>
        </p:nvSpPr>
        <p:spPr/>
        <p:txBody>
          <a:bodyPr/>
          <a:lstStyle/>
          <a:p>
            <a:r>
              <a:rPr lang="he-IL" dirty="0" smtClean="0"/>
              <a:t>לפתוח</a:t>
            </a:r>
            <a:r>
              <a:rPr lang="he-IL" baseline="0" dirty="0" smtClean="0"/>
              <a:t> </a:t>
            </a:r>
            <a:r>
              <a:rPr lang="en-US" baseline="0" dirty="0" err="1" smtClean="0"/>
              <a:t>wireshark</a:t>
            </a:r>
            <a:endParaRPr lang="he-IL" dirty="0"/>
          </a:p>
        </p:txBody>
      </p:sp>
    </p:spTree>
    <p:extLst>
      <p:ext uri="{BB962C8B-B14F-4D97-AF65-F5344CB8AC3E}">
        <p14:creationId xmlns:p14="http://schemas.microsoft.com/office/powerpoint/2010/main" val="13952756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מציין מיקום של תמונת שקופית 1"/>
          <p:cNvSpPr>
            <a:spLocks noGrp="1" noRot="1" noChangeAspect="1" noTextEdit="1"/>
          </p:cNvSpPr>
          <p:nvPr>
            <p:ph type="sldImg"/>
          </p:nvPr>
        </p:nvSpPr>
        <p:spPr>
          <a:xfrm>
            <a:off x="1143000" y="685800"/>
            <a:ext cx="4572000" cy="3429000"/>
          </a:xfrm>
          <a:ln/>
        </p:spPr>
      </p:sp>
      <p:sp>
        <p:nvSpPr>
          <p:cNvPr id="309251" name="מציין מיקום של הערות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100" b="0" i="0" kern="1200" dirty="0" smtClean="0">
                <a:solidFill>
                  <a:schemeClr val="tx1"/>
                </a:solidFill>
                <a:effectLst/>
                <a:latin typeface="+mn-lt"/>
                <a:ea typeface="+mn-ea"/>
                <a:cs typeface="+mn-cs"/>
                <a:hlinkClick r:id="rId3"/>
              </a:rPr>
              <a:t>https://http2.golang.org/gophertiles?latency=30</a:t>
            </a:r>
            <a:endParaRPr lang="en-US" sz="1100" b="0" i="0" kern="1200" dirty="0" smtClean="0">
              <a:solidFill>
                <a:schemeClr val="tx1"/>
              </a:solidFill>
              <a:effectLst/>
              <a:latin typeface="+mn-lt"/>
              <a:ea typeface="+mn-ea"/>
              <a:cs typeface="+mn-cs"/>
            </a:endParaRPr>
          </a:p>
          <a:p>
            <a:r>
              <a:rPr lang="en-US" sz="1100" b="0" i="0" kern="1200" smtClean="0">
                <a:solidFill>
                  <a:schemeClr val="tx1"/>
                </a:solidFill>
                <a:effectLst/>
                <a:latin typeface="+mn-lt"/>
                <a:ea typeface="+mn-ea"/>
                <a:cs typeface="+mn-cs"/>
                <a:hlinkClick r:id="rId4"/>
              </a:rPr>
              <a:t>https://http2.golang.org/</a:t>
            </a:r>
            <a:endParaRPr lang="he-IL" altLang="he-IL" smtClean="0"/>
          </a:p>
        </p:txBody>
      </p:sp>
      <p:sp>
        <p:nvSpPr>
          <p:cNvPr id="309252" name="מציין מיקום של מספר שקופית 3"/>
          <p:cNvSpPr>
            <a:spLocks noGrp="1"/>
          </p:cNvSpPr>
          <p:nvPr>
            <p:ph type="sldNum" sz="quarter" idx="5"/>
          </p:nvPr>
        </p:nvSpPr>
        <p:spPr>
          <a:xfrm>
            <a:off x="4144963" y="9121775"/>
            <a:ext cx="3170237" cy="479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66788">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algn="l" defTabSz="966788" rtl="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DA55E58A-720C-40AC-A7BA-B12C1D01E68B}" type="slidenum">
              <a:rPr lang="en-US" altLang="he-IL" sz="1300" smtClean="0"/>
              <a:pPr>
                <a:spcBef>
                  <a:spcPct val="0"/>
                </a:spcBef>
              </a:pPr>
              <a:t>148</a:t>
            </a:fld>
            <a:endParaRPr lang="en-US" altLang="he-IL" sz="1300" smtClean="0"/>
          </a:p>
        </p:txBody>
      </p:sp>
    </p:spTree>
    <p:extLst>
      <p:ext uri="{BB962C8B-B14F-4D97-AF65-F5344CB8AC3E}">
        <p14:creationId xmlns:p14="http://schemas.microsoft.com/office/powerpoint/2010/main" val="3115075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1143000" y="685800"/>
            <a:ext cx="4572000" cy="3429000"/>
          </a:xfrm>
        </p:spPr>
      </p:sp>
      <p:sp>
        <p:nvSpPr>
          <p:cNvPr id="3" name="מציין מיקום של הערות 2"/>
          <p:cNvSpPr>
            <a:spLocks noGrp="1"/>
          </p:cNvSpPr>
          <p:nvPr>
            <p:ph type="body" idx="1"/>
          </p:nvPr>
        </p:nvSpPr>
        <p:spPr/>
        <p:txBody>
          <a:bodyPr/>
          <a:lstStyle/>
          <a:p>
            <a:r>
              <a:rPr lang="he-IL" dirty="0" smtClean="0"/>
              <a:t>לפתוח</a:t>
            </a:r>
            <a:r>
              <a:rPr lang="he-IL" baseline="0" dirty="0" smtClean="0"/>
              <a:t> </a:t>
            </a:r>
            <a:r>
              <a:rPr lang="en-US" baseline="0" dirty="0" err="1" smtClean="0"/>
              <a:t>wireshark</a:t>
            </a:r>
            <a:endParaRPr lang="he-IL" dirty="0"/>
          </a:p>
        </p:txBody>
      </p:sp>
    </p:spTree>
    <p:extLst>
      <p:ext uri="{BB962C8B-B14F-4D97-AF65-F5344CB8AC3E}">
        <p14:creationId xmlns:p14="http://schemas.microsoft.com/office/powerpoint/2010/main" val="1946954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1143000" y="685800"/>
            <a:ext cx="4572000" cy="3429000"/>
          </a:xfrm>
        </p:spPr>
      </p:sp>
      <p:sp>
        <p:nvSpPr>
          <p:cNvPr id="3" name="מציין מיקום של הערות 2"/>
          <p:cNvSpPr>
            <a:spLocks noGrp="1"/>
          </p:cNvSpPr>
          <p:nvPr>
            <p:ph type="body" idx="1"/>
          </p:nvPr>
        </p:nvSpPr>
        <p:spPr/>
        <p:txBody>
          <a:bodyPr/>
          <a:lstStyle/>
          <a:p>
            <a:r>
              <a:rPr lang="he-IL" dirty="0" smtClean="0"/>
              <a:t>לפתוח</a:t>
            </a:r>
            <a:r>
              <a:rPr lang="he-IL" baseline="0" dirty="0" smtClean="0"/>
              <a:t> </a:t>
            </a:r>
            <a:r>
              <a:rPr lang="en-US" baseline="0" dirty="0" err="1" smtClean="0"/>
              <a:t>wireshark</a:t>
            </a:r>
            <a:endParaRPr lang="he-IL" dirty="0"/>
          </a:p>
        </p:txBody>
      </p:sp>
    </p:spTree>
    <p:extLst>
      <p:ext uri="{BB962C8B-B14F-4D97-AF65-F5344CB8AC3E}">
        <p14:creationId xmlns:p14="http://schemas.microsoft.com/office/powerpoint/2010/main" val="3489885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7"/>
        <p:cNvGrpSpPr/>
        <p:nvPr/>
      </p:nvGrpSpPr>
      <p:grpSpPr>
        <a:xfrm>
          <a:off x="0" y="0"/>
          <a:ext cx="0" cy="0"/>
          <a:chOff x="0" y="0"/>
          <a:chExt cx="0" cy="0"/>
        </a:xfrm>
      </p:grpSpPr>
      <p:sp>
        <p:nvSpPr>
          <p:cNvPr id="8" name="Shape 8"/>
          <p:cNvSpPr/>
          <p:nvPr/>
        </p:nvSpPr>
        <p:spPr>
          <a:xfrm rot="10800000" flipH="1">
            <a:off x="0" y="3979800"/>
            <a:ext cx="9144000" cy="2878199"/>
          </a:xfrm>
          <a:prstGeom prst="rect">
            <a:avLst/>
          </a:prstGeom>
          <a:solidFill>
            <a:schemeClr val="lt1"/>
          </a:solidFill>
          <a:ln>
            <a:noFill/>
          </a:ln>
        </p:spPr>
        <p:txBody>
          <a:bodyPr lIns="91425" tIns="45700" rIns="91425" bIns="45700" anchor="ctr" anchorCtr="0">
            <a:noAutofit/>
          </a:bodyPr>
          <a:lstStyle/>
          <a:p>
            <a:pPr>
              <a:spcBef>
                <a:spcPts val="0"/>
              </a:spcBef>
              <a:buNone/>
            </a:pPr>
            <a:endParaRPr/>
          </a:p>
        </p:txBody>
      </p:sp>
      <p:sp>
        <p:nvSpPr>
          <p:cNvPr id="9" name="Shape 9"/>
          <p:cNvSpPr/>
          <p:nvPr/>
        </p:nvSpPr>
        <p:spPr>
          <a:xfrm>
            <a:off x="0" y="3190900"/>
            <a:ext cx="4617372" cy="790108"/>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rgbClr val="FFFFFF">
              <a:alpha val="6666"/>
            </a:srgbClr>
          </a:solidFill>
          <a:ln>
            <a:noFill/>
          </a:ln>
        </p:spPr>
        <p:txBody>
          <a:bodyPr lIns="91425" tIns="45700" rIns="91425" bIns="45700" anchor="ctr" anchorCtr="0">
            <a:noAutofit/>
          </a:bodyPr>
          <a:lstStyle/>
          <a:p>
            <a:pPr>
              <a:spcBef>
                <a:spcPts val="0"/>
              </a:spcBef>
              <a:buNone/>
            </a:pPr>
            <a:endParaRPr/>
          </a:p>
        </p:txBody>
      </p:sp>
      <p:sp>
        <p:nvSpPr>
          <p:cNvPr id="10" name="Shape 10"/>
          <p:cNvSpPr/>
          <p:nvPr/>
        </p:nvSpPr>
        <p:spPr>
          <a:xfrm rot="10800000" flipH="1">
            <a:off x="0" y="3980458"/>
            <a:ext cx="4617372" cy="759612"/>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chemeClr val="dk1">
              <a:alpha val="7843"/>
            </a:schemeClr>
          </a:solidFill>
          <a:ln>
            <a:noFill/>
          </a:ln>
        </p:spPr>
        <p:txBody>
          <a:bodyPr lIns="91425" tIns="45700" rIns="91425" bIns="45700" anchor="ctr" anchorCtr="0">
            <a:noAutofit/>
          </a:bodyPr>
          <a:lstStyle/>
          <a:p>
            <a:pPr>
              <a:spcBef>
                <a:spcPts val="0"/>
              </a:spcBef>
              <a:buNone/>
            </a:pPr>
            <a:endParaRPr/>
          </a:p>
        </p:txBody>
      </p:sp>
      <p:sp>
        <p:nvSpPr>
          <p:cNvPr id="11" name="Shape 11"/>
          <p:cNvSpPr txBox="1">
            <a:spLocks noGrp="1"/>
          </p:cNvSpPr>
          <p:nvPr>
            <p:ph type="ctrTitle"/>
          </p:nvPr>
        </p:nvSpPr>
        <p:spPr>
          <a:xfrm>
            <a:off x="685800" y="2329190"/>
            <a:ext cx="7772400" cy="1650599"/>
          </a:xfrm>
          <a:prstGeom prst="rect">
            <a:avLst/>
          </a:prstGeom>
        </p:spPr>
        <p:txBody>
          <a:bodyPr lIns="91425" tIns="91425" rIns="91425" bIns="91425" anchor="b" anchorCtr="0"/>
          <a:lstStyle>
            <a:lvl1pPr algn="ctr">
              <a:spcBef>
                <a:spcPts val="0"/>
              </a:spcBef>
              <a:defRPr/>
            </a:lvl1pPr>
            <a:lvl2pPr algn="ctr">
              <a:spcBef>
                <a:spcPts val="0"/>
              </a:spcBef>
              <a:defRPr/>
            </a:lvl2pPr>
            <a:lvl3pPr algn="ctr">
              <a:spcBef>
                <a:spcPts val="0"/>
              </a:spcBef>
              <a:defRPr/>
            </a:lvl3pPr>
            <a:lvl4pPr algn="ctr">
              <a:spcBef>
                <a:spcPts val="0"/>
              </a:spcBef>
              <a:defRPr/>
            </a:lvl4pPr>
            <a:lvl5pPr algn="ctr">
              <a:spcBef>
                <a:spcPts val="0"/>
              </a:spcBef>
              <a:defRPr/>
            </a:lvl5pPr>
            <a:lvl6pPr algn="ctr">
              <a:spcBef>
                <a:spcPts val="0"/>
              </a:spcBef>
              <a:defRPr/>
            </a:lvl6pPr>
            <a:lvl7pPr algn="ctr">
              <a:spcBef>
                <a:spcPts val="0"/>
              </a:spcBef>
              <a:defRPr/>
            </a:lvl7pPr>
            <a:lvl8pPr algn="ctr">
              <a:spcBef>
                <a:spcPts val="0"/>
              </a:spcBef>
              <a:defRPr/>
            </a:lvl8pPr>
            <a:lvl9pPr algn="ctr">
              <a:spcBef>
                <a:spcPts val="0"/>
              </a:spcBef>
              <a:defRPr/>
            </a:lvl9pPr>
          </a:lstStyle>
          <a:p>
            <a:endParaRPr/>
          </a:p>
        </p:txBody>
      </p:sp>
      <p:sp>
        <p:nvSpPr>
          <p:cNvPr id="12" name="Shape 12"/>
          <p:cNvSpPr txBox="1">
            <a:spLocks noGrp="1"/>
          </p:cNvSpPr>
          <p:nvPr>
            <p:ph type="subTitle" idx="1"/>
          </p:nvPr>
        </p:nvSpPr>
        <p:spPr>
          <a:xfrm>
            <a:off x="685800" y="4124476"/>
            <a:ext cx="7772400" cy="888899"/>
          </a:xfrm>
          <a:prstGeom prst="rect">
            <a:avLst/>
          </a:prstGeom>
        </p:spPr>
        <p:txBody>
          <a:bodyPr lIns="91425" tIns="91425" rIns="91425" bIns="91425" anchor="t" anchorCtr="0"/>
          <a:lstStyle>
            <a:lvl1pPr algn="ctr">
              <a:spcBef>
                <a:spcPts val="0"/>
              </a:spcBef>
              <a:buClr>
                <a:schemeClr val="dk2"/>
              </a:buClr>
              <a:buSzPct val="100000"/>
              <a:buNone/>
              <a:defRPr sz="2400" i="1">
                <a:solidFill>
                  <a:schemeClr val="dk2"/>
                </a:solidFill>
              </a:defRPr>
            </a:lvl1pPr>
            <a:lvl2pPr algn="ctr">
              <a:spcBef>
                <a:spcPts val="0"/>
              </a:spcBef>
              <a:buClr>
                <a:schemeClr val="dk2"/>
              </a:buClr>
              <a:buNone/>
              <a:defRPr i="1">
                <a:solidFill>
                  <a:schemeClr val="dk2"/>
                </a:solidFill>
              </a:defRPr>
            </a:lvl2pPr>
            <a:lvl3pPr algn="ctr">
              <a:spcBef>
                <a:spcPts val="0"/>
              </a:spcBef>
              <a:buClr>
                <a:schemeClr val="dk2"/>
              </a:buClr>
              <a:buNone/>
              <a:defRPr i="1">
                <a:solidFill>
                  <a:schemeClr val="dk2"/>
                </a:solidFill>
              </a:defRPr>
            </a:lvl3pPr>
            <a:lvl4pPr algn="ctr">
              <a:spcBef>
                <a:spcPts val="0"/>
              </a:spcBef>
              <a:buClr>
                <a:schemeClr val="dk2"/>
              </a:buClr>
              <a:buSzPct val="100000"/>
              <a:buNone/>
              <a:defRPr sz="2400" i="1">
                <a:solidFill>
                  <a:schemeClr val="dk2"/>
                </a:solidFill>
              </a:defRPr>
            </a:lvl4pPr>
            <a:lvl5pPr algn="ctr">
              <a:spcBef>
                <a:spcPts val="0"/>
              </a:spcBef>
              <a:buClr>
                <a:schemeClr val="dk2"/>
              </a:buClr>
              <a:buSzPct val="100000"/>
              <a:buNone/>
              <a:defRPr sz="2400" i="1">
                <a:solidFill>
                  <a:schemeClr val="dk2"/>
                </a:solidFill>
              </a:defRPr>
            </a:lvl5pPr>
            <a:lvl6pPr algn="ctr">
              <a:spcBef>
                <a:spcPts val="0"/>
              </a:spcBef>
              <a:buClr>
                <a:schemeClr val="dk2"/>
              </a:buClr>
              <a:buSzPct val="100000"/>
              <a:buNone/>
              <a:defRPr sz="2400" i="1">
                <a:solidFill>
                  <a:schemeClr val="dk2"/>
                </a:solidFill>
              </a:defRPr>
            </a:lvl6pPr>
            <a:lvl7pPr algn="ctr">
              <a:spcBef>
                <a:spcPts val="0"/>
              </a:spcBef>
              <a:buClr>
                <a:schemeClr val="dk2"/>
              </a:buClr>
              <a:buSzPct val="100000"/>
              <a:buNone/>
              <a:defRPr sz="2400" i="1">
                <a:solidFill>
                  <a:schemeClr val="dk2"/>
                </a:solidFill>
              </a:defRPr>
            </a:lvl7pPr>
            <a:lvl8pPr algn="ctr">
              <a:spcBef>
                <a:spcPts val="0"/>
              </a:spcBef>
              <a:buClr>
                <a:schemeClr val="dk2"/>
              </a:buClr>
              <a:buSzPct val="100000"/>
              <a:buNone/>
              <a:defRPr sz="2400" i="1">
                <a:solidFill>
                  <a:schemeClr val="dk2"/>
                </a:solidFill>
              </a:defRPr>
            </a:lvl8pPr>
            <a:lvl9pPr algn="ctr">
              <a:spcBef>
                <a:spcPts val="0"/>
              </a:spcBef>
              <a:buClr>
                <a:schemeClr val="dk2"/>
              </a:buClr>
              <a:buSzPct val="100000"/>
              <a:buNone/>
              <a:defRPr sz="2400" i="1">
                <a:solidFill>
                  <a:schemeClr val="dk2"/>
                </a:solidFill>
              </a:defRPr>
            </a:lvl9pPr>
          </a:lstStyle>
          <a:p>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70E28CB1-4FDE-4513-9CF3-D7B128263AC5}" type="slidenum">
              <a:rPr lang="en-US" altLang="en-US"/>
              <a:pPr>
                <a:defRPr/>
              </a:pPr>
              <a:t>‹#›</a:t>
            </a:fld>
            <a:endParaRPr lang="en-US" altLang="en-US"/>
          </a:p>
        </p:txBody>
      </p:sp>
    </p:spTree>
    <p:extLst>
      <p:ext uri="{BB962C8B-B14F-4D97-AF65-F5344CB8AC3E}">
        <p14:creationId xmlns:p14="http://schemas.microsoft.com/office/powerpoint/2010/main" val="2414773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3"/>
        <p:cNvGrpSpPr/>
        <p:nvPr/>
      </p:nvGrpSpPr>
      <p:grpSpPr>
        <a:xfrm>
          <a:off x="0" y="0"/>
          <a:ext cx="0" cy="0"/>
          <a:chOff x="0" y="0"/>
          <a:chExt cx="0" cy="0"/>
        </a:xfrm>
      </p:grpSpPr>
      <p:sp>
        <p:nvSpPr>
          <p:cNvPr id="14" name="Shape 14"/>
          <p:cNvSpPr/>
          <p:nvPr/>
        </p:nvSpPr>
        <p:spPr>
          <a:xfrm rot="10800000" flipH="1">
            <a:off x="0" y="1550999"/>
            <a:ext cx="9144000" cy="5307000"/>
          </a:xfrm>
          <a:prstGeom prst="rect">
            <a:avLst/>
          </a:prstGeom>
          <a:solidFill>
            <a:schemeClr val="lt1"/>
          </a:solidFill>
          <a:ln>
            <a:noFill/>
          </a:ln>
        </p:spPr>
        <p:txBody>
          <a:bodyPr lIns="91425" tIns="45700" rIns="91425" bIns="45700" anchor="ctr" anchorCtr="0">
            <a:noAutofit/>
          </a:bodyPr>
          <a:lstStyle/>
          <a:p>
            <a:pPr>
              <a:spcBef>
                <a:spcPts val="0"/>
              </a:spcBef>
              <a:buNone/>
            </a:pPr>
            <a:endParaRPr/>
          </a:p>
        </p:txBody>
      </p:sp>
      <p:sp>
        <p:nvSpPr>
          <p:cNvPr id="15" name="Shape 15"/>
          <p:cNvSpPr/>
          <p:nvPr/>
        </p:nvSpPr>
        <p:spPr>
          <a:xfrm flipH="1">
            <a:off x="4526627" y="761799"/>
            <a:ext cx="4617372" cy="790108"/>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rgbClr val="FFFFFF">
              <a:alpha val="6666"/>
            </a:srgbClr>
          </a:solidFill>
          <a:ln>
            <a:noFill/>
          </a:ln>
        </p:spPr>
        <p:txBody>
          <a:bodyPr lIns="91425" tIns="45700" rIns="91425" bIns="45700" anchor="ctr" anchorCtr="0">
            <a:noAutofit/>
          </a:bodyPr>
          <a:lstStyle/>
          <a:p>
            <a:pPr>
              <a:spcBef>
                <a:spcPts val="0"/>
              </a:spcBef>
              <a:buNone/>
            </a:pPr>
            <a:endParaRPr/>
          </a:p>
        </p:txBody>
      </p:sp>
      <p:sp>
        <p:nvSpPr>
          <p:cNvPr id="16" name="Shape 16"/>
          <p:cNvSpPr/>
          <p:nvPr/>
        </p:nvSpPr>
        <p:spPr>
          <a:xfrm rot="10800000">
            <a:off x="4526627" y="1551358"/>
            <a:ext cx="4617372" cy="759612"/>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chemeClr val="dk1">
              <a:alpha val="7843"/>
            </a:schemeClr>
          </a:solidFill>
          <a:ln>
            <a:noFill/>
          </a:ln>
        </p:spPr>
        <p:txBody>
          <a:bodyPr lIns="91425" tIns="45700" rIns="91425" bIns="45700" anchor="ctr" anchorCtr="0">
            <a:noAutofit/>
          </a:bodyPr>
          <a:lstStyle/>
          <a:p>
            <a:pPr>
              <a:spcBef>
                <a:spcPts val="0"/>
              </a:spcBef>
              <a:buNone/>
            </a:pPr>
            <a:endParaRPr/>
          </a:p>
        </p:txBody>
      </p: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ctr"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Caption">
    <p:spTree>
      <p:nvGrpSpPr>
        <p:cNvPr id="1" name="Shape 31"/>
        <p:cNvGrpSpPr/>
        <p:nvPr/>
      </p:nvGrpSpPr>
      <p:grpSpPr>
        <a:xfrm>
          <a:off x="0" y="0"/>
          <a:ext cx="0" cy="0"/>
          <a:chOff x="0" y="0"/>
          <a:chExt cx="0" cy="0"/>
        </a:xfrm>
      </p:grpSpPr>
      <p:sp>
        <p:nvSpPr>
          <p:cNvPr id="32" name="Shape 32"/>
          <p:cNvSpPr/>
          <p:nvPr/>
        </p:nvSpPr>
        <p:spPr>
          <a:xfrm rot="10800000" flipH="1">
            <a:off x="0" y="5883599"/>
            <a:ext cx="9144000" cy="974400"/>
          </a:xfrm>
          <a:prstGeom prst="rect">
            <a:avLst/>
          </a:prstGeom>
          <a:solidFill>
            <a:schemeClr val="lt1"/>
          </a:solidFill>
          <a:ln>
            <a:noFill/>
          </a:ln>
        </p:spPr>
        <p:txBody>
          <a:bodyPr lIns="91425" tIns="45700" rIns="91425" bIns="45700" anchor="ctr" anchorCtr="0">
            <a:noAutofit/>
          </a:bodyPr>
          <a:lstStyle/>
          <a:p>
            <a:pPr>
              <a:spcBef>
                <a:spcPts val="0"/>
              </a:spcBef>
              <a:buNone/>
            </a:pPr>
            <a:endParaRPr/>
          </a:p>
        </p:txBody>
      </p:sp>
      <p:sp>
        <p:nvSpPr>
          <p:cNvPr id="33" name="Shape 33"/>
          <p:cNvSpPr/>
          <p:nvPr/>
        </p:nvSpPr>
        <p:spPr>
          <a:xfrm flipH="1">
            <a:off x="4526627" y="5094446"/>
            <a:ext cx="4617372" cy="790108"/>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rgbClr val="FFFFFF">
              <a:alpha val="6666"/>
            </a:srgbClr>
          </a:solidFill>
          <a:ln>
            <a:noFill/>
          </a:ln>
        </p:spPr>
        <p:txBody>
          <a:bodyPr lIns="91425" tIns="45700" rIns="91425" bIns="45700" anchor="ctr" anchorCtr="0">
            <a:noAutofit/>
          </a:bodyPr>
          <a:lstStyle/>
          <a:p>
            <a:pPr>
              <a:spcBef>
                <a:spcPts val="0"/>
              </a:spcBef>
              <a:buNone/>
            </a:pPr>
            <a:endParaRPr/>
          </a:p>
        </p:txBody>
      </p:sp>
      <p:sp>
        <p:nvSpPr>
          <p:cNvPr id="34" name="Shape 34"/>
          <p:cNvSpPr/>
          <p:nvPr/>
        </p:nvSpPr>
        <p:spPr>
          <a:xfrm rot="10800000">
            <a:off x="4526627" y="5884005"/>
            <a:ext cx="4617372" cy="759612"/>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chemeClr val="dk1">
              <a:alpha val="7843"/>
            </a:schemeClr>
          </a:solidFill>
          <a:ln>
            <a:noFill/>
          </a:ln>
        </p:spPr>
        <p:txBody>
          <a:bodyPr lIns="91425" tIns="45700" rIns="91425" bIns="45700" anchor="ctr" anchorCtr="0">
            <a:noAutofit/>
          </a:bodyPr>
          <a:lstStyle/>
          <a:p>
            <a:pPr>
              <a:spcBef>
                <a:spcPts val="0"/>
              </a:spcBef>
              <a:buNone/>
            </a:pPr>
            <a:endParaRPr/>
          </a:p>
        </p:txBody>
      </p:sp>
      <p:sp>
        <p:nvSpPr>
          <p:cNvPr id="35" name="Shape 35"/>
          <p:cNvSpPr txBox="1">
            <a:spLocks noGrp="1"/>
          </p:cNvSpPr>
          <p:nvPr>
            <p:ph type="body" idx="1"/>
          </p:nvPr>
        </p:nvSpPr>
        <p:spPr>
          <a:xfrm>
            <a:off x="457200" y="5895635"/>
            <a:ext cx="8229600" cy="673800"/>
          </a:xfrm>
          <a:prstGeom prst="rect">
            <a:avLst/>
          </a:prstGeom>
        </p:spPr>
        <p:txBody>
          <a:bodyPr lIns="91425" tIns="91425" rIns="91425" bIns="91425" anchor="ctr" anchorCtr="0"/>
          <a:lstStyle>
            <a:lvl1pPr>
              <a:spcBef>
                <a:spcPts val="0"/>
              </a:spcBef>
              <a:buClr>
                <a:schemeClr val="dk2"/>
              </a:buClr>
              <a:buSzPct val="100000"/>
              <a:buNone/>
              <a:defRPr sz="2400" i="1">
                <a:solidFill>
                  <a:schemeClr val="dk2"/>
                </a:solidFill>
              </a:defRPr>
            </a:lvl1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36"/>
        <p:cNvGrpSpPr/>
        <p:nvPr/>
      </p:nvGrpSpPr>
      <p:grpSpPr>
        <a:xfrm>
          <a:off x="0" y="0"/>
          <a:ext cx="0" cy="0"/>
          <a:chOff x="0" y="0"/>
          <a:chExt cx="0" cy="0"/>
        </a:xfrm>
      </p:grpSpPr>
      <p:sp>
        <p:nvSpPr>
          <p:cNvPr id="37" name="Shape 37"/>
          <p:cNvSpPr/>
          <p:nvPr/>
        </p:nvSpPr>
        <p:spPr>
          <a:xfrm>
            <a:off x="6676" y="101675"/>
            <a:ext cx="9134130" cy="6739722"/>
          </a:xfrm>
          <a:custGeom>
            <a:avLst/>
            <a:gdLst/>
            <a:ahLst/>
            <a:cxnLst/>
            <a:rect l="0" t="0" r="0" b="0"/>
            <a:pathLst>
              <a:path w="9157023" h="6739723" extrusionOk="0">
                <a:moveTo>
                  <a:pt x="1629" y="0"/>
                </a:moveTo>
                <a:lnTo>
                  <a:pt x="9157023" y="4340980"/>
                </a:lnTo>
                <a:lnTo>
                  <a:pt x="1593" y="6739723"/>
                </a:lnTo>
                <a:cubicBezTo>
                  <a:pt x="-3941" y="5123960"/>
                  <a:pt x="7163" y="1615763"/>
                  <a:pt x="1629" y="0"/>
                </a:cubicBezTo>
                <a:close/>
              </a:path>
            </a:pathLst>
          </a:custGeom>
          <a:solidFill>
            <a:srgbClr val="FFFFFF">
              <a:alpha val="6666"/>
            </a:srgbClr>
          </a:solidFill>
          <a:ln>
            <a:noFill/>
          </a:ln>
        </p:spPr>
        <p:txBody>
          <a:bodyPr lIns="91425" tIns="45700" rIns="91425" bIns="45700" anchor="ctr" anchorCtr="0">
            <a:noAutofit/>
          </a:bodyPr>
          <a:lstStyle/>
          <a:p>
            <a:pPr>
              <a:spcBef>
                <a:spcPts val="0"/>
              </a:spcBef>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533400" y="228600"/>
            <a:ext cx="7772400" cy="1143000"/>
          </a:xfrm>
          <a:prstGeom prst="rect">
            <a:avLst/>
          </a:prstGeom>
          <a:noFill/>
          <a:ln>
            <a:noFill/>
          </a:ln>
        </p:spPr>
        <p:txBody>
          <a:bodyPr lIns="91425" tIns="91425" rIns="91425" bIns="91425" anchor="ctr"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43" name="Shape 43"/>
          <p:cNvSpPr txBox="1">
            <a:spLocks noGrp="1"/>
          </p:cNvSpPr>
          <p:nvPr>
            <p:ph type="body" idx="1"/>
          </p:nvPr>
        </p:nvSpPr>
        <p:spPr>
          <a:xfrm>
            <a:off x="533400" y="1611312"/>
            <a:ext cx="3809999" cy="46481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4" name="Shape 44"/>
          <p:cNvSpPr txBox="1">
            <a:spLocks noGrp="1"/>
          </p:cNvSpPr>
          <p:nvPr>
            <p:ph type="body" idx="2"/>
          </p:nvPr>
        </p:nvSpPr>
        <p:spPr>
          <a:xfrm>
            <a:off x="4495800" y="1611312"/>
            <a:ext cx="3809999" cy="46481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533400" y="228600"/>
            <a:ext cx="7772400" cy="1143000"/>
          </a:xfrm>
          <a:prstGeom prst="rect">
            <a:avLst/>
          </a:prstGeom>
          <a:noFill/>
          <a:ln>
            <a:noFill/>
          </a:ln>
        </p:spPr>
        <p:txBody>
          <a:bodyPr lIns="91425" tIns="91425" rIns="91425" bIns="91425" anchor="ctr"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47" name="Shape 47"/>
          <p:cNvSpPr txBox="1">
            <a:spLocks noGrp="1"/>
          </p:cNvSpPr>
          <p:nvPr>
            <p:ph type="body" idx="1"/>
          </p:nvPr>
        </p:nvSpPr>
        <p:spPr>
          <a:xfrm>
            <a:off x="533400" y="1611312"/>
            <a:ext cx="3809999" cy="4648199"/>
          </a:xfrm>
          <a:prstGeom prst="rect">
            <a:avLst/>
          </a:prstGeom>
          <a:noFill/>
          <a:ln>
            <a:noFill/>
          </a:ln>
        </p:spPr>
        <p:txBody>
          <a:bodyPr lIns="91425" tIns="91425" rIns="91425" bIns="91425" anchor="t" anchorCtr="0"/>
          <a:lstStyle>
            <a:lvl1pPr marL="342900" indent="-227330" algn="l" rtl="0">
              <a:lnSpc>
                <a:spcPct val="85000"/>
              </a:lnSpc>
              <a:spcBef>
                <a:spcPts val="560"/>
              </a:spcBef>
              <a:spcAft>
                <a:spcPts val="0"/>
              </a:spcAft>
              <a:buClr>
                <a:srgbClr val="000099"/>
              </a:buClr>
              <a:buFont typeface="Noto Symbol"/>
              <a:buChar char="❖"/>
              <a:defRPr/>
            </a:lvl1pPr>
            <a:lvl2pPr marL="742950" indent="-133350" algn="l" rtl="0">
              <a:lnSpc>
                <a:spcPct val="85000"/>
              </a:lnSpc>
              <a:spcBef>
                <a:spcPts val="480"/>
              </a:spcBef>
              <a:spcAft>
                <a:spcPts val="0"/>
              </a:spcAft>
              <a:buClr>
                <a:srgbClr val="000099"/>
              </a:buClr>
              <a:buFont typeface="Noto Symbol"/>
              <a:buChar char="▪"/>
              <a:defRPr/>
            </a:lvl2pPr>
            <a:lvl3pPr marL="1143000" indent="-101600" algn="l" rtl="0">
              <a:spcBef>
                <a:spcPts val="400"/>
              </a:spcBef>
              <a:spcAft>
                <a:spcPts val="0"/>
              </a:spcAft>
              <a:buClr>
                <a:schemeClr val="dk1"/>
              </a:buClr>
              <a:buFont typeface="Comic Sans MS"/>
              <a:buChar char="•"/>
              <a:defRPr/>
            </a:lvl3pPr>
            <a:lvl4pPr marL="1600200" indent="-101600" algn="l" rtl="0">
              <a:spcBef>
                <a:spcPts val="400"/>
              </a:spcBef>
              <a:spcAft>
                <a:spcPts val="0"/>
              </a:spcAft>
              <a:buClr>
                <a:schemeClr val="dk1"/>
              </a:buClr>
              <a:buFont typeface="Times New Roman"/>
              <a:buChar char="–"/>
              <a:defRPr/>
            </a:lvl4pPr>
            <a:lvl5pPr marL="2057400" indent="-101600" algn="l" rtl="0">
              <a:spcBef>
                <a:spcPts val="400"/>
              </a:spcBef>
              <a:spcAft>
                <a:spcPts val="0"/>
              </a:spcAft>
              <a:buClr>
                <a:schemeClr val="dk1"/>
              </a:buClr>
              <a:buFont typeface="Times New Roman"/>
              <a:buChar char="»"/>
              <a:defRPr/>
            </a:lvl5pPr>
            <a:lvl6pPr marL="2514600" indent="-101600" algn="l" rtl="0">
              <a:spcBef>
                <a:spcPts val="400"/>
              </a:spcBef>
              <a:spcAft>
                <a:spcPts val="0"/>
              </a:spcAft>
              <a:buClr>
                <a:schemeClr val="dk1"/>
              </a:buClr>
              <a:buFont typeface="Times New Roman"/>
              <a:buChar char="»"/>
              <a:defRPr/>
            </a:lvl6pPr>
            <a:lvl7pPr marL="2971800" indent="-101600" algn="l" rtl="0">
              <a:spcBef>
                <a:spcPts val="400"/>
              </a:spcBef>
              <a:spcAft>
                <a:spcPts val="0"/>
              </a:spcAft>
              <a:buClr>
                <a:schemeClr val="dk1"/>
              </a:buClr>
              <a:buFont typeface="Times New Roman"/>
              <a:buChar char="»"/>
              <a:defRPr/>
            </a:lvl7pPr>
            <a:lvl8pPr marL="3429000" indent="-101600" algn="l" rtl="0">
              <a:spcBef>
                <a:spcPts val="400"/>
              </a:spcBef>
              <a:spcAft>
                <a:spcPts val="0"/>
              </a:spcAft>
              <a:buClr>
                <a:schemeClr val="dk1"/>
              </a:buClr>
              <a:buFont typeface="Times New Roman"/>
              <a:buChar char="»"/>
              <a:defRPr/>
            </a:lvl8pPr>
            <a:lvl9pPr marL="3886200" indent="-101600" algn="l" rtl="0">
              <a:spcBef>
                <a:spcPts val="400"/>
              </a:spcBef>
              <a:spcAft>
                <a:spcPts val="0"/>
              </a:spcAft>
              <a:buClr>
                <a:schemeClr val="dk1"/>
              </a:buClr>
              <a:buFont typeface="Times New Roman"/>
              <a:buChar char="»"/>
              <a:defRPr/>
            </a:lvl9pPr>
          </a:lstStyle>
          <a:p>
            <a:endParaRPr/>
          </a:p>
        </p:txBody>
      </p:sp>
      <p:sp>
        <p:nvSpPr>
          <p:cNvPr id="48" name="Shape 48"/>
          <p:cNvSpPr txBox="1">
            <a:spLocks noGrp="1"/>
          </p:cNvSpPr>
          <p:nvPr>
            <p:ph type="body" idx="2"/>
          </p:nvPr>
        </p:nvSpPr>
        <p:spPr>
          <a:xfrm>
            <a:off x="4495800" y="1611312"/>
            <a:ext cx="3809999" cy="2247900"/>
          </a:xfrm>
          <a:prstGeom prst="rect">
            <a:avLst/>
          </a:prstGeom>
          <a:noFill/>
          <a:ln>
            <a:noFill/>
          </a:ln>
        </p:spPr>
        <p:txBody>
          <a:bodyPr lIns="91425" tIns="91425" rIns="91425" bIns="91425" anchor="t" anchorCtr="0"/>
          <a:lstStyle>
            <a:lvl1pPr marL="342900" indent="-227330" algn="l" rtl="0">
              <a:lnSpc>
                <a:spcPct val="85000"/>
              </a:lnSpc>
              <a:spcBef>
                <a:spcPts val="560"/>
              </a:spcBef>
              <a:spcAft>
                <a:spcPts val="0"/>
              </a:spcAft>
              <a:buClr>
                <a:srgbClr val="000099"/>
              </a:buClr>
              <a:buFont typeface="Noto Symbol"/>
              <a:buChar char="❖"/>
              <a:defRPr/>
            </a:lvl1pPr>
            <a:lvl2pPr marL="742950" indent="-133350" algn="l" rtl="0">
              <a:lnSpc>
                <a:spcPct val="85000"/>
              </a:lnSpc>
              <a:spcBef>
                <a:spcPts val="480"/>
              </a:spcBef>
              <a:spcAft>
                <a:spcPts val="0"/>
              </a:spcAft>
              <a:buClr>
                <a:srgbClr val="000099"/>
              </a:buClr>
              <a:buFont typeface="Noto Symbol"/>
              <a:buChar char="▪"/>
              <a:defRPr/>
            </a:lvl2pPr>
            <a:lvl3pPr marL="1143000" indent="-101600" algn="l" rtl="0">
              <a:spcBef>
                <a:spcPts val="400"/>
              </a:spcBef>
              <a:spcAft>
                <a:spcPts val="0"/>
              </a:spcAft>
              <a:buClr>
                <a:schemeClr val="dk1"/>
              </a:buClr>
              <a:buFont typeface="Comic Sans MS"/>
              <a:buChar char="•"/>
              <a:defRPr/>
            </a:lvl3pPr>
            <a:lvl4pPr marL="1600200" indent="-101600" algn="l" rtl="0">
              <a:spcBef>
                <a:spcPts val="400"/>
              </a:spcBef>
              <a:spcAft>
                <a:spcPts val="0"/>
              </a:spcAft>
              <a:buClr>
                <a:schemeClr val="dk1"/>
              </a:buClr>
              <a:buFont typeface="Times New Roman"/>
              <a:buChar char="–"/>
              <a:defRPr/>
            </a:lvl4pPr>
            <a:lvl5pPr marL="2057400" indent="-101600" algn="l" rtl="0">
              <a:spcBef>
                <a:spcPts val="400"/>
              </a:spcBef>
              <a:spcAft>
                <a:spcPts val="0"/>
              </a:spcAft>
              <a:buClr>
                <a:schemeClr val="dk1"/>
              </a:buClr>
              <a:buFont typeface="Times New Roman"/>
              <a:buChar char="»"/>
              <a:defRPr/>
            </a:lvl5pPr>
            <a:lvl6pPr marL="2514600" indent="-101600" algn="l" rtl="0">
              <a:spcBef>
                <a:spcPts val="400"/>
              </a:spcBef>
              <a:spcAft>
                <a:spcPts val="0"/>
              </a:spcAft>
              <a:buClr>
                <a:schemeClr val="dk1"/>
              </a:buClr>
              <a:buFont typeface="Times New Roman"/>
              <a:buChar char="»"/>
              <a:defRPr/>
            </a:lvl6pPr>
            <a:lvl7pPr marL="2971800" indent="-101600" algn="l" rtl="0">
              <a:spcBef>
                <a:spcPts val="400"/>
              </a:spcBef>
              <a:spcAft>
                <a:spcPts val="0"/>
              </a:spcAft>
              <a:buClr>
                <a:schemeClr val="dk1"/>
              </a:buClr>
              <a:buFont typeface="Times New Roman"/>
              <a:buChar char="»"/>
              <a:defRPr/>
            </a:lvl7pPr>
            <a:lvl8pPr marL="3429000" indent="-101600" algn="l" rtl="0">
              <a:spcBef>
                <a:spcPts val="400"/>
              </a:spcBef>
              <a:spcAft>
                <a:spcPts val="0"/>
              </a:spcAft>
              <a:buClr>
                <a:schemeClr val="dk1"/>
              </a:buClr>
              <a:buFont typeface="Times New Roman"/>
              <a:buChar char="»"/>
              <a:defRPr/>
            </a:lvl8pPr>
            <a:lvl9pPr marL="3886200" indent="-101600" algn="l" rtl="0">
              <a:spcBef>
                <a:spcPts val="400"/>
              </a:spcBef>
              <a:spcAft>
                <a:spcPts val="0"/>
              </a:spcAft>
              <a:buClr>
                <a:schemeClr val="dk1"/>
              </a:buClr>
              <a:buFont typeface="Times New Roman"/>
              <a:buChar char="»"/>
              <a:defRPr/>
            </a:lvl9pPr>
          </a:lstStyle>
          <a:p>
            <a:endParaRPr/>
          </a:p>
        </p:txBody>
      </p:sp>
      <p:sp>
        <p:nvSpPr>
          <p:cNvPr id="49" name="Shape 49"/>
          <p:cNvSpPr txBox="1">
            <a:spLocks noGrp="1"/>
          </p:cNvSpPr>
          <p:nvPr>
            <p:ph type="body" idx="3"/>
          </p:nvPr>
        </p:nvSpPr>
        <p:spPr>
          <a:xfrm>
            <a:off x="4495800" y="4011612"/>
            <a:ext cx="3809999" cy="2247900"/>
          </a:xfrm>
          <a:prstGeom prst="rect">
            <a:avLst/>
          </a:prstGeom>
          <a:noFill/>
          <a:ln>
            <a:noFill/>
          </a:ln>
        </p:spPr>
        <p:txBody>
          <a:bodyPr lIns="91425" tIns="91425" rIns="91425" bIns="91425" anchor="t" anchorCtr="0"/>
          <a:lstStyle>
            <a:lvl1pPr marL="342900" indent="-227330" algn="l" rtl="0">
              <a:lnSpc>
                <a:spcPct val="85000"/>
              </a:lnSpc>
              <a:spcBef>
                <a:spcPts val="560"/>
              </a:spcBef>
              <a:spcAft>
                <a:spcPts val="0"/>
              </a:spcAft>
              <a:buClr>
                <a:srgbClr val="000099"/>
              </a:buClr>
              <a:buFont typeface="Noto Symbol"/>
              <a:buChar char="❖"/>
              <a:defRPr/>
            </a:lvl1pPr>
            <a:lvl2pPr marL="742950" indent="-133350" algn="l" rtl="0">
              <a:lnSpc>
                <a:spcPct val="85000"/>
              </a:lnSpc>
              <a:spcBef>
                <a:spcPts val="480"/>
              </a:spcBef>
              <a:spcAft>
                <a:spcPts val="0"/>
              </a:spcAft>
              <a:buClr>
                <a:srgbClr val="000099"/>
              </a:buClr>
              <a:buFont typeface="Noto Symbol"/>
              <a:buChar char="▪"/>
              <a:defRPr/>
            </a:lvl2pPr>
            <a:lvl3pPr marL="1143000" indent="-101600" algn="l" rtl="0">
              <a:spcBef>
                <a:spcPts val="400"/>
              </a:spcBef>
              <a:spcAft>
                <a:spcPts val="0"/>
              </a:spcAft>
              <a:buClr>
                <a:schemeClr val="dk1"/>
              </a:buClr>
              <a:buFont typeface="Comic Sans MS"/>
              <a:buChar char="•"/>
              <a:defRPr/>
            </a:lvl3pPr>
            <a:lvl4pPr marL="1600200" indent="-101600" algn="l" rtl="0">
              <a:spcBef>
                <a:spcPts val="400"/>
              </a:spcBef>
              <a:spcAft>
                <a:spcPts val="0"/>
              </a:spcAft>
              <a:buClr>
                <a:schemeClr val="dk1"/>
              </a:buClr>
              <a:buFont typeface="Times New Roman"/>
              <a:buChar char="–"/>
              <a:defRPr/>
            </a:lvl4pPr>
            <a:lvl5pPr marL="2057400" indent="-101600" algn="l" rtl="0">
              <a:spcBef>
                <a:spcPts val="400"/>
              </a:spcBef>
              <a:spcAft>
                <a:spcPts val="0"/>
              </a:spcAft>
              <a:buClr>
                <a:schemeClr val="dk1"/>
              </a:buClr>
              <a:buFont typeface="Times New Roman"/>
              <a:buChar char="»"/>
              <a:defRPr/>
            </a:lvl5pPr>
            <a:lvl6pPr marL="2514600" indent="-101600" algn="l" rtl="0">
              <a:spcBef>
                <a:spcPts val="400"/>
              </a:spcBef>
              <a:spcAft>
                <a:spcPts val="0"/>
              </a:spcAft>
              <a:buClr>
                <a:schemeClr val="dk1"/>
              </a:buClr>
              <a:buFont typeface="Times New Roman"/>
              <a:buChar char="»"/>
              <a:defRPr/>
            </a:lvl6pPr>
            <a:lvl7pPr marL="2971800" indent="-101600" algn="l" rtl="0">
              <a:spcBef>
                <a:spcPts val="400"/>
              </a:spcBef>
              <a:spcAft>
                <a:spcPts val="0"/>
              </a:spcAft>
              <a:buClr>
                <a:schemeClr val="dk1"/>
              </a:buClr>
              <a:buFont typeface="Times New Roman"/>
              <a:buChar char="»"/>
              <a:defRPr/>
            </a:lvl7pPr>
            <a:lvl8pPr marL="3429000" indent="-101600" algn="l" rtl="0">
              <a:spcBef>
                <a:spcPts val="400"/>
              </a:spcBef>
              <a:spcAft>
                <a:spcPts val="0"/>
              </a:spcAft>
              <a:buClr>
                <a:schemeClr val="dk1"/>
              </a:buClr>
              <a:buFont typeface="Times New Roman"/>
              <a:buChar char="»"/>
              <a:defRPr/>
            </a:lvl8pPr>
            <a:lvl9pPr marL="3886200" indent="-101600" algn="l" rtl="0">
              <a:spcBef>
                <a:spcPts val="400"/>
              </a:spcBef>
              <a:spcAft>
                <a:spcPts val="0"/>
              </a:spcAft>
              <a:buClr>
                <a:schemeClr val="dk1"/>
              </a:buClr>
              <a:buFont typeface="Times New Roman"/>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4958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fld id="{AC7B699F-74F1-4B47-9534-083F998045A6}" type="datetime1">
              <a:rPr lang="en-US"/>
              <a:pPr>
                <a:defRPr/>
              </a:pPr>
              <a:t>11/13/2017</a:t>
            </a:fld>
            <a:endParaRPr lang="en-US"/>
          </a:p>
        </p:txBody>
      </p:sp>
      <p:sp>
        <p:nvSpPr>
          <p:cNvPr id="6" name="Rectangle 7"/>
          <p:cNvSpPr>
            <a:spLocks noGrp="1" noChangeArrowheads="1"/>
          </p:cNvSpPr>
          <p:nvPr>
            <p:ph type="ftr" sz="quarter" idx="11"/>
          </p:nvPr>
        </p:nvSpPr>
        <p:spPr>
          <a:xfrm>
            <a:off x="5576888" y="6467475"/>
            <a:ext cx="2895600" cy="287338"/>
          </a:xfrm>
          <a:prstGeom prst="rect">
            <a:avLst/>
          </a:prstGeom>
          <a:ln/>
        </p:spPr>
        <p:txBody>
          <a:bodyPr/>
          <a:lstStyle>
            <a:lvl1pPr>
              <a:defRPr/>
            </a:lvl1pPr>
          </a:lstStyle>
          <a:p>
            <a:pPr>
              <a:defRPr/>
            </a:pPr>
            <a:r>
              <a:rPr lang="en-US"/>
              <a:t>Application Layer</a:t>
            </a:r>
          </a:p>
        </p:txBody>
      </p:sp>
      <p:sp>
        <p:nvSpPr>
          <p:cNvPr id="7" name="Rectangle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r>
              <a:rPr lang="en-US"/>
              <a:t>2-</a:t>
            </a:r>
            <a:fld id="{738E0893-EEF7-48E9-9CC8-280E44556D21}"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334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4958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fld id="{4F4492BB-DCD1-40D5-A47F-58C7DED2A82B}" type="datetime1">
              <a:rPr lang="en-US"/>
              <a:pPr>
                <a:defRPr/>
              </a:pPr>
              <a:t>11/13/2017</a:t>
            </a:fld>
            <a:endParaRPr lang="en-US"/>
          </a:p>
        </p:txBody>
      </p:sp>
      <p:sp>
        <p:nvSpPr>
          <p:cNvPr id="6" name="Rectangle 7"/>
          <p:cNvSpPr>
            <a:spLocks noGrp="1" noChangeArrowheads="1"/>
          </p:cNvSpPr>
          <p:nvPr>
            <p:ph type="ftr" sz="quarter" idx="11"/>
          </p:nvPr>
        </p:nvSpPr>
        <p:spPr>
          <a:xfrm>
            <a:off x="5576888" y="6467475"/>
            <a:ext cx="2895600" cy="287338"/>
          </a:xfrm>
          <a:prstGeom prst="rect">
            <a:avLst/>
          </a:prstGeom>
          <a:ln/>
        </p:spPr>
        <p:txBody>
          <a:bodyPr/>
          <a:lstStyle>
            <a:lvl1pPr>
              <a:defRPr/>
            </a:lvl1pPr>
          </a:lstStyle>
          <a:p>
            <a:pPr>
              <a:defRPr/>
            </a:pPr>
            <a:r>
              <a:rPr lang="en-US"/>
              <a:t>Application Layer</a:t>
            </a:r>
          </a:p>
        </p:txBody>
      </p:sp>
      <p:sp>
        <p:nvSpPr>
          <p:cNvPr id="7" name="Rectangle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r>
              <a:rPr lang="en-US"/>
              <a:t>2-</a:t>
            </a:r>
            <a:fld id="{D26FFB2E-BFCD-4E21-A1BC-DFE78552D000}" type="slidenum">
              <a:rPr lang="en-US"/>
              <a:pPr/>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6"/>
        <p:cNvGrpSpPr/>
        <p:nvPr/>
      </p:nvGrpSpPr>
      <p:grpSpPr>
        <a:xfrm>
          <a:off x="0" y="0"/>
          <a:ext cx="0" cy="0"/>
          <a:chOff x="0" y="0"/>
          <a:chExt cx="0" cy="0"/>
        </a:xfrm>
      </p:grpSpPr>
      <p:sp>
        <p:nvSpPr>
          <p:cNvPr id="27" name="Shape 27"/>
          <p:cNvSpPr/>
          <p:nvPr/>
        </p:nvSpPr>
        <p:spPr>
          <a:xfrm rot="10800000" flipH="1">
            <a:off x="0" y="1550999"/>
            <a:ext cx="9144000" cy="5307000"/>
          </a:xfrm>
          <a:prstGeom prst="rect">
            <a:avLst/>
          </a:prstGeom>
          <a:solidFill>
            <a:schemeClr val="lt1"/>
          </a:solidFill>
          <a:ln>
            <a:noFill/>
          </a:ln>
        </p:spPr>
        <p:txBody>
          <a:bodyPr lIns="91425" tIns="45700" rIns="91425" bIns="45700" anchor="ctr" anchorCtr="0">
            <a:noAutofit/>
          </a:bodyPr>
          <a:lstStyle/>
          <a:p>
            <a:pPr>
              <a:spcBef>
                <a:spcPts val="0"/>
              </a:spcBef>
              <a:buNone/>
            </a:pPr>
            <a:endParaRPr/>
          </a:p>
        </p:txBody>
      </p:sp>
      <p:sp>
        <p:nvSpPr>
          <p:cNvPr id="28" name="Shape 28"/>
          <p:cNvSpPr/>
          <p:nvPr/>
        </p:nvSpPr>
        <p:spPr>
          <a:xfrm flipH="1">
            <a:off x="4526627" y="761799"/>
            <a:ext cx="4617372" cy="790108"/>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rgbClr val="FFFFFF">
              <a:alpha val="6666"/>
            </a:srgbClr>
          </a:solidFill>
          <a:ln>
            <a:noFill/>
          </a:ln>
        </p:spPr>
        <p:txBody>
          <a:bodyPr lIns="91425" tIns="45700" rIns="91425" bIns="45700" anchor="ctr" anchorCtr="0">
            <a:noAutofit/>
          </a:bodyPr>
          <a:lstStyle/>
          <a:p>
            <a:pPr>
              <a:spcBef>
                <a:spcPts val="0"/>
              </a:spcBef>
              <a:buNone/>
            </a:pPr>
            <a:endParaRPr/>
          </a:p>
        </p:txBody>
      </p:sp>
      <p:sp>
        <p:nvSpPr>
          <p:cNvPr id="29" name="Shape 29"/>
          <p:cNvSpPr txBox="1">
            <a:spLocks noGrp="1"/>
          </p:cNvSpPr>
          <p:nvPr>
            <p:ph type="title"/>
          </p:nvPr>
        </p:nvSpPr>
        <p:spPr>
          <a:xfrm>
            <a:off x="457200" y="274637"/>
            <a:ext cx="8229600" cy="1143000"/>
          </a:xfrm>
          <a:prstGeom prst="rect">
            <a:avLst/>
          </a:prstGeom>
        </p:spPr>
        <p:txBody>
          <a:bodyPr lIns="91425" tIns="91425" rIns="91425" bIns="91425" anchor="ctr"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30" name="Shape 30"/>
          <p:cNvSpPr/>
          <p:nvPr/>
        </p:nvSpPr>
        <p:spPr>
          <a:xfrm rot="10800000">
            <a:off x="4526627" y="1551358"/>
            <a:ext cx="4617372" cy="759612"/>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chemeClr val="dk1">
              <a:alpha val="7843"/>
            </a:schemeClr>
          </a:solidFill>
          <a:ln>
            <a:noFill/>
          </a:ln>
        </p:spPr>
        <p:txBody>
          <a:bodyPr lIns="91425" tIns="45700" rIns="91425" bIns="45700" anchor="ctr" anchorCtr="0">
            <a:noAutofit/>
          </a:bodyPr>
          <a:lstStyle/>
          <a:p>
            <a:pPr>
              <a:spcBef>
                <a:spcPts val="0"/>
              </a:spcBef>
              <a:buNone/>
            </a:pPr>
            <a:endParaRPr/>
          </a:p>
        </p:txBody>
      </p:sp>
    </p:spTree>
    <p:extLst>
      <p:ext uri="{BB962C8B-B14F-4D97-AF65-F5344CB8AC3E}">
        <p14:creationId xmlns:p14="http://schemas.microsoft.com/office/powerpoint/2010/main" val="136528998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accent1"/>
            </a:gs>
            <a:gs pos="100000">
              <a:schemeClr val="dk2"/>
            </a:gs>
          </a:gsLst>
          <a:path path="circle">
            <a:fillToRect l="50000" t="50000" r="50000" b="50000"/>
          </a:path>
          <a:tileRect/>
        </a:gra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spcBef>
                <a:spcPts val="0"/>
              </a:spcBef>
              <a:buClr>
                <a:schemeClr val="lt1"/>
              </a:buClr>
              <a:buSzPct val="100000"/>
              <a:buFont typeface="Georgia"/>
              <a:buNone/>
              <a:defRPr sz="4800">
                <a:solidFill>
                  <a:schemeClr val="lt1"/>
                </a:solidFill>
                <a:latin typeface="Georgia"/>
                <a:ea typeface="Georgia"/>
                <a:cs typeface="Georgia"/>
                <a:sym typeface="Georgia"/>
              </a:defRPr>
            </a:lvl1pPr>
            <a:lvl2pPr>
              <a:spcBef>
                <a:spcPts val="0"/>
              </a:spcBef>
              <a:buClr>
                <a:schemeClr val="lt1"/>
              </a:buClr>
              <a:buSzPct val="100000"/>
              <a:buFont typeface="Georgia"/>
              <a:buNone/>
              <a:defRPr sz="4800">
                <a:solidFill>
                  <a:schemeClr val="lt1"/>
                </a:solidFill>
                <a:latin typeface="Georgia"/>
                <a:ea typeface="Georgia"/>
                <a:cs typeface="Georgia"/>
                <a:sym typeface="Georgia"/>
              </a:defRPr>
            </a:lvl2pPr>
            <a:lvl3pPr>
              <a:spcBef>
                <a:spcPts val="0"/>
              </a:spcBef>
              <a:buClr>
                <a:schemeClr val="lt1"/>
              </a:buClr>
              <a:buSzPct val="100000"/>
              <a:buFont typeface="Georgia"/>
              <a:buNone/>
              <a:defRPr sz="4800">
                <a:solidFill>
                  <a:schemeClr val="lt1"/>
                </a:solidFill>
                <a:latin typeface="Georgia"/>
                <a:ea typeface="Georgia"/>
                <a:cs typeface="Georgia"/>
                <a:sym typeface="Georgia"/>
              </a:defRPr>
            </a:lvl3pPr>
            <a:lvl4pPr>
              <a:spcBef>
                <a:spcPts val="0"/>
              </a:spcBef>
              <a:buClr>
                <a:schemeClr val="lt1"/>
              </a:buClr>
              <a:buSzPct val="100000"/>
              <a:buFont typeface="Georgia"/>
              <a:buNone/>
              <a:defRPr sz="4800">
                <a:solidFill>
                  <a:schemeClr val="lt1"/>
                </a:solidFill>
                <a:latin typeface="Georgia"/>
                <a:ea typeface="Georgia"/>
                <a:cs typeface="Georgia"/>
                <a:sym typeface="Georgia"/>
              </a:defRPr>
            </a:lvl4pPr>
            <a:lvl5pPr>
              <a:spcBef>
                <a:spcPts val="0"/>
              </a:spcBef>
              <a:buClr>
                <a:schemeClr val="lt1"/>
              </a:buClr>
              <a:buSzPct val="100000"/>
              <a:buFont typeface="Georgia"/>
              <a:buNone/>
              <a:defRPr sz="4800">
                <a:solidFill>
                  <a:schemeClr val="lt1"/>
                </a:solidFill>
                <a:latin typeface="Georgia"/>
                <a:ea typeface="Georgia"/>
                <a:cs typeface="Georgia"/>
                <a:sym typeface="Georgia"/>
              </a:defRPr>
            </a:lvl5pPr>
            <a:lvl6pPr>
              <a:spcBef>
                <a:spcPts val="0"/>
              </a:spcBef>
              <a:buClr>
                <a:schemeClr val="lt1"/>
              </a:buClr>
              <a:buSzPct val="100000"/>
              <a:buFont typeface="Georgia"/>
              <a:buNone/>
              <a:defRPr sz="4800">
                <a:solidFill>
                  <a:schemeClr val="lt1"/>
                </a:solidFill>
                <a:latin typeface="Georgia"/>
                <a:ea typeface="Georgia"/>
                <a:cs typeface="Georgia"/>
                <a:sym typeface="Georgia"/>
              </a:defRPr>
            </a:lvl6pPr>
            <a:lvl7pPr>
              <a:spcBef>
                <a:spcPts val="0"/>
              </a:spcBef>
              <a:buClr>
                <a:schemeClr val="lt1"/>
              </a:buClr>
              <a:buSzPct val="100000"/>
              <a:buFont typeface="Georgia"/>
              <a:buNone/>
              <a:defRPr sz="4800">
                <a:solidFill>
                  <a:schemeClr val="lt1"/>
                </a:solidFill>
                <a:latin typeface="Georgia"/>
                <a:ea typeface="Georgia"/>
                <a:cs typeface="Georgia"/>
                <a:sym typeface="Georgia"/>
              </a:defRPr>
            </a:lvl7pPr>
            <a:lvl8pPr>
              <a:spcBef>
                <a:spcPts val="0"/>
              </a:spcBef>
              <a:buClr>
                <a:schemeClr val="lt1"/>
              </a:buClr>
              <a:buSzPct val="100000"/>
              <a:buFont typeface="Georgia"/>
              <a:buNone/>
              <a:defRPr sz="4800">
                <a:solidFill>
                  <a:schemeClr val="lt1"/>
                </a:solidFill>
                <a:latin typeface="Georgia"/>
                <a:ea typeface="Georgia"/>
                <a:cs typeface="Georgia"/>
                <a:sym typeface="Georgia"/>
              </a:defRPr>
            </a:lvl8pPr>
            <a:lvl9pPr>
              <a:spcBef>
                <a:spcPts val="0"/>
              </a:spcBef>
              <a:buClr>
                <a:schemeClr val="lt1"/>
              </a:buClr>
              <a:buSzPct val="100000"/>
              <a:buFont typeface="Georgia"/>
              <a:buNone/>
              <a:defRPr sz="4800">
                <a:solidFill>
                  <a:schemeClr val="lt1"/>
                </a:solidFill>
                <a:latin typeface="Georgia"/>
                <a:ea typeface="Georgia"/>
                <a:cs typeface="Georgia"/>
                <a:sym typeface="Georgia"/>
              </a:defRPr>
            </a:lvl9pPr>
          </a:lstStyle>
          <a:p>
            <a:endParaRPr/>
          </a:p>
        </p:txBody>
      </p:sp>
      <p:sp>
        <p:nvSpPr>
          <p:cNvPr id="6" name="Shape 6"/>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a:spcBef>
                <a:spcPts val="600"/>
              </a:spcBef>
              <a:buClr>
                <a:schemeClr val="dk1"/>
              </a:buClr>
              <a:buSzPct val="100000"/>
              <a:buFont typeface="Georgia"/>
              <a:defRPr sz="3000">
                <a:solidFill>
                  <a:schemeClr val="dk1"/>
                </a:solidFill>
                <a:latin typeface="Georgia"/>
                <a:ea typeface="Georgia"/>
                <a:cs typeface="Georgia"/>
                <a:sym typeface="Georgia"/>
              </a:defRPr>
            </a:lvl1pPr>
            <a:lvl2pPr>
              <a:spcBef>
                <a:spcPts val="480"/>
              </a:spcBef>
              <a:buClr>
                <a:schemeClr val="dk1"/>
              </a:buClr>
              <a:buSzPct val="100000"/>
              <a:buFont typeface="Georgia"/>
              <a:defRPr sz="2400">
                <a:solidFill>
                  <a:schemeClr val="dk1"/>
                </a:solidFill>
                <a:latin typeface="Georgia"/>
                <a:ea typeface="Georgia"/>
                <a:cs typeface="Georgia"/>
                <a:sym typeface="Georgia"/>
              </a:defRPr>
            </a:lvl2pPr>
            <a:lvl3pPr>
              <a:spcBef>
                <a:spcPts val="480"/>
              </a:spcBef>
              <a:buClr>
                <a:schemeClr val="dk1"/>
              </a:buClr>
              <a:buSzPct val="100000"/>
              <a:buFont typeface="Georgia"/>
              <a:defRPr sz="2400">
                <a:solidFill>
                  <a:schemeClr val="dk1"/>
                </a:solidFill>
                <a:latin typeface="Georgia"/>
                <a:ea typeface="Georgia"/>
                <a:cs typeface="Georgia"/>
                <a:sym typeface="Georgia"/>
              </a:defRPr>
            </a:lvl3pPr>
            <a:lvl4pPr>
              <a:spcBef>
                <a:spcPts val="360"/>
              </a:spcBef>
              <a:buClr>
                <a:schemeClr val="dk1"/>
              </a:buClr>
              <a:buSzPct val="100000"/>
              <a:buFont typeface="Georgia"/>
              <a:defRPr sz="1800">
                <a:solidFill>
                  <a:schemeClr val="dk1"/>
                </a:solidFill>
                <a:latin typeface="Georgia"/>
                <a:ea typeface="Georgia"/>
                <a:cs typeface="Georgia"/>
                <a:sym typeface="Georgia"/>
              </a:defRPr>
            </a:lvl4pPr>
            <a:lvl5pPr>
              <a:spcBef>
                <a:spcPts val="360"/>
              </a:spcBef>
              <a:buClr>
                <a:schemeClr val="dk1"/>
              </a:buClr>
              <a:buSzPct val="100000"/>
              <a:buFont typeface="Georgia"/>
              <a:defRPr sz="1800">
                <a:solidFill>
                  <a:schemeClr val="dk1"/>
                </a:solidFill>
                <a:latin typeface="Georgia"/>
                <a:ea typeface="Georgia"/>
                <a:cs typeface="Georgia"/>
                <a:sym typeface="Georgia"/>
              </a:defRPr>
            </a:lvl5pPr>
            <a:lvl6pPr>
              <a:spcBef>
                <a:spcPts val="360"/>
              </a:spcBef>
              <a:buClr>
                <a:schemeClr val="dk1"/>
              </a:buClr>
              <a:buSzPct val="100000"/>
              <a:buFont typeface="Georgia"/>
              <a:defRPr sz="1800">
                <a:solidFill>
                  <a:schemeClr val="dk1"/>
                </a:solidFill>
                <a:latin typeface="Georgia"/>
                <a:ea typeface="Georgia"/>
                <a:cs typeface="Georgia"/>
                <a:sym typeface="Georgia"/>
              </a:defRPr>
            </a:lvl6pPr>
            <a:lvl7pPr>
              <a:spcBef>
                <a:spcPts val="360"/>
              </a:spcBef>
              <a:buClr>
                <a:schemeClr val="dk1"/>
              </a:buClr>
              <a:buSzPct val="100000"/>
              <a:buFont typeface="Georgia"/>
              <a:defRPr sz="1800">
                <a:solidFill>
                  <a:schemeClr val="dk1"/>
                </a:solidFill>
                <a:latin typeface="Georgia"/>
                <a:ea typeface="Georgia"/>
                <a:cs typeface="Georgia"/>
                <a:sym typeface="Georgia"/>
              </a:defRPr>
            </a:lvl7pPr>
            <a:lvl8pPr>
              <a:spcBef>
                <a:spcPts val="360"/>
              </a:spcBef>
              <a:buClr>
                <a:schemeClr val="dk1"/>
              </a:buClr>
              <a:buSzPct val="100000"/>
              <a:buFont typeface="Georgia"/>
              <a:defRPr sz="1800">
                <a:solidFill>
                  <a:schemeClr val="dk1"/>
                </a:solidFill>
                <a:latin typeface="Georgia"/>
                <a:ea typeface="Georgia"/>
                <a:cs typeface="Georgia"/>
                <a:sym typeface="Georgia"/>
              </a:defRPr>
            </a:lvl8pPr>
            <a:lvl9pPr>
              <a:spcBef>
                <a:spcPts val="360"/>
              </a:spcBef>
              <a:buClr>
                <a:schemeClr val="dk1"/>
              </a:buClr>
              <a:buSzPct val="100000"/>
              <a:buFont typeface="Georgia"/>
              <a:defRPr sz="1800">
                <a:solidFill>
                  <a:schemeClr val="dk1"/>
                </a:solidFill>
                <a:latin typeface="Georgia"/>
                <a:ea typeface="Georgia"/>
                <a:cs typeface="Georgia"/>
                <a:sym typeface="Georgi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5" r:id="rId5"/>
    <p:sldLayoutId id="2147483656" r:id="rId6"/>
    <p:sldLayoutId id="2147483670" r:id="rId7"/>
    <p:sldLayoutId id="2147483671" r:id="rId8"/>
    <p:sldLayoutId id="2147483672" r:id="rId9"/>
    <p:sldLayoutId id="2147483673" r:id="rId10"/>
  </p:sldLayoutIdLst>
  <p:timing>
    <p:tnLst>
      <p:par>
        <p:cTn id="1" dur="indefinite" restart="never" nodeType="tmRoot"/>
      </p:par>
    </p:tnLst>
  </p:timing>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dvir@colman.ac.i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s://en.wikipedia.org/wiki/Dyn_(company)" TargetMode="External"/><Relationship Id="rId2" Type="http://schemas.openxmlformats.org/officeDocument/2006/relationships/hyperlink" Target="https://en.wikipedia.org/wiki/Domain_Name_System" TargetMode="External"/><Relationship Id="rId1" Type="http://schemas.openxmlformats.org/officeDocument/2006/relationships/slideLayout" Target="../slideLayouts/slideLayout2.xml"/><Relationship Id="rId5" Type="http://schemas.openxmlformats.org/officeDocument/2006/relationships/hyperlink" Target="https://en.wikipedia.org/wiki/Terabit_per_second" TargetMode="External"/><Relationship Id="rId4" Type="http://schemas.openxmlformats.org/officeDocument/2006/relationships/hyperlink" Target="https://en.wikipedia.org/wiki/Mirai_(malwar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jpeg"/></Relationships>
</file>

<file path=ppt/slides/_rels/slide1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15.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1.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28.bin"/><Relationship Id="rId5" Type="http://schemas.openxmlformats.org/officeDocument/2006/relationships/image" Target="../media/image40.wmf"/><Relationship Id="rId4" Type="http://schemas.openxmlformats.org/officeDocument/2006/relationships/oleObject" Target="../embeddings/oleObject27.bin"/></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oleObject" Target="../embeddings/oleObject17.bin"/><Relationship Id="rId4" Type="http://schemas.openxmlformats.org/officeDocument/2006/relationships/image" Target="../media/image1.wmf"/></Relationships>
</file>

<file path=ppt/slides/_rels/slide1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oleObject" Target="../embeddings/oleObject29.bin"/><Relationship Id="rId7"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31.bin"/><Relationship Id="rId5" Type="http://schemas.openxmlformats.org/officeDocument/2006/relationships/oleObject" Target="../embeddings/oleObject30.bin"/><Relationship Id="rId4" Type="http://schemas.openxmlformats.org/officeDocument/2006/relationships/image" Target="../media/image1.wmf"/><Relationship Id="rId9" Type="http://schemas.openxmlformats.org/officeDocument/2006/relationships/image" Target="../media/image44.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8" Type="http://schemas.openxmlformats.org/officeDocument/2006/relationships/oleObject" Target="../embeddings/oleObject37.bin"/><Relationship Id="rId3" Type="http://schemas.openxmlformats.org/officeDocument/2006/relationships/oleObject" Target="../embeddings/oleObject33.bin"/><Relationship Id="rId7"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35.bin"/><Relationship Id="rId5" Type="http://schemas.openxmlformats.org/officeDocument/2006/relationships/oleObject" Target="../embeddings/oleObject34.bin"/><Relationship Id="rId4" Type="http://schemas.openxmlformats.org/officeDocument/2006/relationships/image" Target="../media/image1.wmf"/><Relationship Id="rId9" Type="http://schemas.openxmlformats.org/officeDocument/2006/relationships/oleObject" Target="../embeddings/oleObject38.bin"/></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45.emf"/></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notesSlide" Target="../notesSlides/notesSlide60.xml"/><Relationship Id="rId16"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1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notesSlide" Target="../notesSlides/notesSlide64.xml"/><Relationship Id="rId16"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36.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hyperlink" Target="http://www.youtube.com/watch?v=2ZUxoi7YNgs&amp;feature=related" TargetMode="External"/><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hyperlink" Target="http://www.youtube.com/watch?v=jCduHebLzCA" TargetMode="External"/><Relationship Id="rId5" Type="http://schemas.openxmlformats.org/officeDocument/2006/relationships/hyperlink" Target="http://www.youtube.com/watch?v=qiEabvX9UX4&amp;feature=related" TargetMode="External"/><Relationship Id="rId4" Type="http://schemas.openxmlformats.org/officeDocument/2006/relationships/hyperlink" Target="http://www.youtube.com/watch?v=g6NMFHuef6Y&amp;feature=related"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oleObject" Target="../embeddings/oleObject8.bin"/><Relationship Id="rId18" Type="http://schemas.openxmlformats.org/officeDocument/2006/relationships/image" Target="../media/image4.wmf"/><Relationship Id="rId3" Type="http://schemas.openxmlformats.org/officeDocument/2006/relationships/notesSlide" Target="../notesSlides/notesSlide2.xml"/><Relationship Id="rId21" Type="http://schemas.openxmlformats.org/officeDocument/2006/relationships/oleObject" Target="../embeddings/oleObject13.bin"/><Relationship Id="rId7" Type="http://schemas.openxmlformats.org/officeDocument/2006/relationships/image" Target="../media/image2.wmf"/><Relationship Id="rId12" Type="http://schemas.openxmlformats.org/officeDocument/2006/relationships/oleObject" Target="../embeddings/oleObject7.bin"/><Relationship Id="rId17" Type="http://schemas.openxmlformats.org/officeDocument/2006/relationships/oleObject" Target="../embeddings/oleObject11.bin"/><Relationship Id="rId2" Type="http://schemas.openxmlformats.org/officeDocument/2006/relationships/slideLayout" Target="../slideLayouts/slideLayout2.xml"/><Relationship Id="rId16" Type="http://schemas.openxmlformats.org/officeDocument/2006/relationships/oleObject" Target="../embeddings/oleObject10.bin"/><Relationship Id="rId20" Type="http://schemas.openxmlformats.org/officeDocument/2006/relationships/image" Target="../media/image5.wmf"/><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oleObject" Target="../embeddings/oleObject6.bin"/><Relationship Id="rId5" Type="http://schemas.openxmlformats.org/officeDocument/2006/relationships/image" Target="../media/image1.wmf"/><Relationship Id="rId15" Type="http://schemas.openxmlformats.org/officeDocument/2006/relationships/image" Target="../media/image3.wmf"/><Relationship Id="rId23" Type="http://schemas.openxmlformats.org/officeDocument/2006/relationships/oleObject" Target="../embeddings/oleObject15.bin"/><Relationship Id="rId10" Type="http://schemas.openxmlformats.org/officeDocument/2006/relationships/oleObject" Target="../embeddings/oleObject5.bin"/><Relationship Id="rId19" Type="http://schemas.openxmlformats.org/officeDocument/2006/relationships/oleObject" Target="../embeddings/oleObject12.bin"/><Relationship Id="rId4" Type="http://schemas.openxmlformats.org/officeDocument/2006/relationships/oleObject" Target="../embeddings/oleObject1.bin"/><Relationship Id="rId9" Type="http://schemas.openxmlformats.org/officeDocument/2006/relationships/oleObject" Target="../embeddings/oleObject4.bin"/><Relationship Id="rId14" Type="http://schemas.openxmlformats.org/officeDocument/2006/relationships/oleObject" Target="../embeddings/oleObject9.bin"/><Relationship Id="rId22" Type="http://schemas.openxmlformats.org/officeDocument/2006/relationships/oleObject" Target="../embeddings/oleObject14.bin"/></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wm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wmf"/><Relationship Id="rId4" Type="http://schemas.openxmlformats.org/officeDocument/2006/relationships/oleObject" Target="../embeddings/oleObject20.bin"/></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www.httpwatch.com/httpgallery/authentication/"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www.httpwatch.com/httpgallery/https/default.aspx?Switch=Switch+to+HTTP"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oleObject" Target="../embeddings/oleObject22.bin"/><Relationship Id="rId4" Type="http://schemas.openxmlformats.org/officeDocument/2006/relationships/image" Target="../media/image1.w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oleObject" Target="../embeddings/oleObject24.bin"/><Relationship Id="rId4" Type="http://schemas.openxmlformats.org/officeDocument/2006/relationships/image" Target="../media/image1.w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www.youtube.com/watch?v=xtmXNBnwYLk" TargetMode="Externa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26.bin"/><Relationship Id="rId5" Type="http://schemas.openxmlformats.org/officeDocument/2006/relationships/image" Target="../media/image1.wmf"/><Relationship Id="rId4" Type="http://schemas.openxmlformats.org/officeDocument/2006/relationships/oleObject" Target="../embeddings/oleObject25.bin"/></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hyperlink" Target="http://www.yahoo.com/" TargetMode="External"/><Relationship Id="rId5" Type="http://schemas.openxmlformats.org/officeDocument/2006/relationships/notesSlide" Target="../notesSlides/notesSlide41.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notesSlide" Target="../notesSlides/notesSlide42.xml"/><Relationship Id="rId4"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notesSlide" Target="../notesSlides/notesSlide43.xml"/><Relationship Id="rId4"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www.yossi.co.il/" TargetMode="External"/><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ctrTitle"/>
          </p:nvPr>
        </p:nvSpPr>
        <p:spPr>
          <a:xfrm>
            <a:off x="685800" y="2329190"/>
            <a:ext cx="7772400" cy="1650599"/>
          </a:xfrm>
          <a:prstGeom prst="rect">
            <a:avLst/>
          </a:prstGeom>
        </p:spPr>
        <p:txBody>
          <a:bodyPr lIns="91425" tIns="91425" rIns="91425" bIns="91425" anchor="b" anchorCtr="0">
            <a:noAutofit/>
          </a:bodyPr>
          <a:lstStyle/>
          <a:p>
            <a:pPr rtl="1">
              <a:spcBef>
                <a:spcPts val="0"/>
              </a:spcBef>
              <a:buNone/>
            </a:pPr>
            <a:r>
              <a:rPr lang="en" dirty="0"/>
              <a:t>רשתות תקשורת מחשבים</a:t>
            </a:r>
          </a:p>
          <a:p>
            <a:pPr rtl="1">
              <a:spcBef>
                <a:spcPts val="0"/>
              </a:spcBef>
              <a:buNone/>
            </a:pPr>
            <a:r>
              <a:rPr lang="he-IL" dirty="0" smtClean="0"/>
              <a:t>פרק 2 – שכבת האפליקציה</a:t>
            </a:r>
            <a:endParaRPr lang="en" dirty="0"/>
          </a:p>
        </p:txBody>
      </p:sp>
      <p:sp>
        <p:nvSpPr>
          <p:cNvPr id="52" name="Shape 52"/>
          <p:cNvSpPr txBox="1">
            <a:spLocks noGrp="1"/>
          </p:cNvSpPr>
          <p:nvPr>
            <p:ph type="subTitle" idx="1"/>
          </p:nvPr>
        </p:nvSpPr>
        <p:spPr>
          <a:xfrm>
            <a:off x="685800" y="4124473"/>
            <a:ext cx="7772400" cy="2383800"/>
          </a:xfrm>
          <a:prstGeom prst="rect">
            <a:avLst/>
          </a:prstGeom>
        </p:spPr>
        <p:txBody>
          <a:bodyPr lIns="91425" tIns="91425" rIns="91425" bIns="91425" anchor="t" anchorCtr="0">
            <a:noAutofit/>
          </a:bodyPr>
          <a:lstStyle/>
          <a:p>
            <a:pPr rtl="1"/>
            <a:r>
              <a:rPr lang="en" b="1" dirty="0"/>
              <a:t>עמית דביר</a:t>
            </a:r>
          </a:p>
          <a:p>
            <a:pPr rtl="1"/>
            <a:r>
              <a:rPr lang="en" u="sng" dirty="0">
                <a:solidFill>
                  <a:schemeClr val="hlink"/>
                </a:solidFill>
                <a:hlinkClick r:id="rId3"/>
              </a:rPr>
              <a:t>amitdv@ariel.ac.il</a:t>
            </a:r>
          </a:p>
          <a:p>
            <a:pPr rtl="1">
              <a:spcBef>
                <a:spcPts val="0"/>
              </a:spcBef>
              <a:buNone/>
            </a:pPr>
            <a:endParaRPr lang="en" dirty="0"/>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80528" y="2329190"/>
            <a:ext cx="9577064" cy="1650599"/>
          </a:xfrm>
        </p:spPr>
        <p:txBody>
          <a:bodyPr/>
          <a:lstStyle/>
          <a:p>
            <a:r>
              <a:rPr lang="en-US" dirty="0"/>
              <a:t>HTTP  </a:t>
            </a:r>
            <a:r>
              <a:rPr lang="en-US" dirty="0" smtClean="0"/>
              <a:t>- </a:t>
            </a:r>
            <a:r>
              <a:rPr lang="en-US" dirty="0" err="1" smtClean="0"/>
              <a:t>HyperText</a:t>
            </a:r>
            <a:r>
              <a:rPr lang="en-US" dirty="0" smtClean="0"/>
              <a:t> Transfer Protocol</a:t>
            </a:r>
            <a:r>
              <a:rPr lang="en-US" dirty="0"/>
              <a:t/>
            </a:r>
            <a:br>
              <a:rPr lang="en-US" dirty="0"/>
            </a:br>
            <a:endParaRPr lang="he-IL" dirty="0"/>
          </a:p>
        </p:txBody>
      </p:sp>
      <p:sp>
        <p:nvSpPr>
          <p:cNvPr id="5" name="Subtitle 4"/>
          <p:cNvSpPr>
            <a:spLocks noGrp="1"/>
          </p:cNvSpPr>
          <p:nvPr>
            <p:ph type="subTitle" idx="1"/>
          </p:nvPr>
        </p:nvSpPr>
        <p:spPr/>
        <p:txBody>
          <a:bodyPr/>
          <a:lstStyle/>
          <a:p>
            <a:r>
              <a:rPr lang="he-IL" dirty="0" smtClean="0"/>
              <a:t>הישן והטוב – הפרוטוקול הראשון שנכיר</a:t>
            </a:r>
            <a:endParaRPr lang="he-IL"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4" name="מלבן 4"/>
          <p:cNvSpPr>
            <a:spLocks noChangeArrowheads="1"/>
          </p:cNvSpPr>
          <p:nvPr/>
        </p:nvSpPr>
        <p:spPr bwMode="auto">
          <a:xfrm>
            <a:off x="-28575" y="1556792"/>
            <a:ext cx="9172575" cy="442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rtl="1">
              <a:lnSpc>
                <a:spcPct val="150000"/>
              </a:lnSpc>
              <a:spcBef>
                <a:spcPct val="0"/>
              </a:spcBef>
              <a:spcAft>
                <a:spcPts val="1000"/>
              </a:spcAft>
              <a:buClrTx/>
              <a:buSzTx/>
              <a:buFontTx/>
              <a:buNone/>
            </a:pPr>
            <a:r>
              <a:rPr lang="he-IL" altLang="he-IL" sz="2000" dirty="0">
                <a:latin typeface="Calibri" panose="020F0502020204030204" pitchFamily="34" charset="0"/>
              </a:rPr>
              <a:t>תשובה ב:</a:t>
            </a:r>
            <a:endParaRPr lang="en-US" altLang="he-IL" sz="2000" dirty="0">
              <a:latin typeface="Calibri" panose="020F0502020204030204" pitchFamily="34" charset="0"/>
            </a:endParaRPr>
          </a:p>
          <a:p>
            <a:pPr algn="r" rtl="1">
              <a:lnSpc>
                <a:spcPct val="150000"/>
              </a:lnSpc>
              <a:spcBef>
                <a:spcPct val="0"/>
              </a:spcBef>
              <a:spcAft>
                <a:spcPts val="1000"/>
              </a:spcAft>
              <a:buClrTx/>
              <a:buSzTx/>
              <a:buFontTx/>
              <a:buNone/>
            </a:pPr>
            <a:r>
              <a:rPr lang="he-IL" altLang="he-IL" sz="2000" dirty="0">
                <a:latin typeface="Calibri" panose="020F0502020204030204" pitchFamily="34" charset="0"/>
              </a:rPr>
              <a:t>כאשר משנים את כתובת </a:t>
            </a:r>
            <a:r>
              <a:rPr lang="en-US" altLang="he-IL" sz="2000" dirty="0">
                <a:latin typeface="Calibri" panose="020F0502020204030204" pitchFamily="34" charset="0"/>
              </a:rPr>
              <a:t>IP</a:t>
            </a:r>
            <a:r>
              <a:rPr lang="he-IL" altLang="he-IL" sz="2000" dirty="0">
                <a:latin typeface="Calibri" panose="020F0502020204030204" pitchFamily="34" charset="0"/>
              </a:rPr>
              <a:t> של השרת יש צורך לעדכן רק בשרתים </a:t>
            </a:r>
            <a:r>
              <a:rPr lang="he-IL" altLang="he-IL" sz="2000" dirty="0" err="1">
                <a:latin typeface="Calibri" panose="020F0502020204030204" pitchFamily="34" charset="0"/>
              </a:rPr>
              <a:t>המיהמנים</a:t>
            </a:r>
            <a:r>
              <a:rPr lang="he-IL" altLang="he-IL" sz="2000" dirty="0">
                <a:latin typeface="Calibri" panose="020F0502020204030204" pitchFamily="34" charset="0"/>
              </a:rPr>
              <a:t> המחזיקים את כתובת זו.</a:t>
            </a:r>
            <a:endParaRPr lang="en-US" altLang="he-IL" sz="2000" dirty="0">
              <a:latin typeface="Calibri" panose="020F0502020204030204" pitchFamily="34" charset="0"/>
            </a:endParaRPr>
          </a:p>
          <a:p>
            <a:pPr algn="r" rtl="1">
              <a:lnSpc>
                <a:spcPct val="150000"/>
              </a:lnSpc>
              <a:spcBef>
                <a:spcPct val="0"/>
              </a:spcBef>
              <a:spcAft>
                <a:spcPts val="1000"/>
              </a:spcAft>
              <a:buClrTx/>
              <a:buSzTx/>
              <a:buFontTx/>
              <a:buNone/>
            </a:pPr>
            <a:r>
              <a:rPr lang="he-IL" altLang="he-IL" sz="2000" dirty="0">
                <a:latin typeface="Calibri" panose="020F0502020204030204" pitchFamily="34" charset="0"/>
              </a:rPr>
              <a:t>תשובה ג:</a:t>
            </a:r>
            <a:endParaRPr lang="en-US" altLang="he-IL" sz="2000" dirty="0">
              <a:latin typeface="Calibri" panose="020F0502020204030204" pitchFamily="34" charset="0"/>
            </a:endParaRPr>
          </a:p>
          <a:p>
            <a:pPr algn="r" rtl="1">
              <a:lnSpc>
                <a:spcPct val="150000"/>
              </a:lnSpc>
              <a:spcBef>
                <a:spcPct val="0"/>
              </a:spcBef>
              <a:spcAft>
                <a:spcPts val="1000"/>
              </a:spcAft>
              <a:buClrTx/>
              <a:buSzTx/>
              <a:buFontTx/>
              <a:buNone/>
            </a:pPr>
            <a:r>
              <a:rPr lang="he-IL" altLang="he-IL" sz="2000" dirty="0">
                <a:latin typeface="Calibri" panose="020F0502020204030204" pitchFamily="34" charset="0"/>
              </a:rPr>
              <a:t>כאשר משנים את החברה המאחסנת את האתר לחברה אחרת יש לעדכן:</a:t>
            </a:r>
          </a:p>
          <a:p>
            <a:pPr algn="r" rtl="1">
              <a:lnSpc>
                <a:spcPct val="150000"/>
              </a:lnSpc>
              <a:spcBef>
                <a:spcPct val="0"/>
              </a:spcBef>
              <a:spcAft>
                <a:spcPts val="1000"/>
              </a:spcAft>
              <a:buClrTx/>
              <a:buSzTx/>
              <a:buFont typeface="Arial" panose="020B0604020202020204" pitchFamily="34" charset="0"/>
              <a:buChar char="•"/>
            </a:pPr>
            <a:r>
              <a:rPr lang="he-IL" altLang="he-IL" sz="2000" dirty="0">
                <a:latin typeface="Calibri" panose="020F0502020204030204" pitchFamily="34" charset="0"/>
              </a:rPr>
              <a:t>שרתים </a:t>
            </a:r>
            <a:r>
              <a:rPr lang="he-IL" altLang="he-IL" sz="2000" dirty="0" err="1">
                <a:latin typeface="Calibri" panose="020F0502020204030204" pitchFamily="34" charset="0"/>
              </a:rPr>
              <a:t>המיהמנים</a:t>
            </a:r>
            <a:r>
              <a:rPr lang="he-IL" altLang="he-IL" sz="2000" dirty="0">
                <a:latin typeface="Calibri" panose="020F0502020204030204" pitchFamily="34" charset="0"/>
              </a:rPr>
              <a:t> של חברת האחסון החדשה יוסיפו את הרשומה שממפה את שם </a:t>
            </a:r>
            <a:r>
              <a:rPr lang="he-IL" altLang="he-IL" sz="2000" dirty="0" err="1">
                <a:latin typeface="Calibri" panose="020F0502020204030204" pitchFamily="34" charset="0"/>
              </a:rPr>
              <a:t>הדומיין</a:t>
            </a:r>
            <a:r>
              <a:rPr lang="he-IL" altLang="he-IL" sz="2000" dirty="0">
                <a:latin typeface="Calibri" panose="020F0502020204030204" pitchFamily="34" charset="0"/>
              </a:rPr>
              <a:t> של יוסי ל- </a:t>
            </a:r>
            <a:r>
              <a:rPr lang="en-US" altLang="he-IL" sz="2000" dirty="0">
                <a:latin typeface="Calibri" panose="020F0502020204030204" pitchFamily="34" charset="0"/>
              </a:rPr>
              <a:t>IP</a:t>
            </a:r>
            <a:r>
              <a:rPr lang="he-IL" altLang="he-IL" sz="2000" dirty="0">
                <a:latin typeface="Calibri" panose="020F0502020204030204" pitchFamily="34" charset="0"/>
              </a:rPr>
              <a:t> של השרת החדש. </a:t>
            </a:r>
          </a:p>
          <a:p>
            <a:pPr algn="r" rtl="1">
              <a:lnSpc>
                <a:spcPct val="150000"/>
              </a:lnSpc>
              <a:spcBef>
                <a:spcPct val="0"/>
              </a:spcBef>
              <a:spcAft>
                <a:spcPts val="1000"/>
              </a:spcAft>
              <a:buClrTx/>
              <a:buSzTx/>
              <a:buFont typeface="Arial" panose="020B0604020202020204" pitchFamily="34" charset="0"/>
              <a:buChar char="•"/>
            </a:pPr>
            <a:r>
              <a:rPr lang="he-IL" altLang="he-IL" sz="2000" dirty="0">
                <a:latin typeface="Calibri" panose="020F0502020204030204" pitchFamily="34" charset="0"/>
              </a:rPr>
              <a:t>את שרתי ה- </a:t>
            </a:r>
            <a:r>
              <a:rPr lang="en-US" altLang="he-IL" sz="2000" dirty="0">
                <a:latin typeface="Calibri" panose="020F0502020204030204" pitchFamily="34" charset="0"/>
              </a:rPr>
              <a:t>TLD</a:t>
            </a:r>
            <a:r>
              <a:rPr lang="he-IL" altLang="he-IL" sz="2000" dirty="0">
                <a:latin typeface="Calibri" panose="020F0502020204030204" pitchFamily="34" charset="0"/>
              </a:rPr>
              <a:t> </a:t>
            </a:r>
            <a:r>
              <a:rPr lang="he-IL" altLang="he-IL" sz="2000" dirty="0" err="1">
                <a:latin typeface="Calibri" panose="020F0502020204030204" pitchFamily="34" charset="0"/>
              </a:rPr>
              <a:t>הרלונטים</a:t>
            </a:r>
            <a:r>
              <a:rPr lang="he-IL" altLang="he-IL" sz="2000" dirty="0">
                <a:latin typeface="Calibri" panose="020F0502020204030204" pitchFamily="34" charset="0"/>
              </a:rPr>
              <a:t> שעכשיו </a:t>
            </a:r>
            <a:r>
              <a:rPr lang="he-IL" altLang="he-IL" sz="2000" dirty="0" err="1">
                <a:latin typeface="Calibri" panose="020F0502020204030204" pitchFamily="34" charset="0"/>
              </a:rPr>
              <a:t>הדומיין</a:t>
            </a:r>
            <a:r>
              <a:rPr lang="he-IL" altLang="he-IL" sz="2000" dirty="0">
                <a:latin typeface="Calibri" panose="020F0502020204030204" pitchFamily="34" charset="0"/>
              </a:rPr>
              <a:t> של יוסי נמצא באחריות חברה אחרת. </a:t>
            </a:r>
            <a:endParaRPr lang="en-US" altLang="he-IL" sz="2000" dirty="0">
              <a:latin typeface="Calibri" panose="020F0502020204030204" pitchFamily="34" charset="0"/>
            </a:endParaRPr>
          </a:p>
        </p:txBody>
      </p:sp>
      <p:sp>
        <p:nvSpPr>
          <p:cNvPr id="3" name="Title 1"/>
          <p:cNvSpPr>
            <a:spLocks noGrp="1"/>
          </p:cNvSpPr>
          <p:nvPr>
            <p:ph type="title"/>
          </p:nvPr>
        </p:nvSpPr>
        <p:spPr>
          <a:xfrm>
            <a:off x="179512" y="274637"/>
            <a:ext cx="8964488" cy="1143000"/>
          </a:xfrm>
        </p:spPr>
        <p:txBody>
          <a:bodyPr/>
          <a:lstStyle/>
          <a:p>
            <a:pPr lvl="0" algn="r" rtl="1"/>
            <a:r>
              <a:rPr lang="he-IL" sz="4000" dirty="0" smtClean="0">
                <a:solidFill>
                  <a:schemeClr val="bg1"/>
                </a:solidFill>
              </a:rPr>
              <a:t>שאלה</a:t>
            </a:r>
            <a:endParaRPr lang="he-IL" sz="4000" dirty="0">
              <a:solidFill>
                <a:schemeClr val="bg1"/>
              </a:solidFill>
            </a:endParaRPr>
          </a:p>
        </p:txBody>
      </p:sp>
    </p:spTree>
    <p:extLst>
      <p:ext uri="{BB962C8B-B14F-4D97-AF65-F5344CB8AC3E}">
        <p14:creationId xmlns:p14="http://schemas.microsoft.com/office/powerpoint/2010/main" val="3184385626"/>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he-IL" dirty="0" smtClean="0"/>
              <a:t>שאלה</a:t>
            </a:r>
            <a:endParaRPr lang="he-IL" dirty="0"/>
          </a:p>
        </p:txBody>
      </p:sp>
      <p:sp>
        <p:nvSpPr>
          <p:cNvPr id="3" name="Text Placeholder 2"/>
          <p:cNvSpPr>
            <a:spLocks noGrp="1"/>
          </p:cNvSpPr>
          <p:nvPr>
            <p:ph type="body" idx="1"/>
          </p:nvPr>
        </p:nvSpPr>
        <p:spPr/>
        <p:txBody>
          <a:bodyPr/>
          <a:lstStyle/>
          <a:p>
            <a:pPr algn="r" rtl="1"/>
            <a:r>
              <a:rPr lang="he-IL" dirty="0" smtClean="0"/>
              <a:t>מדוע כתובות </a:t>
            </a:r>
            <a:r>
              <a:rPr lang="en-US" dirty="0" smtClean="0"/>
              <a:t>IP</a:t>
            </a:r>
            <a:r>
              <a:rPr lang="he-IL" dirty="0" smtClean="0"/>
              <a:t> מאוחסנות בשרתי ה-</a:t>
            </a:r>
            <a:r>
              <a:rPr lang="en-US" dirty="0" err="1" smtClean="0"/>
              <a:t>auth</a:t>
            </a:r>
            <a:r>
              <a:rPr lang="he-IL" dirty="0" smtClean="0"/>
              <a:t> ולא בשרתי </a:t>
            </a:r>
            <a:r>
              <a:rPr lang="en-US" dirty="0" smtClean="0"/>
              <a:t>TLD</a:t>
            </a:r>
            <a:r>
              <a:rPr lang="he-IL" dirty="0" smtClean="0"/>
              <a:t>?</a:t>
            </a:r>
          </a:p>
          <a:p>
            <a:pPr marL="514350" indent="-514350" algn="r" rtl="1">
              <a:buFont typeface="+mj-lt"/>
              <a:buAutoNum type="arabicPeriod"/>
            </a:pPr>
            <a:r>
              <a:rPr lang="he-IL" dirty="0" smtClean="0"/>
              <a:t>זה יותר מהיר</a:t>
            </a:r>
          </a:p>
          <a:p>
            <a:pPr marL="514350" indent="-514350" algn="r" rtl="1">
              <a:buFont typeface="+mj-lt"/>
              <a:buAutoNum type="arabicPeriod"/>
            </a:pPr>
            <a:r>
              <a:rPr lang="he-IL" dirty="0" smtClean="0"/>
              <a:t>להוריד את העומס משרתי ה-</a:t>
            </a:r>
            <a:r>
              <a:rPr lang="en-US" dirty="0" smtClean="0"/>
              <a:t>TLD</a:t>
            </a:r>
            <a:endParaRPr lang="he-IL" dirty="0" smtClean="0"/>
          </a:p>
          <a:p>
            <a:pPr marL="514350" indent="-514350" algn="r" rtl="1">
              <a:buFont typeface="+mj-lt"/>
              <a:buAutoNum type="arabicPeriod"/>
            </a:pPr>
            <a:r>
              <a:rPr lang="he-IL" dirty="0" smtClean="0"/>
              <a:t>כתובות </a:t>
            </a:r>
            <a:r>
              <a:rPr lang="en-US" dirty="0" smtClean="0"/>
              <a:t>IP</a:t>
            </a:r>
            <a:r>
              <a:rPr lang="he-IL" dirty="0" smtClean="0"/>
              <a:t> משתנות ולפיכך נשמרות קרוב ככל האפשר למקום השינוי</a:t>
            </a:r>
            <a:endParaRPr lang="he-IL" dirty="0"/>
          </a:p>
          <a:p>
            <a:pPr marL="514350" indent="-514350" algn="r" rtl="1">
              <a:buFont typeface="+mj-lt"/>
              <a:buAutoNum type="arabicPeriod"/>
            </a:pPr>
            <a:r>
              <a:rPr lang="he-IL" dirty="0" smtClean="0"/>
              <a:t>יותר נוח</a:t>
            </a:r>
          </a:p>
          <a:p>
            <a:pPr algn="r" rtl="1"/>
            <a:endParaRPr lang="he-IL" dirty="0" smtClean="0"/>
          </a:p>
          <a:p>
            <a:pPr algn="r" rtl="1"/>
            <a:r>
              <a:rPr lang="he-IL" dirty="0" smtClean="0"/>
              <a:t>תשובה </a:t>
            </a:r>
            <a:r>
              <a:rPr lang="he-IL" dirty="0"/>
              <a:t>: כתובות </a:t>
            </a:r>
            <a:r>
              <a:rPr lang="en-US" dirty="0"/>
              <a:t>IP</a:t>
            </a:r>
            <a:r>
              <a:rPr lang="he-IL" dirty="0"/>
              <a:t> משתנות ולפיכך נשמרות קרוב ככל האפשר למקום השינוי</a:t>
            </a:r>
          </a:p>
        </p:txBody>
      </p:sp>
    </p:spTree>
    <p:extLst>
      <p:ext uri="{BB962C8B-B14F-4D97-AF65-F5344CB8AC3E}">
        <p14:creationId xmlns:p14="http://schemas.microsoft.com/office/powerpoint/2010/main" val="390155308"/>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dissolve">
                                      <p:cBhvr>
                                        <p:cTn id="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dirty="0" smtClean="0"/>
              <a:t>DNS</a:t>
            </a:r>
            <a:endParaRPr lang="he-IL" dirty="0"/>
          </a:p>
        </p:txBody>
      </p:sp>
      <p:sp>
        <p:nvSpPr>
          <p:cNvPr id="3" name="מציין מיקום טקסט 2"/>
          <p:cNvSpPr>
            <a:spLocks noGrp="1"/>
          </p:cNvSpPr>
          <p:nvPr>
            <p:ph type="body" idx="1"/>
          </p:nvPr>
        </p:nvSpPr>
        <p:spPr>
          <a:xfrm>
            <a:off x="3808591" y="1772816"/>
            <a:ext cx="4723849" cy="4967700"/>
          </a:xfrm>
        </p:spPr>
        <p:txBody>
          <a:bodyPr/>
          <a:lstStyle/>
          <a:p>
            <a:pPr marL="285750" indent="-285750">
              <a:buFont typeface="Wingdings" panose="05000000000000000000" pitchFamily="2" charset="2"/>
              <a:buChar char="q"/>
            </a:pPr>
            <a:r>
              <a:rPr lang="en-US" sz="1600" dirty="0" smtClean="0"/>
              <a:t>Suppose </a:t>
            </a:r>
            <a:r>
              <a:rPr lang="en-US" sz="1600" dirty="0"/>
              <a:t>within your Web browser you click on a link to obtain a Web page. </a:t>
            </a:r>
            <a:endParaRPr lang="en-US" sz="1600" dirty="0" smtClean="0"/>
          </a:p>
          <a:p>
            <a:pPr marL="285750" indent="-285750">
              <a:buFont typeface="Wingdings" panose="05000000000000000000" pitchFamily="2" charset="2"/>
              <a:buChar char="q"/>
            </a:pPr>
            <a:r>
              <a:rPr lang="en-US" sz="1600" dirty="0" smtClean="0"/>
              <a:t>The </a:t>
            </a:r>
            <a:r>
              <a:rPr lang="en-US" sz="1600" dirty="0"/>
              <a:t>IP address for the associated URL is not cached in your local host, so a DNS lookup is necessary to obtain the IP address. </a:t>
            </a:r>
            <a:endParaRPr lang="en-US" sz="1600" dirty="0" smtClean="0"/>
          </a:p>
          <a:p>
            <a:pPr marL="285750" indent="-285750">
              <a:buFont typeface="Wingdings" panose="05000000000000000000" pitchFamily="2" charset="2"/>
              <a:buChar char="q"/>
            </a:pPr>
            <a:r>
              <a:rPr lang="en-US" sz="1600" dirty="0" smtClean="0"/>
              <a:t>Suppose </a:t>
            </a:r>
            <a:r>
              <a:rPr lang="en-US" sz="1600" dirty="0"/>
              <a:t>that three DNS servers are visited before your host receives the IP address from DNS. </a:t>
            </a:r>
            <a:endParaRPr lang="en-US" sz="1600" dirty="0" smtClean="0"/>
          </a:p>
          <a:p>
            <a:pPr marL="285750" indent="-285750">
              <a:buFont typeface="Wingdings" panose="05000000000000000000" pitchFamily="2" charset="2"/>
              <a:buChar char="q"/>
            </a:pPr>
            <a:r>
              <a:rPr lang="en-US" sz="1600" dirty="0" smtClean="0"/>
              <a:t>The </a:t>
            </a:r>
            <a:r>
              <a:rPr lang="en-US" sz="1600" dirty="0"/>
              <a:t>first DNS server visited is the local DNS cache, with an RTT delay of RTT0 = 4 </a:t>
            </a:r>
            <a:r>
              <a:rPr lang="en-US" sz="1600" dirty="0" err="1"/>
              <a:t>msecs</a:t>
            </a:r>
            <a:r>
              <a:rPr lang="en-US" sz="1600" dirty="0"/>
              <a:t>. </a:t>
            </a:r>
            <a:endParaRPr lang="en-US" sz="1600" dirty="0" smtClean="0"/>
          </a:p>
          <a:p>
            <a:pPr marL="285750" indent="-285750">
              <a:buFont typeface="Wingdings" panose="05000000000000000000" pitchFamily="2" charset="2"/>
              <a:buChar char="q"/>
            </a:pPr>
            <a:r>
              <a:rPr lang="en-US" sz="1600" dirty="0" smtClean="0"/>
              <a:t>The </a:t>
            </a:r>
            <a:r>
              <a:rPr lang="en-US" sz="1600" dirty="0"/>
              <a:t>second and third DNS servers contacted have RTTs of 28 and 27 </a:t>
            </a:r>
            <a:r>
              <a:rPr lang="en-US" sz="1600" dirty="0" err="1"/>
              <a:t>msecs</a:t>
            </a:r>
            <a:r>
              <a:rPr lang="en-US" sz="1600" dirty="0"/>
              <a:t>, respectively. </a:t>
            </a:r>
            <a:endParaRPr lang="en-US" sz="1600" dirty="0" smtClean="0"/>
          </a:p>
          <a:p>
            <a:pPr marL="285750" indent="-285750">
              <a:buFont typeface="Wingdings" panose="05000000000000000000" pitchFamily="2" charset="2"/>
              <a:buChar char="q"/>
            </a:pPr>
            <a:r>
              <a:rPr lang="en-US" sz="1600" dirty="0" smtClean="0"/>
              <a:t>Initially</a:t>
            </a:r>
            <a:r>
              <a:rPr lang="en-US" sz="1600" dirty="0"/>
              <a:t>, let's suppose that the Web page associated with the link contains exactly one object, consisting of a small amount of HTML text. </a:t>
            </a:r>
            <a:endParaRPr lang="en-US" sz="1600" dirty="0" smtClean="0"/>
          </a:p>
          <a:p>
            <a:pPr marL="285750" indent="-285750">
              <a:buFont typeface="Wingdings" panose="05000000000000000000" pitchFamily="2" charset="2"/>
              <a:buChar char="q"/>
            </a:pPr>
            <a:r>
              <a:rPr lang="en-US" sz="1600" dirty="0" smtClean="0"/>
              <a:t>Suppose </a:t>
            </a:r>
            <a:r>
              <a:rPr lang="en-US" sz="1600" dirty="0"/>
              <a:t>the RTT between the local host and the Web server containing the object is RTTHTTP = 56 </a:t>
            </a:r>
            <a:r>
              <a:rPr lang="en-US" sz="1600" dirty="0" err="1"/>
              <a:t>msecs</a:t>
            </a:r>
            <a:r>
              <a:rPr lang="en-US" sz="1600" dirty="0"/>
              <a:t>.</a:t>
            </a:r>
            <a:endParaRPr lang="he-IL" sz="1600" dirty="0"/>
          </a:p>
        </p:txBody>
      </p:sp>
      <p:pic>
        <p:nvPicPr>
          <p:cNvPr id="251906" name="Picture 2" descr="http://gaia.cs.umass.edu/kurose_ross/interactive/Z_dns-server103118.jpg"/>
          <p:cNvPicPr>
            <a:picLocks noChangeAspect="1" noChangeArrowheads="1"/>
          </p:cNvPicPr>
          <p:nvPr/>
        </p:nvPicPr>
        <p:blipFill rotWithShape="1">
          <a:blip r:embed="rId2">
            <a:extLst>
              <a:ext uri="{28A0092B-C50C-407E-A947-70E740481C1C}">
                <a14:useLocalDpi xmlns:a14="http://schemas.microsoft.com/office/drawing/2010/main" val="0"/>
              </a:ext>
            </a:extLst>
          </a:blip>
          <a:srcRect l="7909" t="8555" r="16606" b="7606"/>
          <a:stretch/>
        </p:blipFill>
        <p:spPr bwMode="auto">
          <a:xfrm>
            <a:off x="179512" y="2348880"/>
            <a:ext cx="3600400" cy="3528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609634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dirty="0" smtClean="0"/>
              <a:t>DNS</a:t>
            </a:r>
            <a:endParaRPr lang="he-IL" dirty="0"/>
          </a:p>
        </p:txBody>
      </p:sp>
      <p:sp>
        <p:nvSpPr>
          <p:cNvPr id="3" name="מציין מיקום טקסט 2"/>
          <p:cNvSpPr>
            <a:spLocks noGrp="1"/>
          </p:cNvSpPr>
          <p:nvPr>
            <p:ph type="body" idx="1"/>
          </p:nvPr>
        </p:nvSpPr>
        <p:spPr>
          <a:xfrm>
            <a:off x="3808591" y="1772816"/>
            <a:ext cx="5227905" cy="4967700"/>
          </a:xfrm>
        </p:spPr>
        <p:txBody>
          <a:bodyPr/>
          <a:lstStyle/>
          <a:p>
            <a:pPr marL="285750" indent="-285750">
              <a:buFont typeface="Wingdings" panose="05000000000000000000" pitchFamily="2" charset="2"/>
              <a:buChar char="q"/>
            </a:pPr>
            <a:r>
              <a:rPr lang="en-US" sz="1600" dirty="0"/>
              <a:t>Assuming zero transmission time for the HTML object, how much time elapses from when the client clicks on the link until the client receives the object?</a:t>
            </a:r>
          </a:p>
          <a:p>
            <a:pPr marL="285750" indent="-285750">
              <a:buFont typeface="Wingdings" panose="05000000000000000000" pitchFamily="2" charset="2"/>
              <a:buChar char="q"/>
            </a:pPr>
            <a:r>
              <a:rPr lang="en-US" sz="1600" dirty="0"/>
              <a:t>Now suppose the HTML object references 3 very small objects on the same web server. Neglecting transmission times, how much time elapses from when the client clicks on the link until the base object and all 3 additional objects are received from web server at the client, assuming non-persistent HTTP and no parallel TCP connections?</a:t>
            </a:r>
          </a:p>
          <a:p>
            <a:pPr marL="285750" indent="-285750">
              <a:buFont typeface="Wingdings" panose="05000000000000000000" pitchFamily="2" charset="2"/>
              <a:buChar char="q"/>
            </a:pPr>
            <a:r>
              <a:rPr lang="en-US" sz="1600" dirty="0"/>
              <a:t>Repeat 2. above but assume that the client is configured to support a maximum of 5 parallel TCP connections, with non-persistent HTTP.</a:t>
            </a:r>
          </a:p>
          <a:p>
            <a:pPr marL="285750" indent="-285750">
              <a:buFont typeface="Wingdings" panose="05000000000000000000" pitchFamily="2" charset="2"/>
              <a:buChar char="q"/>
            </a:pPr>
            <a:r>
              <a:rPr lang="en-US" sz="1600" dirty="0"/>
              <a:t>Repeat 2. above but assume that the client is configured to support a maximum of 5 parallel TCP connections, with persistent HTTP.</a:t>
            </a:r>
          </a:p>
          <a:p>
            <a:pPr marL="285750" indent="-285750">
              <a:buFont typeface="Wingdings" panose="05000000000000000000" pitchFamily="2" charset="2"/>
              <a:buChar char="q"/>
            </a:pPr>
            <a:r>
              <a:rPr lang="en-US" sz="1600" dirty="0"/>
              <a:t>What do you notice about the overall delays (taking into account both DNS and HTTP delays) that you computed in cases 2., 3. and 4. above?</a:t>
            </a:r>
            <a:endParaRPr lang="he-IL" sz="1600" dirty="0"/>
          </a:p>
        </p:txBody>
      </p:sp>
      <p:pic>
        <p:nvPicPr>
          <p:cNvPr id="251906" name="Picture 2" descr="http://gaia.cs.umass.edu/kurose_ross/interactive/Z_dns-server103118.jpg"/>
          <p:cNvPicPr>
            <a:picLocks noChangeAspect="1" noChangeArrowheads="1"/>
          </p:cNvPicPr>
          <p:nvPr/>
        </p:nvPicPr>
        <p:blipFill rotWithShape="1">
          <a:blip r:embed="rId2">
            <a:extLst>
              <a:ext uri="{28A0092B-C50C-407E-A947-70E740481C1C}">
                <a14:useLocalDpi xmlns:a14="http://schemas.microsoft.com/office/drawing/2010/main" val="0"/>
              </a:ext>
            </a:extLst>
          </a:blip>
          <a:srcRect l="7909" t="8555" r="16606" b="7606"/>
          <a:stretch/>
        </p:blipFill>
        <p:spPr bwMode="auto">
          <a:xfrm>
            <a:off x="179512" y="2348880"/>
            <a:ext cx="3600400" cy="3528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471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dirty="0" smtClean="0"/>
              <a:t>DNS</a:t>
            </a:r>
            <a:endParaRPr lang="he-IL" dirty="0"/>
          </a:p>
        </p:txBody>
      </p:sp>
      <p:sp>
        <p:nvSpPr>
          <p:cNvPr id="3" name="מציין מיקום טקסט 2"/>
          <p:cNvSpPr>
            <a:spLocks noGrp="1"/>
          </p:cNvSpPr>
          <p:nvPr>
            <p:ph type="body" idx="1"/>
          </p:nvPr>
        </p:nvSpPr>
        <p:spPr>
          <a:xfrm>
            <a:off x="468135" y="1700808"/>
            <a:ext cx="8675865" cy="4967700"/>
          </a:xfrm>
        </p:spPr>
        <p:txBody>
          <a:bodyPr/>
          <a:lstStyle/>
          <a:p>
            <a:pPr marL="285750" indent="-285750">
              <a:buFont typeface="Wingdings" panose="05000000000000000000" pitchFamily="2" charset="2"/>
              <a:buChar char="q"/>
            </a:pPr>
            <a:r>
              <a:rPr lang="en-US" sz="1200" dirty="0"/>
              <a:t>The time from when the Web request is made in the browser until the page is displayed in the browser is: RTT0 + RTT1 + RTT2 + 2*RTTHTTP = 4 + 28 + 27 + 2*56 = 171 </a:t>
            </a:r>
            <a:r>
              <a:rPr lang="en-US" sz="1200" dirty="0" err="1"/>
              <a:t>msecs</a:t>
            </a:r>
            <a:r>
              <a:rPr lang="en-US" sz="1200" dirty="0"/>
              <a:t>. Note that 2 RTTHTTPs are needed to fetch the HTML object - one RTTHTTP to establish the TCP connection, and then one RTTHTTP to perform the HTTP GET/response over that TCP connection.</a:t>
            </a:r>
          </a:p>
          <a:p>
            <a:pPr marL="285750" indent="-285750">
              <a:buFont typeface="Wingdings" panose="05000000000000000000" pitchFamily="2" charset="2"/>
              <a:buChar char="q"/>
            </a:pPr>
            <a:r>
              <a:rPr lang="en-US" sz="1200" dirty="0"/>
              <a:t>The time from when the Web request is made in the browser until the page is displayed in the browser is: RTT0 + RTT1 + RTT2 + 2*RTTHTTP + 2*3*RTTHTTP = 4 + 28 + 27 + 2*56 + 2*3*56 = 507 </a:t>
            </a:r>
            <a:r>
              <a:rPr lang="en-US" sz="1200" dirty="0" err="1"/>
              <a:t>msecs</a:t>
            </a:r>
            <a:r>
              <a:rPr lang="en-US" sz="1200" dirty="0"/>
              <a:t>. Note that two RTTHTTP delays are needed to fetch the base HTML object - one RTTHTTP to establish the TCP connection, and one RTTHTTP to send the HTTP request, and receive the HTTP reply. Then, serially, for each of the 3 embedded objects, a delay of 2*RTTHTTP is needed - one RTTHTTP to establish the TCP connection and then one RTTHTTP to perform the HTTP GET/response over that TCP connection.</a:t>
            </a:r>
          </a:p>
          <a:p>
            <a:pPr marL="285750" indent="-285750">
              <a:buFont typeface="Wingdings" panose="05000000000000000000" pitchFamily="2" charset="2"/>
              <a:buChar char="q"/>
            </a:pPr>
            <a:r>
              <a:rPr lang="en-US" sz="1200" dirty="0"/>
              <a:t>The time from when the Web request is made in the browser until the page is displayed in the browser is: RTT0 + RTT1 + RTT2 + 2*RTTHTTP + 2*RTTHTTP = 4 + 28 + 27 + 2*56 + 2*56 = 283 </a:t>
            </a:r>
            <a:r>
              <a:rPr lang="en-US" sz="1200" dirty="0" err="1"/>
              <a:t>msecs</a:t>
            </a:r>
            <a:r>
              <a:rPr lang="en-US" sz="1200" dirty="0"/>
              <a:t>. As in 2. above, two RTTHTTP delays are needed to fetch the base HTML object - one RTTHTTP to establish the TCP connection, and one RTTHTTP to send the HTTP request, and receive the HTTP reply containing the base HTML object. Once the base object is received at the client, the 3 HTTP GETS for the embedded objects can proceed in parallel. Each (in parallel) requires two RTTHTTP delays - one RTTHTTP to set up the TCP connection, and one RTTHTTP to perform the HTTP GET/response for an embedded object.</a:t>
            </a:r>
          </a:p>
          <a:p>
            <a:pPr marL="285750" indent="-285750">
              <a:buFont typeface="Wingdings" panose="05000000000000000000" pitchFamily="2" charset="2"/>
              <a:buChar char="q"/>
            </a:pPr>
            <a:r>
              <a:rPr lang="en-US" sz="1200" dirty="0"/>
              <a:t>The time from when the Web request is made in the browser until the page is displayed in the browser is: RTT0 + RTT1 + RTT2 + RTT3 + 2*RTTHTTP + RTTHTTP = 4 + 28 + 27 + 2*56 + 56 = 227 </a:t>
            </a:r>
            <a:r>
              <a:rPr lang="en-US" sz="1200" dirty="0" err="1"/>
              <a:t>msecs</a:t>
            </a:r>
            <a:r>
              <a:rPr lang="en-US" sz="1200" dirty="0"/>
              <a:t>. As in 2. and 3. above, two RTTHTTP delays are needed to fetch the base HTML object - one RTTHTTP to establish the TCP connection, and one RTTHTTP to send the HTTP request, and receive the HTTP reply containing the base HTML object. However, with persistent HTTP, this TCP connection will remain open for future HTTP requests, which will therefore not incur a TCP establishment delay. Once the base object is received at the client, the 3 HTTP GETS for the embedded objects can proceed in parallel. Each (in parallel) requires only one RTTHTTP delays - the TCP connection remains set up and so only one RTTHTTP is needed to perform the HTTP GET/response for an embedded object.</a:t>
            </a:r>
          </a:p>
          <a:p>
            <a:pPr marL="285750" indent="-285750">
              <a:buFont typeface="Wingdings" panose="05000000000000000000" pitchFamily="2" charset="2"/>
              <a:buChar char="q"/>
            </a:pPr>
            <a:r>
              <a:rPr lang="en-US" sz="1200" dirty="0"/>
              <a:t>The delay in case 4 is less than the delay in case 3, which is less than the delay in case 2.</a:t>
            </a:r>
          </a:p>
          <a:p>
            <a:pPr marL="285750" indent="-285750">
              <a:buFont typeface="Wingdings" panose="05000000000000000000" pitchFamily="2" charset="2"/>
              <a:buChar char="q"/>
            </a:pPr>
            <a:r>
              <a:rPr lang="en-US" sz="1200" dirty="0"/>
              <a:t> </a:t>
            </a:r>
            <a:endParaRPr lang="he-IL" sz="1200" dirty="0"/>
          </a:p>
        </p:txBody>
      </p:sp>
    </p:spTree>
    <p:extLst>
      <p:ext uri="{BB962C8B-B14F-4D97-AF65-F5344CB8AC3E}">
        <p14:creationId xmlns:p14="http://schemas.microsoft.com/office/powerpoint/2010/main" val="1221075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dirty="0"/>
              <a:t>DNS Propagation</a:t>
            </a:r>
            <a:endParaRPr lang="he-IL" dirty="0"/>
          </a:p>
        </p:txBody>
      </p:sp>
      <p:sp>
        <p:nvSpPr>
          <p:cNvPr id="3" name="מציין מיקום טקסט 2"/>
          <p:cNvSpPr>
            <a:spLocks noGrp="1"/>
          </p:cNvSpPr>
          <p:nvPr>
            <p:ph type="body" idx="1"/>
          </p:nvPr>
        </p:nvSpPr>
        <p:spPr>
          <a:xfrm>
            <a:off x="457200" y="1600200"/>
            <a:ext cx="8686800" cy="4967700"/>
          </a:xfrm>
        </p:spPr>
        <p:txBody>
          <a:bodyPr/>
          <a:lstStyle/>
          <a:p>
            <a:pPr marL="457200" indent="-457200">
              <a:buFont typeface="Wingdings" panose="05000000000000000000" pitchFamily="2" charset="2"/>
              <a:buChar char="q"/>
            </a:pPr>
            <a:r>
              <a:rPr lang="en-US" dirty="0"/>
              <a:t>How many of you have purchased a domain </a:t>
            </a:r>
            <a:r>
              <a:rPr lang="en-US" dirty="0" smtClean="0"/>
              <a:t>name?</a:t>
            </a:r>
          </a:p>
          <a:p>
            <a:pPr marL="457200" lvl="1" indent="-457200">
              <a:buFont typeface="Wingdings" panose="05000000000000000000" pitchFamily="2" charset="2"/>
              <a:buChar char="q"/>
            </a:pPr>
            <a:r>
              <a:rPr lang="en-US" dirty="0" smtClean="0"/>
              <a:t>Did </a:t>
            </a:r>
            <a:r>
              <a:rPr lang="en-US" dirty="0"/>
              <a:t>you notice that it took ~72 hours for your name to become </a:t>
            </a:r>
            <a:r>
              <a:rPr lang="en-US" dirty="0" smtClean="0"/>
              <a:t>accessible?</a:t>
            </a:r>
          </a:p>
          <a:p>
            <a:pPr marL="457200" lvl="1" indent="-457200">
              <a:buFont typeface="Wingdings" panose="05000000000000000000" pitchFamily="2" charset="2"/>
              <a:buChar char="q"/>
            </a:pPr>
            <a:r>
              <a:rPr lang="en-US" dirty="0" smtClean="0"/>
              <a:t>This </a:t>
            </a:r>
            <a:r>
              <a:rPr lang="en-US" dirty="0"/>
              <a:t>delay is called DNS Propagation</a:t>
            </a:r>
          </a:p>
          <a:p>
            <a:endParaRPr lang="he-IL" dirty="0"/>
          </a:p>
        </p:txBody>
      </p:sp>
      <p:pic>
        <p:nvPicPr>
          <p:cNvPr id="4" name="Picture 2" descr="D:\Pictures\Server_icons_lnx\Icons\128X128\black_serv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532" y="4191909"/>
            <a:ext cx="687992" cy="6879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Pictures\Server_icons_lnx\Icons\128X128\black_serv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1274" y="4196629"/>
            <a:ext cx="687992" cy="68799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D:\Pictures\Server_icons_lnx\Icons\128X128\data_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5678" y="4681779"/>
            <a:ext cx="697433" cy="6974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D:\Pictures\Server_icons_lnx\Icons\128X128\data_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2256" y="4191909"/>
            <a:ext cx="697433" cy="6974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D:\Pictures\Server_icons_lnx\Icons\128X128\data_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7749" y="4191909"/>
            <a:ext cx="697433" cy="69743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D:\Pictures\Server_icons_lnx\Icons\128X128\data_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9432" y="4681779"/>
            <a:ext cx="697433" cy="69743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047733" y="4842138"/>
            <a:ext cx="726481" cy="400110"/>
          </a:xfrm>
          <a:prstGeom prst="rect">
            <a:avLst/>
          </a:prstGeom>
          <a:noFill/>
        </p:spPr>
        <p:txBody>
          <a:bodyPr wrap="none" rtlCol="0">
            <a:spAutoFit/>
          </a:bodyPr>
          <a:lstStyle/>
          <a:p>
            <a:pPr algn="ctr"/>
            <a:r>
              <a:rPr lang="en-US" sz="2000" dirty="0" smtClean="0"/>
              <a:t>Root</a:t>
            </a:r>
            <a:endParaRPr lang="en-US" sz="2000" dirty="0"/>
          </a:p>
        </p:txBody>
      </p:sp>
      <p:sp>
        <p:nvSpPr>
          <p:cNvPr id="11" name="TextBox 10"/>
          <p:cNvSpPr txBox="1"/>
          <p:nvPr/>
        </p:nvSpPr>
        <p:spPr>
          <a:xfrm>
            <a:off x="4522081" y="4812403"/>
            <a:ext cx="668773" cy="400110"/>
          </a:xfrm>
          <a:prstGeom prst="rect">
            <a:avLst/>
          </a:prstGeom>
          <a:noFill/>
        </p:spPr>
        <p:txBody>
          <a:bodyPr wrap="none" rtlCol="0">
            <a:spAutoFit/>
          </a:bodyPr>
          <a:lstStyle/>
          <a:p>
            <a:pPr algn="ctr"/>
            <a:r>
              <a:rPr lang="en-US" sz="2000" dirty="0" smtClean="0"/>
              <a:t>com</a:t>
            </a:r>
            <a:endParaRPr lang="en-US" sz="2000" dirty="0"/>
          </a:p>
        </p:txBody>
      </p:sp>
      <p:sp>
        <p:nvSpPr>
          <p:cNvPr id="12" name="TextBox 11"/>
          <p:cNvSpPr txBox="1"/>
          <p:nvPr/>
        </p:nvSpPr>
        <p:spPr>
          <a:xfrm>
            <a:off x="5205182" y="5301208"/>
            <a:ext cx="2045945" cy="400110"/>
          </a:xfrm>
          <a:prstGeom prst="rect">
            <a:avLst/>
          </a:prstGeom>
          <a:noFill/>
        </p:spPr>
        <p:txBody>
          <a:bodyPr wrap="none" rtlCol="0">
            <a:spAutoFit/>
          </a:bodyPr>
          <a:lstStyle/>
          <a:p>
            <a:pPr algn="ctr"/>
            <a:r>
              <a:rPr lang="en-US" sz="2000" dirty="0"/>
              <a:t>n</a:t>
            </a:r>
            <a:r>
              <a:rPr lang="en-US" sz="2000" dirty="0" smtClean="0"/>
              <a:t>s.godaddy.com</a:t>
            </a:r>
            <a:endParaRPr lang="en-US" sz="2000" dirty="0"/>
          </a:p>
        </p:txBody>
      </p:sp>
      <p:sp>
        <p:nvSpPr>
          <p:cNvPr id="13" name="TextBox 12"/>
          <p:cNvSpPr txBox="1"/>
          <p:nvPr/>
        </p:nvSpPr>
        <p:spPr>
          <a:xfrm>
            <a:off x="6397619" y="3812610"/>
            <a:ext cx="2735301" cy="400110"/>
          </a:xfrm>
          <a:prstGeom prst="rect">
            <a:avLst/>
          </a:prstGeom>
          <a:noFill/>
        </p:spPr>
        <p:txBody>
          <a:bodyPr wrap="none" rtlCol="0">
            <a:spAutoFit/>
          </a:bodyPr>
          <a:lstStyle/>
          <a:p>
            <a:pPr algn="ctr"/>
            <a:r>
              <a:rPr lang="en-US" sz="2000" dirty="0" smtClean="0"/>
              <a:t>www.my-new-site.com</a:t>
            </a:r>
            <a:endParaRPr lang="en-US" sz="2000" dirty="0"/>
          </a:p>
        </p:txBody>
      </p:sp>
      <p:sp>
        <p:nvSpPr>
          <p:cNvPr id="14" name="TextBox 13"/>
          <p:cNvSpPr txBox="1"/>
          <p:nvPr/>
        </p:nvSpPr>
        <p:spPr>
          <a:xfrm>
            <a:off x="626878" y="5334316"/>
            <a:ext cx="2420855" cy="400110"/>
          </a:xfrm>
          <a:prstGeom prst="rect">
            <a:avLst/>
          </a:prstGeom>
          <a:noFill/>
        </p:spPr>
        <p:txBody>
          <a:bodyPr wrap="none" rtlCol="0">
            <a:spAutoFit/>
          </a:bodyPr>
          <a:lstStyle/>
          <a:p>
            <a:pPr algn="ctr"/>
            <a:r>
              <a:rPr lang="en-US" sz="2000" dirty="0"/>
              <a:t>a</a:t>
            </a:r>
            <a:r>
              <a:rPr lang="en-US" sz="2000" dirty="0" smtClean="0"/>
              <a:t>sgard.ccs.neu.edu</a:t>
            </a:r>
            <a:endParaRPr lang="en-US" sz="2000" dirty="0"/>
          </a:p>
        </p:txBody>
      </p:sp>
      <p:cxnSp>
        <p:nvCxnSpPr>
          <p:cNvPr id="15" name="Straight Connector 16"/>
          <p:cNvCxnSpPr/>
          <p:nvPr/>
        </p:nvCxnSpPr>
        <p:spPr>
          <a:xfrm flipV="1">
            <a:off x="6742014" y="4681779"/>
            <a:ext cx="679260" cy="304800"/>
          </a:xfrm>
          <a:prstGeom prst="line">
            <a:avLst/>
          </a:prstGeom>
          <a:ln w="7620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6" name="Up Arrow 22"/>
          <p:cNvSpPr/>
          <p:nvPr/>
        </p:nvSpPr>
        <p:spPr>
          <a:xfrm rot="17569223" flipV="1">
            <a:off x="975313" y="4545132"/>
            <a:ext cx="553978" cy="594010"/>
          </a:xfrm>
          <a:prstGeom prst="upArrow">
            <a:avLst/>
          </a:prstGeom>
          <a:solidFill>
            <a:schemeClr val="accent2"/>
          </a:solidFill>
          <a:ln w="3810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Up Arrow 26"/>
          <p:cNvSpPr/>
          <p:nvPr/>
        </p:nvSpPr>
        <p:spPr>
          <a:xfrm rot="17569223" flipV="1">
            <a:off x="5321473" y="4515398"/>
            <a:ext cx="553978" cy="594010"/>
          </a:xfrm>
          <a:prstGeom prst="upArrow">
            <a:avLst/>
          </a:prstGeom>
          <a:solidFill>
            <a:schemeClr val="accent2"/>
          </a:solidFill>
          <a:ln w="3810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Up Arrow 27"/>
          <p:cNvSpPr/>
          <p:nvPr/>
        </p:nvSpPr>
        <p:spPr>
          <a:xfrm rot="14655993" flipV="1">
            <a:off x="2406131" y="4507425"/>
            <a:ext cx="553978" cy="594010"/>
          </a:xfrm>
          <a:prstGeom prst="upArrow">
            <a:avLst/>
          </a:prstGeom>
          <a:solidFill>
            <a:schemeClr val="accent2"/>
          </a:solidFill>
          <a:ln w="3810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Up Arrow 28"/>
          <p:cNvSpPr/>
          <p:nvPr/>
        </p:nvSpPr>
        <p:spPr>
          <a:xfrm rot="16200000" flipV="1">
            <a:off x="3890051" y="4230436"/>
            <a:ext cx="553978" cy="594010"/>
          </a:xfrm>
          <a:prstGeom prst="upArrow">
            <a:avLst/>
          </a:prstGeom>
          <a:solidFill>
            <a:schemeClr val="accent2"/>
          </a:solidFill>
          <a:ln w="3810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Content Placeholder 3"/>
          <p:cNvSpPr txBox="1">
            <a:spLocks/>
          </p:cNvSpPr>
          <p:nvPr/>
        </p:nvSpPr>
        <p:spPr>
          <a:xfrm>
            <a:off x="141320" y="5856105"/>
            <a:ext cx="8991600" cy="642336"/>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lang="en-US" dirty="0" smtClean="0"/>
              <a:t>Why would this process fail for a new DNS name?</a:t>
            </a:r>
          </a:p>
        </p:txBody>
      </p:sp>
    </p:spTree>
    <p:extLst>
      <p:ext uri="{BB962C8B-B14F-4D97-AF65-F5344CB8AC3E}">
        <p14:creationId xmlns:p14="http://schemas.microsoft.com/office/powerpoint/2010/main" val="2341415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anim calcmode="lin" valueType="num">
                                      <p:cBhvr>
                                        <p:cTn id="13" dur="500" fill="hold"/>
                                        <p:tgtEl>
                                          <p:spTgt spid="13"/>
                                        </p:tgtEl>
                                        <p:attrNameLst>
                                          <p:attrName>ppt_x</p:attrName>
                                        </p:attrNameLst>
                                      </p:cBhvr>
                                      <p:tavLst>
                                        <p:tav tm="0">
                                          <p:val>
                                            <p:strVal val="#ppt_x"/>
                                          </p:val>
                                        </p:tav>
                                        <p:tav tm="100000">
                                          <p:val>
                                            <p:strVal val="#ppt_x"/>
                                          </p:val>
                                        </p:tav>
                                      </p:tavLst>
                                    </p:anim>
                                    <p:anim calcmode="lin" valueType="num">
                                      <p:cBhvr>
                                        <p:cTn id="14"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arn(inVertical)">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left)">
                                      <p:cBhvr>
                                        <p:cTn id="24" dur="500"/>
                                        <p:tgtEl>
                                          <p:spTgt spid="16"/>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left)">
                                      <p:cBhvr>
                                        <p:cTn id="28" dur="500"/>
                                        <p:tgtEl>
                                          <p:spTgt spid="18"/>
                                        </p:tgtEl>
                                      </p:cBhvr>
                                    </p:animEffect>
                                  </p:childTnLst>
                                </p:cTn>
                              </p:par>
                            </p:childTnLst>
                          </p:cTn>
                        </p:par>
                        <p:par>
                          <p:cTn id="29" fill="hold">
                            <p:stCondLst>
                              <p:cond delay="1000"/>
                            </p:stCondLst>
                            <p:childTnLst>
                              <p:par>
                                <p:cTn id="30" presetID="22" presetClass="entr" presetSubtype="8" fill="hold" grpId="0"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par>
                          <p:cTn id="33" fill="hold">
                            <p:stCondLst>
                              <p:cond delay="1500"/>
                            </p:stCondLst>
                            <p:childTnLst>
                              <p:par>
                                <p:cTn id="34" presetID="22" presetClass="entr" presetSubtype="8"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left)">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anim calcmode="lin" valueType="num">
                                      <p:cBhvr>
                                        <p:cTn id="42" dur="500" fill="hold"/>
                                        <p:tgtEl>
                                          <p:spTgt spid="20"/>
                                        </p:tgtEl>
                                        <p:attrNameLst>
                                          <p:attrName>ppt_x</p:attrName>
                                        </p:attrNameLst>
                                      </p:cBhvr>
                                      <p:tavLst>
                                        <p:tav tm="0">
                                          <p:val>
                                            <p:strVal val="#ppt_x"/>
                                          </p:val>
                                        </p:tav>
                                        <p:tav tm="100000">
                                          <p:val>
                                            <p:strVal val="#ppt_x"/>
                                          </p:val>
                                        </p:tav>
                                      </p:tavLst>
                                    </p:anim>
                                    <p:anim calcmode="lin" valueType="num">
                                      <p:cBhvr>
                                        <p:cTn id="43"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17" grpId="0" animBg="1"/>
      <p:bldP spid="18" grpId="0" animBg="1"/>
      <p:bldP spid="19" grpId="0" animBg="1"/>
      <p:bldP spid="20"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Caching vs. Freshness</a:t>
            </a:r>
            <a:endParaRPr lang="en-US" dirty="0"/>
          </a:p>
        </p:txBody>
      </p:sp>
      <p:sp>
        <p:nvSpPr>
          <p:cNvPr id="4" name="Content Placeholder 3"/>
          <p:cNvSpPr>
            <a:spLocks noGrp="1"/>
          </p:cNvSpPr>
          <p:nvPr>
            <p:ph type="body" idx="1"/>
          </p:nvPr>
        </p:nvSpPr>
        <p:spPr/>
        <p:txBody>
          <a:bodyPr/>
          <a:lstStyle/>
          <a:p>
            <a:r>
              <a:rPr lang="en-US" dirty="0" smtClean="0"/>
              <a:t>DNS Propagation delay is caused by caching</a:t>
            </a:r>
            <a:endParaRPr lang="en-US" dirty="0"/>
          </a:p>
        </p:txBody>
      </p:sp>
      <p:sp>
        <p:nvSpPr>
          <p:cNvPr id="3" name="Slide Number Placeholder 2"/>
          <p:cNvSpPr>
            <a:spLocks noGrp="1"/>
          </p:cNvSpPr>
          <p:nvPr>
            <p:ph type="sldNum" sz="quarter" idx="4294967295"/>
          </p:nvPr>
        </p:nvSpPr>
        <p:spPr>
          <a:xfrm>
            <a:off x="0" y="1255713"/>
            <a:ext cx="533400" cy="304800"/>
          </a:xfrm>
          <a:prstGeom prst="rect">
            <a:avLst/>
          </a:prstGeom>
        </p:spPr>
        <p:txBody>
          <a:bodyPr>
            <a:normAutofit/>
          </a:bodyPr>
          <a:lstStyle/>
          <a:p>
            <a:fld id="{283B9EA5-CE9A-4950-A80C-5ADF06B45BB8}" type="slidenum">
              <a:rPr lang="en-US" smtClean="0"/>
              <a:pPr/>
              <a:t>105</a:t>
            </a:fld>
            <a:endParaRPr lang="en-US" dirty="0"/>
          </a:p>
        </p:txBody>
      </p:sp>
      <p:pic>
        <p:nvPicPr>
          <p:cNvPr id="5" name="Picture 2" descr="D:\Pictures\Server_icons_lnx\Icons\128X128\black_serv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901" y="3421645"/>
            <a:ext cx="687992" cy="68799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D:\Pictures\Server_icons_lnx\Icons\128X128\data_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3351" y="3457100"/>
            <a:ext cx="697433" cy="69743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934551" y="4109637"/>
            <a:ext cx="2420855" cy="400110"/>
          </a:xfrm>
          <a:prstGeom prst="rect">
            <a:avLst/>
          </a:prstGeom>
          <a:noFill/>
        </p:spPr>
        <p:txBody>
          <a:bodyPr wrap="none" rtlCol="0">
            <a:spAutoFit/>
          </a:bodyPr>
          <a:lstStyle/>
          <a:p>
            <a:pPr algn="ctr"/>
            <a:r>
              <a:rPr lang="en-US" sz="2000" dirty="0"/>
              <a:t>a</a:t>
            </a:r>
            <a:r>
              <a:rPr lang="en-US" sz="2000" dirty="0" smtClean="0"/>
              <a:t>sgard.ccs.neu.edu</a:t>
            </a:r>
            <a:endParaRPr lang="en-US" sz="2000" dirty="0"/>
          </a:p>
        </p:txBody>
      </p:sp>
      <p:sp>
        <p:nvSpPr>
          <p:cNvPr id="8" name="Up Arrow 7"/>
          <p:cNvSpPr/>
          <p:nvPr/>
        </p:nvSpPr>
        <p:spPr>
          <a:xfrm rot="16200000" flipV="1">
            <a:off x="2215307" y="2483867"/>
            <a:ext cx="553978" cy="2500444"/>
          </a:xfrm>
          <a:prstGeom prst="upArrow">
            <a:avLst/>
          </a:prstGeom>
          <a:solidFill>
            <a:schemeClr val="accent2"/>
          </a:solidFill>
          <a:ln w="3810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flipH="1">
            <a:off x="5170714" y="2228347"/>
            <a:ext cx="3755571" cy="1592455"/>
            <a:chOff x="1219200" y="4876799"/>
            <a:chExt cx="5181605" cy="1384995"/>
          </a:xfrm>
        </p:grpSpPr>
        <p:sp>
          <p:nvSpPr>
            <p:cNvPr id="10" name="Rectangular Callout 9"/>
            <p:cNvSpPr/>
            <p:nvPr/>
          </p:nvSpPr>
          <p:spPr>
            <a:xfrm>
              <a:off x="1219200" y="4876799"/>
              <a:ext cx="5181602" cy="1384995"/>
            </a:xfrm>
            <a:prstGeom prst="wedgeRectCallout">
              <a:avLst>
                <a:gd name="adj1" fmla="val 64908"/>
                <a:gd name="adj2" fmla="val 46017"/>
              </a:avLst>
            </a:prstGeom>
            <a:solidFill>
              <a:schemeClr val="accent1"/>
            </a:solidFill>
            <a:ln w="38100" cap="flat" cmpd="sng" algn="ctr">
              <a:solidFill>
                <a:schemeClr val="accent1">
                  <a:lumMod val="50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11" name="TextBox 10"/>
            <p:cNvSpPr txBox="1"/>
            <p:nvPr/>
          </p:nvSpPr>
          <p:spPr>
            <a:xfrm>
              <a:off x="1219203" y="4901369"/>
              <a:ext cx="5181602" cy="1175322"/>
            </a:xfrm>
            <a:prstGeom prst="rect">
              <a:avLst/>
            </a:prstGeom>
            <a:noFill/>
          </p:spPr>
          <p:txBody>
            <a:bodyPr wrap="square" rtlCol="0">
              <a:spAutoFit/>
            </a:bodyPr>
            <a:lstStyle/>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smtClean="0">
                  <a:ln>
                    <a:noFill/>
                  </a:ln>
                  <a:solidFill>
                    <a:sysClr val="window" lastClr="FFFFFF"/>
                  </a:solidFill>
                  <a:effectLst/>
                  <a:uLnTx/>
                  <a:uFillTx/>
                </a:rPr>
                <a:t>Cached Root Zone File</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kern="0" dirty="0" smtClean="0">
                  <a:solidFill>
                    <a:sysClr val="window" lastClr="FFFFFF"/>
                  </a:solidFill>
                </a:rPr>
                <a:t>Cached .com Zone File</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smtClean="0">
                  <a:ln>
                    <a:noFill/>
                  </a:ln>
                  <a:solidFill>
                    <a:sysClr val="window" lastClr="FFFFFF"/>
                  </a:solidFill>
                  <a:effectLst/>
                  <a:uLnTx/>
                  <a:uFillTx/>
                </a:rPr>
                <a:t>Cached </a:t>
              </a:r>
              <a:r>
                <a:rPr kumimoji="0" lang="en-US" sz="2400" b="0" i="0" u="none" strike="noStrike" kern="0" cap="none" spc="0" normalizeH="0" baseline="0" noProof="0" dirty="0" err="1" smtClean="0">
                  <a:ln>
                    <a:noFill/>
                  </a:ln>
                  <a:solidFill>
                    <a:sysClr val="window" lastClr="FFFFFF"/>
                  </a:solidFill>
                  <a:effectLst/>
                  <a:uLnTx/>
                  <a:uFillTx/>
                </a:rPr>
                <a:t>.net</a:t>
              </a:r>
              <a:r>
                <a:rPr kumimoji="0" lang="en-US" sz="2400" b="0" i="0" u="none" strike="noStrike" kern="0" cap="none" spc="0" normalizeH="0" baseline="0" noProof="0" dirty="0" smtClean="0">
                  <a:ln>
                    <a:noFill/>
                  </a:ln>
                  <a:solidFill>
                    <a:sysClr val="window" lastClr="FFFFFF"/>
                  </a:solidFill>
                  <a:effectLst/>
                  <a:uLnTx/>
                  <a:uFillTx/>
                </a:rPr>
                <a:t> Zone File</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kern="0" dirty="0" smtClean="0">
                  <a:solidFill>
                    <a:sysClr val="window" lastClr="FFFFFF"/>
                  </a:solidFill>
                </a:rPr>
                <a:t>Etc.</a:t>
              </a:r>
              <a:endParaRPr kumimoji="0" lang="en-US" sz="2400" b="0" i="0" u="none" strike="noStrike" kern="0" cap="none" spc="0" normalizeH="0" baseline="0" noProof="0" dirty="0" smtClean="0">
                <a:ln>
                  <a:noFill/>
                </a:ln>
                <a:solidFill>
                  <a:sysClr val="window" lastClr="FFFFFF"/>
                </a:solidFill>
                <a:effectLst/>
                <a:uLnTx/>
                <a:uFillTx/>
              </a:endParaRPr>
            </a:p>
          </p:txBody>
        </p:sp>
      </p:grpSp>
      <p:pic>
        <p:nvPicPr>
          <p:cNvPr id="12" name="Picture 2" descr="D:\Pictures\Server_icons_lnx\Icons\128X128\black_serv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3653" y="5663786"/>
            <a:ext cx="687992" cy="68799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 descr="D:\Pictures\Server_icons_lnx\Icons\128X128\data_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7206" y="4113895"/>
            <a:ext cx="697433" cy="69743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D:\Pictures\Server_icons_lnx\Icons\128X128\data_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2315" y="4320420"/>
            <a:ext cx="697433" cy="69743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D:\Pictures\Server_icons_lnx\Icons\128X128\data_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9687" y="5745019"/>
            <a:ext cx="697433" cy="69743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6002683" y="4764124"/>
            <a:ext cx="726481" cy="400110"/>
          </a:xfrm>
          <a:prstGeom prst="rect">
            <a:avLst/>
          </a:prstGeom>
          <a:noFill/>
        </p:spPr>
        <p:txBody>
          <a:bodyPr wrap="none" rtlCol="0">
            <a:spAutoFit/>
          </a:bodyPr>
          <a:lstStyle/>
          <a:p>
            <a:pPr algn="ctr"/>
            <a:r>
              <a:rPr lang="en-US" sz="2000" dirty="0" smtClean="0"/>
              <a:t>Root</a:t>
            </a:r>
            <a:endParaRPr lang="en-US" sz="2000" dirty="0"/>
          </a:p>
        </p:txBody>
      </p:sp>
      <p:sp>
        <p:nvSpPr>
          <p:cNvPr id="17" name="TextBox 16"/>
          <p:cNvSpPr txBox="1"/>
          <p:nvPr/>
        </p:nvSpPr>
        <p:spPr>
          <a:xfrm>
            <a:off x="7586647" y="4940914"/>
            <a:ext cx="668773" cy="400110"/>
          </a:xfrm>
          <a:prstGeom prst="rect">
            <a:avLst/>
          </a:prstGeom>
          <a:noFill/>
        </p:spPr>
        <p:txBody>
          <a:bodyPr wrap="none" rtlCol="0">
            <a:spAutoFit/>
          </a:bodyPr>
          <a:lstStyle/>
          <a:p>
            <a:pPr algn="ctr"/>
            <a:r>
              <a:rPr lang="en-US" sz="2000" dirty="0" smtClean="0"/>
              <a:t>com</a:t>
            </a:r>
            <a:endParaRPr lang="en-US" sz="2000" dirty="0"/>
          </a:p>
        </p:txBody>
      </p:sp>
      <p:sp>
        <p:nvSpPr>
          <p:cNvPr id="18" name="TextBox 17"/>
          <p:cNvSpPr txBox="1"/>
          <p:nvPr/>
        </p:nvSpPr>
        <p:spPr>
          <a:xfrm>
            <a:off x="6735437" y="6364448"/>
            <a:ext cx="2045945" cy="400110"/>
          </a:xfrm>
          <a:prstGeom prst="rect">
            <a:avLst/>
          </a:prstGeom>
          <a:noFill/>
        </p:spPr>
        <p:txBody>
          <a:bodyPr wrap="none" rtlCol="0">
            <a:spAutoFit/>
          </a:bodyPr>
          <a:lstStyle/>
          <a:p>
            <a:pPr algn="ctr"/>
            <a:r>
              <a:rPr lang="en-US" sz="2000" dirty="0"/>
              <a:t>n</a:t>
            </a:r>
            <a:r>
              <a:rPr lang="en-US" sz="2000" dirty="0" smtClean="0"/>
              <a:t>s.godaddy.com</a:t>
            </a:r>
            <a:endParaRPr lang="en-US" sz="2000" dirty="0"/>
          </a:p>
        </p:txBody>
      </p:sp>
      <p:sp>
        <p:nvSpPr>
          <p:cNvPr id="19" name="TextBox 18"/>
          <p:cNvSpPr txBox="1"/>
          <p:nvPr/>
        </p:nvSpPr>
        <p:spPr>
          <a:xfrm>
            <a:off x="3749998" y="6297348"/>
            <a:ext cx="2735301" cy="400110"/>
          </a:xfrm>
          <a:prstGeom prst="rect">
            <a:avLst/>
          </a:prstGeom>
          <a:noFill/>
        </p:spPr>
        <p:txBody>
          <a:bodyPr wrap="none" rtlCol="0">
            <a:spAutoFit/>
          </a:bodyPr>
          <a:lstStyle/>
          <a:p>
            <a:pPr algn="ctr"/>
            <a:r>
              <a:rPr lang="en-US" sz="2000" dirty="0" smtClean="0"/>
              <a:t>www.my-new-site.com</a:t>
            </a:r>
            <a:endParaRPr lang="en-US" sz="2000" dirty="0"/>
          </a:p>
        </p:txBody>
      </p:sp>
      <p:cxnSp>
        <p:nvCxnSpPr>
          <p:cNvPr id="20" name="Straight Connector 19"/>
          <p:cNvCxnSpPr/>
          <p:nvPr/>
        </p:nvCxnSpPr>
        <p:spPr>
          <a:xfrm>
            <a:off x="5584371" y="6007782"/>
            <a:ext cx="1719943" cy="0"/>
          </a:xfrm>
          <a:prstGeom prst="line">
            <a:avLst/>
          </a:prstGeom>
          <a:ln w="7620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flipH="1">
            <a:off x="170972" y="2256597"/>
            <a:ext cx="3557021" cy="847566"/>
            <a:chOff x="1219200" y="4876799"/>
            <a:chExt cx="5181605" cy="1435489"/>
          </a:xfrm>
        </p:grpSpPr>
        <p:sp>
          <p:nvSpPr>
            <p:cNvPr id="22" name="Rectangular Callout 21"/>
            <p:cNvSpPr/>
            <p:nvPr/>
          </p:nvSpPr>
          <p:spPr>
            <a:xfrm>
              <a:off x="1219200" y="4876799"/>
              <a:ext cx="5181604" cy="1384994"/>
            </a:xfrm>
            <a:prstGeom prst="wedgeRectCallout">
              <a:avLst>
                <a:gd name="adj1" fmla="val 34875"/>
                <a:gd name="adj2" fmla="val 95677"/>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23" name="TextBox 22"/>
            <p:cNvSpPr txBox="1"/>
            <p:nvPr/>
          </p:nvSpPr>
          <p:spPr>
            <a:xfrm>
              <a:off x="1219203" y="4904861"/>
              <a:ext cx="5181602" cy="140742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 lastClr="FFFFFF"/>
                  </a:solidFill>
                  <a:effectLst/>
                  <a:uLnTx/>
                  <a:uFillTx/>
                </a:rPr>
                <a:t>Where is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 lastClr="FFFFFF"/>
                  </a:solidFill>
                  <a:effectLst/>
                  <a:uLnTx/>
                  <a:uFillTx/>
                </a:rPr>
                <a:t>www.my-new-site.com?</a:t>
              </a:r>
            </a:p>
          </p:txBody>
        </p:sp>
      </p:grpSp>
      <p:grpSp>
        <p:nvGrpSpPr>
          <p:cNvPr id="24" name="Group 23"/>
          <p:cNvGrpSpPr/>
          <p:nvPr/>
        </p:nvGrpSpPr>
        <p:grpSpPr>
          <a:xfrm flipH="1">
            <a:off x="2793178" y="2273166"/>
            <a:ext cx="2180345" cy="847566"/>
            <a:chOff x="1219200" y="4876799"/>
            <a:chExt cx="5181605" cy="1435489"/>
          </a:xfrm>
        </p:grpSpPr>
        <p:sp>
          <p:nvSpPr>
            <p:cNvPr id="25" name="Rectangular Callout 24"/>
            <p:cNvSpPr/>
            <p:nvPr/>
          </p:nvSpPr>
          <p:spPr>
            <a:xfrm>
              <a:off x="1219200" y="4876799"/>
              <a:ext cx="5181605" cy="1384994"/>
            </a:xfrm>
            <a:prstGeom prst="wedgeRectCallout">
              <a:avLst>
                <a:gd name="adj1" fmla="val -18546"/>
                <a:gd name="adj2" fmla="val 99671"/>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26" name="TextBox 25"/>
            <p:cNvSpPr txBox="1"/>
            <p:nvPr/>
          </p:nvSpPr>
          <p:spPr>
            <a:xfrm>
              <a:off x="1219203" y="4904861"/>
              <a:ext cx="5181602" cy="140742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smtClean="0">
                  <a:solidFill>
                    <a:sysClr val="window" lastClr="FFFFFF"/>
                  </a:solidFill>
                </a:rPr>
                <a:t>That name does not exist.</a:t>
              </a:r>
              <a:endParaRPr kumimoji="0" lang="en-US" sz="2400" b="0" i="0" u="none" strike="noStrike" kern="0" cap="none" spc="0" normalizeH="0" baseline="0" noProof="0" dirty="0" smtClean="0">
                <a:ln>
                  <a:noFill/>
                </a:ln>
                <a:solidFill>
                  <a:sysClr val="window" lastClr="FFFFFF"/>
                </a:solidFill>
                <a:effectLst/>
                <a:uLnTx/>
                <a:uFillTx/>
              </a:endParaRPr>
            </a:p>
          </p:txBody>
        </p:sp>
      </p:grpSp>
      <p:sp>
        <p:nvSpPr>
          <p:cNvPr id="29" name="Up Arrow 28"/>
          <p:cNvSpPr/>
          <p:nvPr/>
        </p:nvSpPr>
        <p:spPr>
          <a:xfrm rot="5400000" flipV="1">
            <a:off x="2265078" y="2484154"/>
            <a:ext cx="553978" cy="2500444"/>
          </a:xfrm>
          <a:prstGeom prst="upArrow">
            <a:avLst/>
          </a:prstGeom>
          <a:solidFill>
            <a:schemeClr val="accent2"/>
          </a:solidFill>
          <a:ln w="3810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Content Placeholder 3"/>
          <p:cNvSpPr txBox="1">
            <a:spLocks/>
          </p:cNvSpPr>
          <p:nvPr/>
        </p:nvSpPr>
        <p:spPr>
          <a:xfrm>
            <a:off x="152396" y="4855110"/>
            <a:ext cx="4332518" cy="1009655"/>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lang="en-US" dirty="0" smtClean="0"/>
              <a:t>Zone files may be cached for 1-72 hours</a:t>
            </a:r>
            <a:endParaRPr lang="en-US" dirty="0"/>
          </a:p>
        </p:txBody>
      </p:sp>
    </p:spTree>
    <p:extLst>
      <p:ext uri="{BB962C8B-B14F-4D97-AF65-F5344CB8AC3E}">
        <p14:creationId xmlns:p14="http://schemas.microsoft.com/office/powerpoint/2010/main" val="367317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anim calcmode="lin" valueType="num">
                                      <p:cBhvr>
                                        <p:cTn id="8" dur="500" fill="hold"/>
                                        <p:tgtEl>
                                          <p:spTgt spid="21"/>
                                        </p:tgtEl>
                                        <p:attrNameLst>
                                          <p:attrName>ppt_x</p:attrName>
                                        </p:attrNameLst>
                                      </p:cBhvr>
                                      <p:tavLst>
                                        <p:tav tm="0">
                                          <p:val>
                                            <p:strVal val="#ppt_x"/>
                                          </p:val>
                                        </p:tav>
                                        <p:tav tm="100000">
                                          <p:val>
                                            <p:strVal val="#ppt_x"/>
                                          </p:val>
                                        </p:tav>
                                      </p:tavLst>
                                    </p:anim>
                                    <p:anim calcmode="lin" valueType="num">
                                      <p:cBhvr>
                                        <p:cTn id="9" dur="5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21"/>
                                        </p:tgtEl>
                                      </p:cBhvr>
                                    </p:animEffect>
                                    <p:set>
                                      <p:cBhvr>
                                        <p:cTn id="18" dur="1" fill="hold">
                                          <p:stCondLst>
                                            <p:cond delay="499"/>
                                          </p:stCondLst>
                                        </p:cTn>
                                        <p:tgtEl>
                                          <p:spTgt spid="21"/>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childTnLst>
                          </p:cTn>
                        </p:par>
                        <p:par>
                          <p:cTn id="22" fill="hold">
                            <p:stCondLst>
                              <p:cond delay="500"/>
                            </p:stCondLst>
                            <p:childTnLst>
                              <p:par>
                                <p:cTn id="23" presetID="42" presetClass="entr" presetSubtype="0" fill="hold"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anim calcmode="lin" valueType="num">
                                      <p:cBhvr>
                                        <p:cTn id="26" dur="500" fill="hold"/>
                                        <p:tgtEl>
                                          <p:spTgt spid="24"/>
                                        </p:tgtEl>
                                        <p:attrNameLst>
                                          <p:attrName>ppt_x</p:attrName>
                                        </p:attrNameLst>
                                      </p:cBhvr>
                                      <p:tavLst>
                                        <p:tav tm="0">
                                          <p:val>
                                            <p:strVal val="#ppt_x"/>
                                          </p:val>
                                        </p:tav>
                                        <p:tav tm="100000">
                                          <p:val>
                                            <p:strVal val="#ppt_x"/>
                                          </p:val>
                                        </p:tav>
                                      </p:tavLst>
                                    </p:anim>
                                    <p:anim calcmode="lin" valueType="num">
                                      <p:cBhvr>
                                        <p:cTn id="27" dur="500" fill="hold"/>
                                        <p:tgtEl>
                                          <p:spTgt spid="24"/>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22" presetClass="entr" presetSubtype="8"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left)">
                                      <p:cBhvr>
                                        <p:cTn id="31" dur="500"/>
                                        <p:tgtEl>
                                          <p:spTgt spid="29"/>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anim calcmode="lin" valueType="num">
                                      <p:cBhvr>
                                        <p:cTn id="37" dur="500" fill="hold"/>
                                        <p:tgtEl>
                                          <p:spTgt spid="32"/>
                                        </p:tgtEl>
                                        <p:attrNameLst>
                                          <p:attrName>ppt_x</p:attrName>
                                        </p:attrNameLst>
                                      </p:cBhvr>
                                      <p:tavLst>
                                        <p:tav tm="0">
                                          <p:val>
                                            <p:strVal val="#ppt_x"/>
                                          </p:val>
                                        </p:tav>
                                        <p:tav tm="100000">
                                          <p:val>
                                            <p:strVal val="#ppt_x"/>
                                          </p:val>
                                        </p:tav>
                                      </p:tavLst>
                                    </p:anim>
                                    <p:anim calcmode="lin" valueType="num">
                                      <p:cBhvr>
                                        <p:cTn id="38" dur="5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9" grpId="0" animBg="1"/>
      <p:bldP spid="32"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Aliasing and Load Balancing</a:t>
            </a:r>
            <a:endParaRPr lang="en-US" dirty="0"/>
          </a:p>
        </p:txBody>
      </p:sp>
      <p:sp>
        <p:nvSpPr>
          <p:cNvPr id="4" name="Content Placeholder 3"/>
          <p:cNvSpPr>
            <a:spLocks noGrp="1"/>
          </p:cNvSpPr>
          <p:nvPr>
            <p:ph type="body" idx="1"/>
          </p:nvPr>
        </p:nvSpPr>
        <p:spPr/>
        <p:txBody>
          <a:bodyPr/>
          <a:lstStyle/>
          <a:p>
            <a:r>
              <a:rPr lang="en-US" dirty="0" smtClean="0"/>
              <a:t>One machine can have many aliases</a:t>
            </a:r>
            <a:endParaRPr lang="en-US" dirty="0"/>
          </a:p>
        </p:txBody>
      </p:sp>
      <p:sp>
        <p:nvSpPr>
          <p:cNvPr id="3" name="Slide Number Placeholder 2"/>
          <p:cNvSpPr>
            <a:spLocks noGrp="1"/>
          </p:cNvSpPr>
          <p:nvPr>
            <p:ph type="sldNum" sz="quarter" idx="4294967295"/>
          </p:nvPr>
        </p:nvSpPr>
        <p:spPr>
          <a:xfrm>
            <a:off x="0" y="1255713"/>
            <a:ext cx="533400" cy="304800"/>
          </a:xfrm>
          <a:prstGeom prst="rect">
            <a:avLst/>
          </a:prstGeom>
        </p:spPr>
        <p:txBody>
          <a:bodyPr>
            <a:normAutofit/>
          </a:bodyPr>
          <a:lstStyle/>
          <a:p>
            <a:fld id="{283B9EA5-CE9A-4950-A80C-5ADF06B45BB8}" type="slidenum">
              <a:rPr lang="en-US" smtClean="0"/>
              <a:pPr/>
              <a:t>106</a:t>
            </a:fld>
            <a:endParaRPr lang="en-US" dirty="0"/>
          </a:p>
        </p:txBody>
      </p:sp>
      <p:pic>
        <p:nvPicPr>
          <p:cNvPr id="5" name="Picture 2" descr="D:\Pictures\Server_icons_lnx\Icons\128X128\black_serv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4387" y="2407293"/>
            <a:ext cx="948757" cy="9487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236733" y="2115270"/>
            <a:ext cx="1994713" cy="400110"/>
          </a:xfrm>
          <a:prstGeom prst="rect">
            <a:avLst/>
          </a:prstGeom>
          <a:noFill/>
        </p:spPr>
        <p:txBody>
          <a:bodyPr wrap="none" rtlCol="0">
            <a:spAutoFit/>
          </a:bodyPr>
          <a:lstStyle/>
          <a:p>
            <a:pPr algn="ctr"/>
            <a:r>
              <a:rPr lang="en-US" sz="2000" dirty="0" smtClean="0"/>
              <a:t>www.reddit.com</a:t>
            </a:r>
            <a:endParaRPr lang="en-US" sz="2000" dirty="0"/>
          </a:p>
        </p:txBody>
      </p:sp>
      <p:sp>
        <p:nvSpPr>
          <p:cNvPr id="8" name="TextBox 7"/>
          <p:cNvSpPr txBox="1"/>
          <p:nvPr/>
        </p:nvSpPr>
        <p:spPr>
          <a:xfrm>
            <a:off x="653240" y="2580692"/>
            <a:ext cx="2578206" cy="400110"/>
          </a:xfrm>
          <a:prstGeom prst="rect">
            <a:avLst/>
          </a:prstGeom>
          <a:noFill/>
        </p:spPr>
        <p:txBody>
          <a:bodyPr wrap="none" rtlCol="0">
            <a:spAutoFit/>
          </a:bodyPr>
          <a:lstStyle/>
          <a:p>
            <a:pPr algn="ctr"/>
            <a:r>
              <a:rPr lang="en-US" sz="2000" dirty="0" smtClean="0"/>
              <a:t>www.foursquare.com</a:t>
            </a:r>
            <a:endParaRPr lang="en-US" sz="2000" dirty="0"/>
          </a:p>
        </p:txBody>
      </p:sp>
      <p:sp>
        <p:nvSpPr>
          <p:cNvPr id="9" name="TextBox 8"/>
          <p:cNvSpPr txBox="1"/>
          <p:nvPr/>
        </p:nvSpPr>
        <p:spPr>
          <a:xfrm>
            <a:off x="273136" y="3059654"/>
            <a:ext cx="2958310" cy="400110"/>
          </a:xfrm>
          <a:prstGeom prst="rect">
            <a:avLst/>
          </a:prstGeom>
          <a:noFill/>
        </p:spPr>
        <p:txBody>
          <a:bodyPr wrap="none" rtlCol="0">
            <a:spAutoFit/>
          </a:bodyPr>
          <a:lstStyle/>
          <a:p>
            <a:pPr algn="ctr"/>
            <a:r>
              <a:rPr lang="en-US" sz="2000" dirty="0" smtClean="0"/>
              <a:t>www.huffingtonpost.com</a:t>
            </a:r>
            <a:endParaRPr lang="en-US" sz="2000" dirty="0"/>
          </a:p>
        </p:txBody>
      </p:sp>
      <p:cxnSp>
        <p:nvCxnSpPr>
          <p:cNvPr id="13" name="Straight Arrow Connector 12"/>
          <p:cNvCxnSpPr>
            <a:stCxn id="6" idx="3"/>
          </p:cNvCxnSpPr>
          <p:nvPr/>
        </p:nvCxnSpPr>
        <p:spPr>
          <a:xfrm>
            <a:off x="3231446" y="2315325"/>
            <a:ext cx="1090184" cy="200055"/>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3"/>
          </p:cNvCxnSpPr>
          <p:nvPr/>
        </p:nvCxnSpPr>
        <p:spPr>
          <a:xfrm>
            <a:off x="3231446" y="2780747"/>
            <a:ext cx="1090184"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3"/>
          </p:cNvCxnSpPr>
          <p:nvPr/>
        </p:nvCxnSpPr>
        <p:spPr>
          <a:xfrm flipV="1">
            <a:off x="3231446" y="3059654"/>
            <a:ext cx="1090184" cy="200055"/>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311645" y="3070540"/>
            <a:ext cx="1879041" cy="400110"/>
          </a:xfrm>
          <a:prstGeom prst="rect">
            <a:avLst/>
          </a:prstGeom>
          <a:noFill/>
        </p:spPr>
        <p:txBody>
          <a:bodyPr wrap="none" rtlCol="0">
            <a:spAutoFit/>
          </a:bodyPr>
          <a:lstStyle/>
          <a:p>
            <a:pPr algn="ctr"/>
            <a:r>
              <a:rPr lang="en-US" sz="2000" dirty="0" smtClean="0"/>
              <a:t>*.blogspot.com</a:t>
            </a:r>
            <a:endParaRPr lang="en-US" sz="2000" dirty="0"/>
          </a:p>
        </p:txBody>
      </p:sp>
      <p:sp>
        <p:nvSpPr>
          <p:cNvPr id="21" name="TextBox 20"/>
          <p:cNvSpPr txBox="1"/>
          <p:nvPr/>
        </p:nvSpPr>
        <p:spPr>
          <a:xfrm>
            <a:off x="6311645" y="2092210"/>
            <a:ext cx="2534669" cy="400110"/>
          </a:xfrm>
          <a:prstGeom prst="rect">
            <a:avLst/>
          </a:prstGeom>
          <a:noFill/>
        </p:spPr>
        <p:txBody>
          <a:bodyPr wrap="none" rtlCol="0">
            <a:spAutoFit/>
          </a:bodyPr>
          <a:lstStyle/>
          <a:p>
            <a:pPr algn="ctr"/>
            <a:r>
              <a:rPr lang="en-US" sz="2000" dirty="0" smtClean="0"/>
              <a:t>christo.blogspot.com</a:t>
            </a:r>
            <a:endParaRPr lang="en-US" sz="2000" dirty="0"/>
          </a:p>
        </p:txBody>
      </p:sp>
      <p:sp>
        <p:nvSpPr>
          <p:cNvPr id="22" name="TextBox 21"/>
          <p:cNvSpPr txBox="1"/>
          <p:nvPr/>
        </p:nvSpPr>
        <p:spPr>
          <a:xfrm>
            <a:off x="6311645" y="2578614"/>
            <a:ext cx="2393605" cy="400110"/>
          </a:xfrm>
          <a:prstGeom prst="rect">
            <a:avLst/>
          </a:prstGeom>
          <a:noFill/>
        </p:spPr>
        <p:txBody>
          <a:bodyPr wrap="none" rtlCol="0">
            <a:spAutoFit/>
          </a:bodyPr>
          <a:lstStyle/>
          <a:p>
            <a:pPr algn="ctr"/>
            <a:r>
              <a:rPr lang="en-US" sz="2000" dirty="0" smtClean="0"/>
              <a:t>sandi.blogspot.com</a:t>
            </a:r>
            <a:endParaRPr lang="en-US" sz="2000" dirty="0"/>
          </a:p>
        </p:txBody>
      </p:sp>
      <p:cxnSp>
        <p:nvCxnSpPr>
          <p:cNvPr id="24" name="Straight Arrow Connector 23"/>
          <p:cNvCxnSpPr>
            <a:stCxn id="22" idx="1"/>
          </p:cNvCxnSpPr>
          <p:nvPr/>
        </p:nvCxnSpPr>
        <p:spPr>
          <a:xfrm flipH="1">
            <a:off x="5263144" y="2778669"/>
            <a:ext cx="1048501" cy="5029"/>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1" idx="1"/>
          </p:cNvCxnSpPr>
          <p:nvPr/>
        </p:nvCxnSpPr>
        <p:spPr>
          <a:xfrm flipH="1">
            <a:off x="5263144" y="2292265"/>
            <a:ext cx="1048501" cy="223115"/>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0" idx="1"/>
          </p:cNvCxnSpPr>
          <p:nvPr/>
        </p:nvCxnSpPr>
        <p:spPr>
          <a:xfrm flipH="1" flipV="1">
            <a:off x="5263144" y="3059654"/>
            <a:ext cx="1048501" cy="210941"/>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35" name="Content Placeholder 3"/>
          <p:cNvSpPr txBox="1">
            <a:spLocks/>
          </p:cNvSpPr>
          <p:nvPr/>
        </p:nvSpPr>
        <p:spPr>
          <a:xfrm>
            <a:off x="159514" y="3592279"/>
            <a:ext cx="8839200" cy="598714"/>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lang="en-US" dirty="0" smtClean="0"/>
              <a:t>One domain can map to multiple machines</a:t>
            </a:r>
            <a:endParaRPr lang="en-US" dirty="0"/>
          </a:p>
        </p:txBody>
      </p:sp>
      <p:pic>
        <p:nvPicPr>
          <p:cNvPr id="36" name="Picture 2" descr="D:\Pictures\Server_icons_lnx\Icons\128X128\black_serv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7713" y="4145159"/>
            <a:ext cx="851735" cy="851735"/>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p:cNvSpPr txBox="1"/>
          <p:nvPr/>
        </p:nvSpPr>
        <p:spPr>
          <a:xfrm>
            <a:off x="2036083" y="5133353"/>
            <a:ext cx="2124557" cy="400110"/>
          </a:xfrm>
          <a:prstGeom prst="rect">
            <a:avLst/>
          </a:prstGeom>
          <a:noFill/>
        </p:spPr>
        <p:txBody>
          <a:bodyPr wrap="none" rtlCol="0">
            <a:spAutoFit/>
          </a:bodyPr>
          <a:lstStyle/>
          <a:p>
            <a:pPr algn="ctr"/>
            <a:r>
              <a:rPr lang="en-US" sz="2000" dirty="0" smtClean="0"/>
              <a:t>www.google.com</a:t>
            </a:r>
            <a:endParaRPr lang="en-US" sz="2000" dirty="0"/>
          </a:p>
        </p:txBody>
      </p:sp>
      <p:cxnSp>
        <p:nvCxnSpPr>
          <p:cNvPr id="40" name="Straight Arrow Connector 39"/>
          <p:cNvCxnSpPr>
            <a:stCxn id="39" idx="3"/>
            <a:endCxn id="59" idx="1"/>
          </p:cNvCxnSpPr>
          <p:nvPr/>
        </p:nvCxnSpPr>
        <p:spPr>
          <a:xfrm>
            <a:off x="4160640" y="5333408"/>
            <a:ext cx="2013716" cy="540156"/>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9" idx="3"/>
            <a:endCxn id="58" idx="1"/>
          </p:cNvCxnSpPr>
          <p:nvPr/>
        </p:nvCxnSpPr>
        <p:spPr>
          <a:xfrm flipV="1">
            <a:off x="4160640" y="4996895"/>
            <a:ext cx="2537966" cy="336513"/>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9" idx="3"/>
            <a:endCxn id="36" idx="1"/>
          </p:cNvCxnSpPr>
          <p:nvPr/>
        </p:nvCxnSpPr>
        <p:spPr>
          <a:xfrm flipV="1">
            <a:off x="4160640" y="4571027"/>
            <a:ext cx="1357073" cy="762381"/>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9" idx="3"/>
            <a:endCxn id="60" idx="1"/>
          </p:cNvCxnSpPr>
          <p:nvPr/>
        </p:nvCxnSpPr>
        <p:spPr>
          <a:xfrm>
            <a:off x="4160640" y="5333408"/>
            <a:ext cx="931205" cy="966024"/>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58" name="Picture 2" descr="D:\Pictures\Server_icons_lnx\Icons\128X128\black_serv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8606" y="4571027"/>
            <a:ext cx="851735" cy="85173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D:\Pictures\Server_icons_lnx\Icons\128X128\black_serv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4356" y="5447696"/>
            <a:ext cx="851735" cy="851735"/>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D:\Pictures\Server_icons_lnx\Icons\128X128\black_serv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1845" y="5873564"/>
            <a:ext cx="851735" cy="851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5718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anim calcmode="lin" valueType="num">
                                      <p:cBhvr>
                                        <p:cTn id="8" dur="500" fill="hold"/>
                                        <p:tgtEl>
                                          <p:spTgt spid="20"/>
                                        </p:tgtEl>
                                        <p:attrNameLst>
                                          <p:attrName>ppt_x</p:attrName>
                                        </p:attrNameLst>
                                      </p:cBhvr>
                                      <p:tavLst>
                                        <p:tav tm="0">
                                          <p:val>
                                            <p:strVal val="#ppt_x"/>
                                          </p:val>
                                        </p:tav>
                                        <p:tav tm="100000">
                                          <p:val>
                                            <p:strVal val="#ppt_x"/>
                                          </p:val>
                                        </p:tav>
                                      </p:tavLst>
                                    </p:anim>
                                    <p:anim calcmode="lin" valueType="num">
                                      <p:cBhvr>
                                        <p:cTn id="9" dur="5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anim calcmode="lin" valueType="num">
                                      <p:cBhvr>
                                        <p:cTn id="13" dur="500" fill="hold"/>
                                        <p:tgtEl>
                                          <p:spTgt spid="21"/>
                                        </p:tgtEl>
                                        <p:attrNameLst>
                                          <p:attrName>ppt_x</p:attrName>
                                        </p:attrNameLst>
                                      </p:cBhvr>
                                      <p:tavLst>
                                        <p:tav tm="0">
                                          <p:val>
                                            <p:strVal val="#ppt_x"/>
                                          </p:val>
                                        </p:tav>
                                        <p:tav tm="100000">
                                          <p:val>
                                            <p:strVal val="#ppt_x"/>
                                          </p:val>
                                        </p:tav>
                                      </p:tavLst>
                                    </p:anim>
                                    <p:anim calcmode="lin" valueType="num">
                                      <p:cBhvr>
                                        <p:cTn id="14" dur="500" fill="hold"/>
                                        <p:tgtEl>
                                          <p:spTgt spid="2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anim calcmode="lin" valueType="num">
                                      <p:cBhvr>
                                        <p:cTn id="18" dur="500" fill="hold"/>
                                        <p:tgtEl>
                                          <p:spTgt spid="22"/>
                                        </p:tgtEl>
                                        <p:attrNameLst>
                                          <p:attrName>ppt_x</p:attrName>
                                        </p:attrNameLst>
                                      </p:cBhvr>
                                      <p:tavLst>
                                        <p:tav tm="0">
                                          <p:val>
                                            <p:strVal val="#ppt_x"/>
                                          </p:val>
                                        </p:tav>
                                        <p:tav tm="100000">
                                          <p:val>
                                            <p:strVal val="#ppt_x"/>
                                          </p:val>
                                        </p:tav>
                                      </p:tavLst>
                                    </p:anim>
                                    <p:anim calcmode="lin" valueType="num">
                                      <p:cBhvr>
                                        <p:cTn id="19" dur="500" fill="hold"/>
                                        <p:tgtEl>
                                          <p:spTgt spid="2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anim calcmode="lin" valueType="num">
                                      <p:cBhvr>
                                        <p:cTn id="23" dur="500" fill="hold"/>
                                        <p:tgtEl>
                                          <p:spTgt spid="24"/>
                                        </p:tgtEl>
                                        <p:attrNameLst>
                                          <p:attrName>ppt_x</p:attrName>
                                        </p:attrNameLst>
                                      </p:cBhvr>
                                      <p:tavLst>
                                        <p:tav tm="0">
                                          <p:val>
                                            <p:strVal val="#ppt_x"/>
                                          </p:val>
                                        </p:tav>
                                        <p:tav tm="100000">
                                          <p:val>
                                            <p:strVal val="#ppt_x"/>
                                          </p:val>
                                        </p:tav>
                                      </p:tavLst>
                                    </p:anim>
                                    <p:anim calcmode="lin" valueType="num">
                                      <p:cBhvr>
                                        <p:cTn id="24" dur="500" fill="hold"/>
                                        <p:tgtEl>
                                          <p:spTgt spid="2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anim calcmode="lin" valueType="num">
                                      <p:cBhvr>
                                        <p:cTn id="28" dur="500" fill="hold"/>
                                        <p:tgtEl>
                                          <p:spTgt spid="28"/>
                                        </p:tgtEl>
                                        <p:attrNameLst>
                                          <p:attrName>ppt_x</p:attrName>
                                        </p:attrNameLst>
                                      </p:cBhvr>
                                      <p:tavLst>
                                        <p:tav tm="0">
                                          <p:val>
                                            <p:strVal val="#ppt_x"/>
                                          </p:val>
                                        </p:tav>
                                        <p:tav tm="100000">
                                          <p:val>
                                            <p:strVal val="#ppt_x"/>
                                          </p:val>
                                        </p:tav>
                                      </p:tavLst>
                                    </p:anim>
                                    <p:anim calcmode="lin" valueType="num">
                                      <p:cBhvr>
                                        <p:cTn id="29" dur="500" fill="hold"/>
                                        <p:tgtEl>
                                          <p:spTgt spid="2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anim calcmode="lin" valueType="num">
                                      <p:cBhvr>
                                        <p:cTn id="33" dur="500" fill="hold"/>
                                        <p:tgtEl>
                                          <p:spTgt spid="32"/>
                                        </p:tgtEl>
                                        <p:attrNameLst>
                                          <p:attrName>ppt_x</p:attrName>
                                        </p:attrNameLst>
                                      </p:cBhvr>
                                      <p:tavLst>
                                        <p:tav tm="0">
                                          <p:val>
                                            <p:strVal val="#ppt_x"/>
                                          </p:val>
                                        </p:tav>
                                        <p:tav tm="100000">
                                          <p:val>
                                            <p:strVal val="#ppt_x"/>
                                          </p:val>
                                        </p:tav>
                                      </p:tavLst>
                                    </p:anim>
                                    <p:anim calcmode="lin" valueType="num">
                                      <p:cBhvr>
                                        <p:cTn id="34" dur="5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fade">
                                      <p:cBhvr>
                                        <p:cTn id="39" dur="500"/>
                                        <p:tgtEl>
                                          <p:spTgt spid="47"/>
                                        </p:tgtEl>
                                      </p:cBhvr>
                                    </p:animEffect>
                                    <p:anim calcmode="lin" valueType="num">
                                      <p:cBhvr>
                                        <p:cTn id="40" dur="500" fill="hold"/>
                                        <p:tgtEl>
                                          <p:spTgt spid="47"/>
                                        </p:tgtEl>
                                        <p:attrNameLst>
                                          <p:attrName>ppt_x</p:attrName>
                                        </p:attrNameLst>
                                      </p:cBhvr>
                                      <p:tavLst>
                                        <p:tav tm="0">
                                          <p:val>
                                            <p:strVal val="#ppt_x"/>
                                          </p:val>
                                        </p:tav>
                                        <p:tav tm="100000">
                                          <p:val>
                                            <p:strVal val="#ppt_x"/>
                                          </p:val>
                                        </p:tav>
                                      </p:tavLst>
                                    </p:anim>
                                    <p:anim calcmode="lin" valueType="num">
                                      <p:cBhvr>
                                        <p:cTn id="41" dur="500" fill="hold"/>
                                        <p:tgtEl>
                                          <p:spTgt spid="47"/>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anim calcmode="lin" valueType="num">
                                      <p:cBhvr>
                                        <p:cTn id="45" dur="500" fill="hold"/>
                                        <p:tgtEl>
                                          <p:spTgt spid="35"/>
                                        </p:tgtEl>
                                        <p:attrNameLst>
                                          <p:attrName>ppt_x</p:attrName>
                                        </p:attrNameLst>
                                      </p:cBhvr>
                                      <p:tavLst>
                                        <p:tav tm="0">
                                          <p:val>
                                            <p:strVal val="#ppt_x"/>
                                          </p:val>
                                        </p:tav>
                                        <p:tav tm="100000">
                                          <p:val>
                                            <p:strVal val="#ppt_x"/>
                                          </p:val>
                                        </p:tav>
                                      </p:tavLst>
                                    </p:anim>
                                    <p:anim calcmode="lin" valueType="num">
                                      <p:cBhvr>
                                        <p:cTn id="46" dur="500" fill="hold"/>
                                        <p:tgtEl>
                                          <p:spTgt spid="35"/>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anim calcmode="lin" valueType="num">
                                      <p:cBhvr>
                                        <p:cTn id="50" dur="500" fill="hold"/>
                                        <p:tgtEl>
                                          <p:spTgt spid="36"/>
                                        </p:tgtEl>
                                        <p:attrNameLst>
                                          <p:attrName>ppt_x</p:attrName>
                                        </p:attrNameLst>
                                      </p:cBhvr>
                                      <p:tavLst>
                                        <p:tav tm="0">
                                          <p:val>
                                            <p:strVal val="#ppt_x"/>
                                          </p:val>
                                        </p:tav>
                                        <p:tav tm="100000">
                                          <p:val>
                                            <p:strVal val="#ppt_x"/>
                                          </p:val>
                                        </p:tav>
                                      </p:tavLst>
                                    </p:anim>
                                    <p:anim calcmode="lin" valueType="num">
                                      <p:cBhvr>
                                        <p:cTn id="51" dur="500" fill="hold"/>
                                        <p:tgtEl>
                                          <p:spTgt spid="36"/>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fade">
                                      <p:cBhvr>
                                        <p:cTn id="54" dur="500"/>
                                        <p:tgtEl>
                                          <p:spTgt spid="39"/>
                                        </p:tgtEl>
                                      </p:cBhvr>
                                    </p:animEffect>
                                    <p:anim calcmode="lin" valueType="num">
                                      <p:cBhvr>
                                        <p:cTn id="55" dur="500" fill="hold"/>
                                        <p:tgtEl>
                                          <p:spTgt spid="39"/>
                                        </p:tgtEl>
                                        <p:attrNameLst>
                                          <p:attrName>ppt_x</p:attrName>
                                        </p:attrNameLst>
                                      </p:cBhvr>
                                      <p:tavLst>
                                        <p:tav tm="0">
                                          <p:val>
                                            <p:strVal val="#ppt_x"/>
                                          </p:val>
                                        </p:tav>
                                        <p:tav tm="100000">
                                          <p:val>
                                            <p:strVal val="#ppt_x"/>
                                          </p:val>
                                        </p:tav>
                                      </p:tavLst>
                                    </p:anim>
                                    <p:anim calcmode="lin" valueType="num">
                                      <p:cBhvr>
                                        <p:cTn id="56" dur="500" fill="hold"/>
                                        <p:tgtEl>
                                          <p:spTgt spid="39"/>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animEffect transition="in" filter="fade">
                                      <p:cBhvr>
                                        <p:cTn id="59" dur="500"/>
                                        <p:tgtEl>
                                          <p:spTgt spid="40"/>
                                        </p:tgtEl>
                                      </p:cBhvr>
                                    </p:animEffect>
                                    <p:anim calcmode="lin" valueType="num">
                                      <p:cBhvr>
                                        <p:cTn id="60" dur="500" fill="hold"/>
                                        <p:tgtEl>
                                          <p:spTgt spid="40"/>
                                        </p:tgtEl>
                                        <p:attrNameLst>
                                          <p:attrName>ppt_x</p:attrName>
                                        </p:attrNameLst>
                                      </p:cBhvr>
                                      <p:tavLst>
                                        <p:tav tm="0">
                                          <p:val>
                                            <p:strVal val="#ppt_x"/>
                                          </p:val>
                                        </p:tav>
                                        <p:tav tm="100000">
                                          <p:val>
                                            <p:strVal val="#ppt_x"/>
                                          </p:val>
                                        </p:tav>
                                      </p:tavLst>
                                    </p:anim>
                                    <p:anim calcmode="lin" valueType="num">
                                      <p:cBhvr>
                                        <p:cTn id="61" dur="500" fill="hold"/>
                                        <p:tgtEl>
                                          <p:spTgt spid="40"/>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41"/>
                                        </p:tgtEl>
                                        <p:attrNameLst>
                                          <p:attrName>style.visibility</p:attrName>
                                        </p:attrNameLst>
                                      </p:cBhvr>
                                      <p:to>
                                        <p:strVal val="visible"/>
                                      </p:to>
                                    </p:set>
                                    <p:animEffect transition="in" filter="fade">
                                      <p:cBhvr>
                                        <p:cTn id="64" dur="500"/>
                                        <p:tgtEl>
                                          <p:spTgt spid="41"/>
                                        </p:tgtEl>
                                      </p:cBhvr>
                                    </p:animEffect>
                                    <p:anim calcmode="lin" valueType="num">
                                      <p:cBhvr>
                                        <p:cTn id="65" dur="500" fill="hold"/>
                                        <p:tgtEl>
                                          <p:spTgt spid="41"/>
                                        </p:tgtEl>
                                        <p:attrNameLst>
                                          <p:attrName>ppt_x</p:attrName>
                                        </p:attrNameLst>
                                      </p:cBhvr>
                                      <p:tavLst>
                                        <p:tav tm="0">
                                          <p:val>
                                            <p:strVal val="#ppt_x"/>
                                          </p:val>
                                        </p:tav>
                                        <p:tav tm="100000">
                                          <p:val>
                                            <p:strVal val="#ppt_x"/>
                                          </p:val>
                                        </p:tav>
                                      </p:tavLst>
                                    </p:anim>
                                    <p:anim calcmode="lin" valueType="num">
                                      <p:cBhvr>
                                        <p:cTn id="66" dur="500" fill="hold"/>
                                        <p:tgtEl>
                                          <p:spTgt spid="41"/>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42"/>
                                        </p:tgtEl>
                                        <p:attrNameLst>
                                          <p:attrName>style.visibility</p:attrName>
                                        </p:attrNameLst>
                                      </p:cBhvr>
                                      <p:to>
                                        <p:strVal val="visible"/>
                                      </p:to>
                                    </p:set>
                                    <p:animEffect transition="in" filter="fade">
                                      <p:cBhvr>
                                        <p:cTn id="69" dur="500"/>
                                        <p:tgtEl>
                                          <p:spTgt spid="42"/>
                                        </p:tgtEl>
                                      </p:cBhvr>
                                    </p:animEffect>
                                    <p:anim calcmode="lin" valueType="num">
                                      <p:cBhvr>
                                        <p:cTn id="70" dur="500" fill="hold"/>
                                        <p:tgtEl>
                                          <p:spTgt spid="42"/>
                                        </p:tgtEl>
                                        <p:attrNameLst>
                                          <p:attrName>ppt_x</p:attrName>
                                        </p:attrNameLst>
                                      </p:cBhvr>
                                      <p:tavLst>
                                        <p:tav tm="0">
                                          <p:val>
                                            <p:strVal val="#ppt_x"/>
                                          </p:val>
                                        </p:tav>
                                        <p:tav tm="100000">
                                          <p:val>
                                            <p:strVal val="#ppt_x"/>
                                          </p:val>
                                        </p:tav>
                                      </p:tavLst>
                                    </p:anim>
                                    <p:anim calcmode="lin" valueType="num">
                                      <p:cBhvr>
                                        <p:cTn id="71" dur="500" fill="hold"/>
                                        <p:tgtEl>
                                          <p:spTgt spid="42"/>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fade">
                                      <p:cBhvr>
                                        <p:cTn id="74" dur="500"/>
                                        <p:tgtEl>
                                          <p:spTgt spid="58"/>
                                        </p:tgtEl>
                                      </p:cBhvr>
                                    </p:animEffect>
                                    <p:anim calcmode="lin" valueType="num">
                                      <p:cBhvr>
                                        <p:cTn id="75" dur="500" fill="hold"/>
                                        <p:tgtEl>
                                          <p:spTgt spid="58"/>
                                        </p:tgtEl>
                                        <p:attrNameLst>
                                          <p:attrName>ppt_x</p:attrName>
                                        </p:attrNameLst>
                                      </p:cBhvr>
                                      <p:tavLst>
                                        <p:tav tm="0">
                                          <p:val>
                                            <p:strVal val="#ppt_x"/>
                                          </p:val>
                                        </p:tav>
                                        <p:tav tm="100000">
                                          <p:val>
                                            <p:strVal val="#ppt_x"/>
                                          </p:val>
                                        </p:tav>
                                      </p:tavLst>
                                    </p:anim>
                                    <p:anim calcmode="lin" valueType="num">
                                      <p:cBhvr>
                                        <p:cTn id="76" dur="500" fill="hold"/>
                                        <p:tgtEl>
                                          <p:spTgt spid="58"/>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0"/>
                                  </p:stCondLst>
                                  <p:childTnLst>
                                    <p:set>
                                      <p:cBhvr>
                                        <p:cTn id="78" dur="1" fill="hold">
                                          <p:stCondLst>
                                            <p:cond delay="0"/>
                                          </p:stCondLst>
                                        </p:cTn>
                                        <p:tgtEl>
                                          <p:spTgt spid="59"/>
                                        </p:tgtEl>
                                        <p:attrNameLst>
                                          <p:attrName>style.visibility</p:attrName>
                                        </p:attrNameLst>
                                      </p:cBhvr>
                                      <p:to>
                                        <p:strVal val="visible"/>
                                      </p:to>
                                    </p:set>
                                    <p:animEffect transition="in" filter="fade">
                                      <p:cBhvr>
                                        <p:cTn id="79" dur="500"/>
                                        <p:tgtEl>
                                          <p:spTgt spid="59"/>
                                        </p:tgtEl>
                                      </p:cBhvr>
                                    </p:animEffect>
                                    <p:anim calcmode="lin" valueType="num">
                                      <p:cBhvr>
                                        <p:cTn id="80" dur="500" fill="hold"/>
                                        <p:tgtEl>
                                          <p:spTgt spid="59"/>
                                        </p:tgtEl>
                                        <p:attrNameLst>
                                          <p:attrName>ppt_x</p:attrName>
                                        </p:attrNameLst>
                                      </p:cBhvr>
                                      <p:tavLst>
                                        <p:tav tm="0">
                                          <p:val>
                                            <p:strVal val="#ppt_x"/>
                                          </p:val>
                                        </p:tav>
                                        <p:tav tm="100000">
                                          <p:val>
                                            <p:strVal val="#ppt_x"/>
                                          </p:val>
                                        </p:tav>
                                      </p:tavLst>
                                    </p:anim>
                                    <p:anim calcmode="lin" valueType="num">
                                      <p:cBhvr>
                                        <p:cTn id="81" dur="500" fill="hold"/>
                                        <p:tgtEl>
                                          <p:spTgt spid="59"/>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60"/>
                                        </p:tgtEl>
                                        <p:attrNameLst>
                                          <p:attrName>style.visibility</p:attrName>
                                        </p:attrNameLst>
                                      </p:cBhvr>
                                      <p:to>
                                        <p:strVal val="visible"/>
                                      </p:to>
                                    </p:set>
                                    <p:animEffect transition="in" filter="fade">
                                      <p:cBhvr>
                                        <p:cTn id="84" dur="500"/>
                                        <p:tgtEl>
                                          <p:spTgt spid="60"/>
                                        </p:tgtEl>
                                      </p:cBhvr>
                                    </p:animEffect>
                                    <p:anim calcmode="lin" valueType="num">
                                      <p:cBhvr>
                                        <p:cTn id="85" dur="500" fill="hold"/>
                                        <p:tgtEl>
                                          <p:spTgt spid="60"/>
                                        </p:tgtEl>
                                        <p:attrNameLst>
                                          <p:attrName>ppt_x</p:attrName>
                                        </p:attrNameLst>
                                      </p:cBhvr>
                                      <p:tavLst>
                                        <p:tav tm="0">
                                          <p:val>
                                            <p:strVal val="#ppt_x"/>
                                          </p:val>
                                        </p:tav>
                                        <p:tav tm="100000">
                                          <p:val>
                                            <p:strVal val="#ppt_x"/>
                                          </p:val>
                                        </p:tav>
                                      </p:tavLst>
                                    </p:anim>
                                    <p:anim calcmode="lin" valueType="num">
                                      <p:cBhvr>
                                        <p:cTn id="86" dur="50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35" grpId="0"/>
      <p:bldP spid="39"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Denial Of Service</a:t>
            </a:r>
            <a:endParaRPr lang="en-US" dirty="0"/>
          </a:p>
        </p:txBody>
      </p:sp>
      <p:sp>
        <p:nvSpPr>
          <p:cNvPr id="4" name="Content Placeholder 3"/>
          <p:cNvSpPr>
            <a:spLocks noGrp="1"/>
          </p:cNvSpPr>
          <p:nvPr>
            <p:ph type="body" idx="1"/>
          </p:nvPr>
        </p:nvSpPr>
        <p:spPr/>
        <p:txBody>
          <a:bodyPr/>
          <a:lstStyle/>
          <a:p>
            <a:r>
              <a:rPr lang="en-US" dirty="0" smtClean="0"/>
              <a:t>Flood DNS servers with requests until they fail</a:t>
            </a:r>
          </a:p>
          <a:p>
            <a:r>
              <a:rPr lang="en-US" dirty="0" smtClean="0"/>
              <a:t>October 2002: massive </a:t>
            </a:r>
            <a:r>
              <a:rPr lang="en-US" dirty="0" err="1" smtClean="0"/>
              <a:t>DDoS</a:t>
            </a:r>
            <a:r>
              <a:rPr lang="en-US" dirty="0" smtClean="0"/>
              <a:t> against the root name servers</a:t>
            </a:r>
          </a:p>
          <a:p>
            <a:pPr lvl="1"/>
            <a:r>
              <a:rPr lang="en-US" dirty="0" smtClean="0"/>
              <a:t>What was the effect?</a:t>
            </a:r>
          </a:p>
          <a:p>
            <a:pPr lvl="1"/>
            <a:r>
              <a:rPr lang="en-US" dirty="0" smtClean="0"/>
              <a:t>… users didn’t even notice</a:t>
            </a:r>
          </a:p>
          <a:p>
            <a:pPr lvl="1"/>
            <a:r>
              <a:rPr lang="en-US" dirty="0" smtClean="0"/>
              <a:t>Root zone file is cached almost everywhere</a:t>
            </a:r>
          </a:p>
          <a:p>
            <a:r>
              <a:rPr lang="en-US" dirty="0" smtClean="0"/>
              <a:t>More targeted attacks can be effective</a:t>
            </a:r>
          </a:p>
          <a:p>
            <a:pPr lvl="1"/>
            <a:r>
              <a:rPr lang="en-US" dirty="0" smtClean="0"/>
              <a:t>Local DNS server </a:t>
            </a:r>
            <a:r>
              <a:rPr lang="en-US" dirty="0" smtClean="0">
                <a:sym typeface="Wingdings" pitchFamily="2" charset="2"/>
              </a:rPr>
              <a:t> cannot access DNS</a:t>
            </a:r>
          </a:p>
          <a:p>
            <a:pPr lvl="1"/>
            <a:r>
              <a:rPr lang="en-US" dirty="0" smtClean="0">
                <a:sym typeface="Wingdings" pitchFamily="2" charset="2"/>
              </a:rPr>
              <a:t>Authoritative server  cannot access domain</a:t>
            </a:r>
            <a:endParaRPr lang="en-US" dirty="0"/>
          </a:p>
        </p:txBody>
      </p:sp>
      <p:sp>
        <p:nvSpPr>
          <p:cNvPr id="3" name="Slide Number Placeholder 2"/>
          <p:cNvSpPr>
            <a:spLocks noGrp="1"/>
          </p:cNvSpPr>
          <p:nvPr>
            <p:ph type="sldNum" sz="quarter" idx="4294967295"/>
          </p:nvPr>
        </p:nvSpPr>
        <p:spPr>
          <a:xfrm>
            <a:off x="0" y="1255713"/>
            <a:ext cx="533400" cy="304800"/>
          </a:xfrm>
          <a:prstGeom prst="rect">
            <a:avLst/>
          </a:prstGeom>
        </p:spPr>
        <p:txBody>
          <a:bodyPr>
            <a:normAutofit/>
          </a:bodyPr>
          <a:lstStyle/>
          <a:p>
            <a:fld id="{283B9EA5-CE9A-4950-A80C-5ADF06B45BB8}" type="slidenum">
              <a:rPr lang="en-US" smtClean="0"/>
              <a:pPr/>
              <a:t>107</a:t>
            </a:fld>
            <a:endParaRPr lang="en-US" dirty="0"/>
          </a:p>
        </p:txBody>
      </p:sp>
    </p:spTree>
    <p:extLst>
      <p:ext uri="{BB962C8B-B14F-4D97-AF65-F5344CB8AC3E}">
        <p14:creationId xmlns:p14="http://schemas.microsoft.com/office/powerpoint/2010/main" val="2767037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anim calcmode="lin" valueType="num">
                                      <p:cBhvr>
                                        <p:cTn id="8"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9" dur="500" fill="hold"/>
                                        <p:tgtEl>
                                          <p:spTgt spid="4">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500"/>
                                        <p:tgtEl>
                                          <p:spTgt spid="4">
                                            <p:txEl>
                                              <p:pRg st="4" end="4"/>
                                            </p:txEl>
                                          </p:spTgt>
                                        </p:tgtEl>
                                      </p:cBhvr>
                                    </p:animEffect>
                                    <p:anim calcmode="lin" valueType="num">
                                      <p:cBhvr>
                                        <p:cTn id="1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4" dur="5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Effect transition="in" filter="fade">
                                      <p:cBhvr>
                                        <p:cTn id="19" dur="500"/>
                                        <p:tgtEl>
                                          <p:spTgt spid="4">
                                            <p:txEl>
                                              <p:pRg st="5" end="5"/>
                                            </p:txEl>
                                          </p:spTgt>
                                        </p:tgtEl>
                                      </p:cBhvr>
                                    </p:animEffect>
                                    <p:anim calcmode="lin" valueType="num">
                                      <p:cBhvr>
                                        <p:cTn id="20"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1" dur="500" fill="hold"/>
                                        <p:tgtEl>
                                          <p:spTgt spid="4">
                                            <p:txEl>
                                              <p:pRg st="5" end="5"/>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fade">
                                      <p:cBhvr>
                                        <p:cTn id="24" dur="500"/>
                                        <p:tgtEl>
                                          <p:spTgt spid="4">
                                            <p:txEl>
                                              <p:pRg st="6" end="6"/>
                                            </p:txEl>
                                          </p:spTgt>
                                        </p:tgtEl>
                                      </p:cBhvr>
                                    </p:animEffect>
                                    <p:anim calcmode="lin" valueType="num">
                                      <p:cBhvr>
                                        <p:cTn id="2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26" dur="500" fill="hold"/>
                                        <p:tgtEl>
                                          <p:spTgt spid="4">
                                            <p:txEl>
                                              <p:pRg st="6" end="6"/>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animEffect transition="in" filter="fade">
                                      <p:cBhvr>
                                        <p:cTn id="29" dur="500"/>
                                        <p:tgtEl>
                                          <p:spTgt spid="4">
                                            <p:txEl>
                                              <p:pRg st="7" end="7"/>
                                            </p:txEl>
                                          </p:spTgt>
                                        </p:tgtEl>
                                      </p:cBhvr>
                                    </p:animEffect>
                                    <p:anim calcmode="lin" valueType="num">
                                      <p:cBhvr>
                                        <p:cTn id="30"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31" dur="5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Denial Of Service</a:t>
            </a:r>
            <a:endParaRPr lang="en-US" dirty="0"/>
          </a:p>
        </p:txBody>
      </p:sp>
      <p:sp>
        <p:nvSpPr>
          <p:cNvPr id="4" name="Content Placeholder 3"/>
          <p:cNvSpPr>
            <a:spLocks noGrp="1"/>
          </p:cNvSpPr>
          <p:nvPr>
            <p:ph type="body" idx="1"/>
          </p:nvPr>
        </p:nvSpPr>
        <p:spPr/>
        <p:txBody>
          <a:bodyPr/>
          <a:lstStyle/>
          <a:p>
            <a:pPr marL="457200" indent="-457200">
              <a:buFont typeface="Wingdings" panose="05000000000000000000" pitchFamily="2" charset="2"/>
              <a:buChar char="q"/>
            </a:pPr>
            <a:r>
              <a:rPr lang="en-US" dirty="0"/>
              <a:t>The 2016 </a:t>
            </a:r>
            <a:r>
              <a:rPr lang="en-US" dirty="0" err="1"/>
              <a:t>Dyn</a:t>
            </a:r>
            <a:r>
              <a:rPr lang="en-US" dirty="0"/>
              <a:t> </a:t>
            </a:r>
            <a:r>
              <a:rPr lang="en-US" dirty="0" smtClean="0"/>
              <a:t>cyberattack</a:t>
            </a:r>
          </a:p>
          <a:p>
            <a:pPr marL="457200" lvl="1" indent="-457200">
              <a:buFont typeface="Wingdings" panose="05000000000000000000" pitchFamily="2" charset="2"/>
              <a:buChar char="q"/>
            </a:pPr>
            <a:r>
              <a:rPr lang="en-US" dirty="0" err="1" smtClean="0"/>
              <a:t>DDoS</a:t>
            </a:r>
            <a:r>
              <a:rPr lang="en-US" dirty="0" smtClean="0"/>
              <a:t> attacks targeting </a:t>
            </a:r>
            <a:r>
              <a:rPr lang="en-US" dirty="0"/>
              <a:t>systems operated by </a:t>
            </a:r>
            <a:r>
              <a:rPr lang="en-US" dirty="0">
                <a:hlinkClick r:id="rId2" tooltip="Domain Name System"/>
              </a:rPr>
              <a:t>Domain Name System</a:t>
            </a:r>
            <a:r>
              <a:rPr lang="en-US" dirty="0"/>
              <a:t> (DNS) provider </a:t>
            </a:r>
            <a:r>
              <a:rPr lang="en-US" dirty="0" err="1" smtClean="0">
                <a:hlinkClick r:id="rId3" tooltip="Dyn (company)"/>
              </a:rPr>
              <a:t>Dyn</a:t>
            </a:r>
            <a:endParaRPr lang="en-US" dirty="0" smtClean="0"/>
          </a:p>
          <a:p>
            <a:pPr marL="457200" lvl="1" indent="-457200">
              <a:buFont typeface="Wingdings" panose="05000000000000000000" pitchFamily="2" charset="2"/>
              <a:buChar char="q"/>
            </a:pPr>
            <a:r>
              <a:rPr lang="en-US" dirty="0" smtClean="0"/>
              <a:t>Caused </a:t>
            </a:r>
            <a:r>
              <a:rPr lang="en-US" dirty="0"/>
              <a:t>major Internet platforms and services to be unavailable to large swathes of users in Europe and North America</a:t>
            </a:r>
            <a:r>
              <a:rPr lang="en-US" dirty="0" smtClean="0"/>
              <a:t>. </a:t>
            </a:r>
          </a:p>
          <a:p>
            <a:pPr marL="457200" lvl="1" indent="-457200">
              <a:buFont typeface="Wingdings" panose="05000000000000000000" pitchFamily="2" charset="2"/>
              <a:buChar char="q"/>
            </a:pPr>
            <a:r>
              <a:rPr lang="en-US" dirty="0" smtClean="0"/>
              <a:t>Infected </a:t>
            </a:r>
            <a:r>
              <a:rPr lang="en-US" dirty="0"/>
              <a:t>with the </a:t>
            </a:r>
            <a:r>
              <a:rPr lang="en-US" dirty="0" err="1">
                <a:hlinkClick r:id="rId4" tooltip="Mirai (malware)"/>
              </a:rPr>
              <a:t>Mirai</a:t>
            </a:r>
            <a:r>
              <a:rPr lang="en-US" dirty="0"/>
              <a:t> </a:t>
            </a:r>
            <a:r>
              <a:rPr lang="en-US" dirty="0" smtClean="0"/>
              <a:t>malware</a:t>
            </a:r>
          </a:p>
          <a:p>
            <a:pPr marL="457200" lvl="1" indent="-457200">
              <a:buFont typeface="Wingdings" panose="05000000000000000000" pitchFamily="2" charset="2"/>
              <a:buChar char="q"/>
            </a:pPr>
            <a:r>
              <a:rPr lang="en-US" dirty="0" smtClean="0"/>
              <a:t>With </a:t>
            </a:r>
            <a:r>
              <a:rPr lang="en-US" dirty="0"/>
              <a:t>an estimated throughput of 1.2 </a:t>
            </a:r>
            <a:r>
              <a:rPr lang="en-US" dirty="0">
                <a:hlinkClick r:id="rId5" tooltip="Terabit per second"/>
              </a:rPr>
              <a:t>terabits per </a:t>
            </a:r>
            <a:r>
              <a:rPr lang="en-US" dirty="0" smtClean="0">
                <a:hlinkClick r:id="rId5" tooltip="Terabit per second"/>
              </a:rPr>
              <a:t>second</a:t>
            </a:r>
            <a:endParaRPr lang="en-US" dirty="0" smtClean="0"/>
          </a:p>
          <a:p>
            <a:pPr marL="457200" lvl="1" indent="-457200">
              <a:buFont typeface="Wingdings" panose="05000000000000000000" pitchFamily="2" charset="2"/>
              <a:buChar char="q"/>
            </a:pPr>
            <a:r>
              <a:rPr lang="en-US" dirty="0" smtClean="0"/>
              <a:t>No Facebook….</a:t>
            </a:r>
            <a:endParaRPr lang="en-US" dirty="0"/>
          </a:p>
        </p:txBody>
      </p:sp>
      <p:sp>
        <p:nvSpPr>
          <p:cNvPr id="3" name="Slide Number Placeholder 2"/>
          <p:cNvSpPr>
            <a:spLocks noGrp="1"/>
          </p:cNvSpPr>
          <p:nvPr>
            <p:ph type="sldNum" sz="quarter" idx="4294967295"/>
          </p:nvPr>
        </p:nvSpPr>
        <p:spPr>
          <a:xfrm>
            <a:off x="0" y="1255713"/>
            <a:ext cx="533400" cy="304800"/>
          </a:xfrm>
          <a:prstGeom prst="rect">
            <a:avLst/>
          </a:prstGeom>
        </p:spPr>
        <p:txBody>
          <a:bodyPr>
            <a:normAutofit/>
          </a:bodyPr>
          <a:lstStyle/>
          <a:p>
            <a:fld id="{283B9EA5-CE9A-4950-A80C-5ADF06B45BB8}" type="slidenum">
              <a:rPr lang="en-US" smtClean="0"/>
              <a:pPr/>
              <a:t>108</a:t>
            </a:fld>
            <a:endParaRPr lang="en-US" dirty="0"/>
          </a:p>
        </p:txBody>
      </p:sp>
    </p:spTree>
    <p:extLst>
      <p:ext uri="{BB962C8B-B14F-4D97-AF65-F5344CB8AC3E}">
        <p14:creationId xmlns:p14="http://schemas.microsoft.com/office/powerpoint/2010/main" val="20120241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en-US" dirty="0" smtClean="0">
                <a:solidFill>
                  <a:schemeClr val="bg1"/>
                </a:solidFill>
                <a:latin typeface="Arial" pitchFamily="34" charset="0"/>
              </a:rPr>
              <a:t>Web</a:t>
            </a:r>
            <a:r>
              <a:rPr lang="he-IL" dirty="0" smtClean="0">
                <a:solidFill>
                  <a:schemeClr val="bg1"/>
                </a:solidFill>
                <a:latin typeface="Arial" pitchFamily="34" charset="0"/>
              </a:rPr>
              <a:t> ו-</a:t>
            </a:r>
            <a:r>
              <a:rPr lang="en-US" dirty="0" smtClean="0">
                <a:solidFill>
                  <a:schemeClr val="bg1"/>
                </a:solidFill>
                <a:latin typeface="Arial" pitchFamily="34" charset="0"/>
              </a:rPr>
              <a:t>HTTP</a:t>
            </a:r>
            <a:endParaRPr lang="he-IL" dirty="0">
              <a:solidFill>
                <a:schemeClr val="bg1"/>
              </a:solidFill>
            </a:endParaRPr>
          </a:p>
        </p:txBody>
      </p:sp>
      <p:sp>
        <p:nvSpPr>
          <p:cNvPr id="4" name="Text Box 5"/>
          <p:cNvSpPr txBox="1">
            <a:spLocks noChangeArrowheads="1"/>
          </p:cNvSpPr>
          <p:nvPr/>
        </p:nvSpPr>
        <p:spPr bwMode="auto">
          <a:xfrm>
            <a:off x="250825" y="1484784"/>
            <a:ext cx="8461375" cy="5078313"/>
          </a:xfrm>
          <a:prstGeom prst="rect">
            <a:avLst/>
          </a:prstGeom>
          <a:noFill/>
          <a:ln w="9525">
            <a:noFill/>
            <a:miter lim="800000"/>
            <a:headEnd/>
            <a:tailEnd/>
          </a:ln>
        </p:spPr>
        <p:txBody>
          <a:bodyPr wrap="square">
            <a:spAutoFit/>
          </a:bodyPr>
          <a:lstStyle/>
          <a:p>
            <a:pPr algn="r" rtl="1">
              <a:spcBef>
                <a:spcPct val="50000"/>
              </a:spcBef>
            </a:pPr>
            <a:r>
              <a:rPr lang="he-IL" sz="2400" dirty="0">
                <a:solidFill>
                  <a:srgbClr val="000000"/>
                </a:solidFill>
                <a:latin typeface="Arial" pitchFamily="34" charset="0"/>
              </a:rPr>
              <a:t>מונחים מקצועיים:</a:t>
            </a:r>
            <a:r>
              <a:rPr lang="he-IL" sz="2400" b="0" dirty="0">
                <a:solidFill>
                  <a:srgbClr val="000000"/>
                </a:solidFill>
                <a:latin typeface="Arial" pitchFamily="34" charset="0"/>
              </a:rPr>
              <a:t> </a:t>
            </a:r>
          </a:p>
          <a:p>
            <a:pPr algn="r" rtl="1">
              <a:spcBef>
                <a:spcPct val="50000"/>
              </a:spcBef>
              <a:buFontTx/>
              <a:buChar char="•"/>
            </a:pPr>
            <a:r>
              <a:rPr lang="he-IL" sz="2400" b="0" dirty="0">
                <a:solidFill>
                  <a:srgbClr val="000000"/>
                </a:solidFill>
                <a:latin typeface="Arial" pitchFamily="34" charset="0"/>
              </a:rPr>
              <a:t> </a:t>
            </a:r>
            <a:r>
              <a:rPr lang="he-IL" sz="2400" dirty="0">
                <a:solidFill>
                  <a:srgbClr val="000099"/>
                </a:solidFill>
                <a:latin typeface="Arial" pitchFamily="34" charset="0"/>
              </a:rPr>
              <a:t>דף </a:t>
            </a:r>
            <a:r>
              <a:rPr lang="en-US" sz="2400" dirty="0">
                <a:solidFill>
                  <a:srgbClr val="000099"/>
                </a:solidFill>
                <a:latin typeface="Arial" pitchFamily="34" charset="0"/>
              </a:rPr>
              <a:t>web</a:t>
            </a:r>
            <a:r>
              <a:rPr lang="he-IL" sz="2400" dirty="0">
                <a:solidFill>
                  <a:srgbClr val="000000"/>
                </a:solidFill>
                <a:latin typeface="Arial" pitchFamily="34" charset="0"/>
              </a:rPr>
              <a:t> </a:t>
            </a:r>
            <a:r>
              <a:rPr lang="he-IL" sz="2400" b="0" dirty="0">
                <a:solidFill>
                  <a:srgbClr val="000000"/>
                </a:solidFill>
                <a:latin typeface="Arial" pitchFamily="34" charset="0"/>
              </a:rPr>
              <a:t>מורכב מ</a:t>
            </a:r>
            <a:r>
              <a:rPr lang="he-IL" sz="2400" dirty="0">
                <a:solidFill>
                  <a:srgbClr val="000099"/>
                </a:solidFill>
                <a:latin typeface="Arial" pitchFamily="34" charset="0"/>
              </a:rPr>
              <a:t>אובייקטים</a:t>
            </a:r>
          </a:p>
          <a:p>
            <a:pPr algn="r" rtl="1">
              <a:spcBef>
                <a:spcPct val="50000"/>
              </a:spcBef>
              <a:buFontTx/>
              <a:buChar char="•"/>
            </a:pPr>
            <a:r>
              <a:rPr lang="he-IL" sz="2400" dirty="0">
                <a:solidFill>
                  <a:srgbClr val="000000"/>
                </a:solidFill>
                <a:latin typeface="Arial" pitchFamily="34" charset="0"/>
              </a:rPr>
              <a:t> </a:t>
            </a:r>
            <a:r>
              <a:rPr lang="he-IL" sz="2400" b="0" dirty="0">
                <a:solidFill>
                  <a:srgbClr val="000000"/>
                </a:solidFill>
                <a:latin typeface="Arial" pitchFamily="34" charset="0"/>
              </a:rPr>
              <a:t>אובייקט יכול להיות קובץ </a:t>
            </a:r>
            <a:r>
              <a:rPr lang="en-US" sz="2400" b="0" dirty="0">
                <a:solidFill>
                  <a:srgbClr val="000000"/>
                </a:solidFill>
                <a:latin typeface="Arial" pitchFamily="34" charset="0"/>
              </a:rPr>
              <a:t>HTML</a:t>
            </a:r>
            <a:r>
              <a:rPr lang="he-IL" sz="2400" b="0" dirty="0">
                <a:solidFill>
                  <a:srgbClr val="000000"/>
                </a:solidFill>
                <a:latin typeface="Arial" pitchFamily="34" charset="0"/>
              </a:rPr>
              <a:t>, תמונת </a:t>
            </a:r>
            <a:r>
              <a:rPr lang="en-US" sz="2400" b="0" dirty="0">
                <a:solidFill>
                  <a:srgbClr val="000000"/>
                </a:solidFill>
                <a:latin typeface="Arial" pitchFamily="34" charset="0"/>
              </a:rPr>
              <a:t>JPEG</a:t>
            </a:r>
            <a:r>
              <a:rPr lang="he-IL" sz="2400" b="0" dirty="0">
                <a:solidFill>
                  <a:srgbClr val="000000"/>
                </a:solidFill>
                <a:latin typeface="Arial" pitchFamily="34" charset="0"/>
              </a:rPr>
              <a:t>, ג'אווה </a:t>
            </a:r>
            <a:r>
              <a:rPr lang="en-US" sz="2400" b="0" dirty="0">
                <a:solidFill>
                  <a:srgbClr val="000000"/>
                </a:solidFill>
                <a:latin typeface="Arial" pitchFamily="34" charset="0"/>
              </a:rPr>
              <a:t>applet</a:t>
            </a:r>
            <a:r>
              <a:rPr lang="he-IL" sz="2400" b="0" dirty="0">
                <a:solidFill>
                  <a:srgbClr val="000000"/>
                </a:solidFill>
                <a:latin typeface="Arial" pitchFamily="34" charset="0"/>
              </a:rPr>
              <a:t>,</a:t>
            </a:r>
            <a:r>
              <a:rPr lang="en-US" sz="2400" b="0" dirty="0">
                <a:solidFill>
                  <a:srgbClr val="000000"/>
                </a:solidFill>
                <a:latin typeface="Arial" pitchFamily="34" charset="0"/>
              </a:rPr>
              <a:t/>
            </a:r>
            <a:br>
              <a:rPr lang="en-US" sz="2400" b="0" dirty="0">
                <a:solidFill>
                  <a:srgbClr val="000000"/>
                </a:solidFill>
                <a:latin typeface="Arial" pitchFamily="34" charset="0"/>
              </a:rPr>
            </a:br>
            <a:r>
              <a:rPr lang="he-IL" sz="2400" b="0" dirty="0">
                <a:solidFill>
                  <a:srgbClr val="000000"/>
                </a:solidFill>
                <a:latin typeface="Arial" pitchFamily="34" charset="0"/>
              </a:rPr>
              <a:t>  קובץ אודיו, ...</a:t>
            </a:r>
          </a:p>
          <a:p>
            <a:pPr algn="r" rtl="1">
              <a:spcBef>
                <a:spcPct val="50000"/>
              </a:spcBef>
              <a:buFontTx/>
              <a:buChar char="•"/>
            </a:pPr>
            <a:r>
              <a:rPr lang="he-IL" sz="2400" b="0" dirty="0">
                <a:solidFill>
                  <a:srgbClr val="000000"/>
                </a:solidFill>
                <a:latin typeface="Arial" pitchFamily="34" charset="0"/>
              </a:rPr>
              <a:t> דף </a:t>
            </a:r>
            <a:r>
              <a:rPr lang="en-US" sz="2400" b="0" dirty="0">
                <a:solidFill>
                  <a:srgbClr val="000000"/>
                </a:solidFill>
                <a:latin typeface="Arial" pitchFamily="34" charset="0"/>
              </a:rPr>
              <a:t>web</a:t>
            </a:r>
            <a:r>
              <a:rPr lang="he-IL" sz="2400" b="0" dirty="0">
                <a:solidFill>
                  <a:srgbClr val="000000"/>
                </a:solidFill>
                <a:latin typeface="Arial" pitchFamily="34" charset="0"/>
              </a:rPr>
              <a:t> מורכב מ</a:t>
            </a:r>
            <a:r>
              <a:rPr lang="he-IL" sz="2400" dirty="0">
                <a:solidFill>
                  <a:srgbClr val="000099"/>
                </a:solidFill>
                <a:latin typeface="Arial" pitchFamily="34" charset="0"/>
              </a:rPr>
              <a:t>קובץ </a:t>
            </a:r>
            <a:r>
              <a:rPr lang="en-US" sz="2400" dirty="0">
                <a:solidFill>
                  <a:srgbClr val="000099"/>
                </a:solidFill>
                <a:latin typeface="Arial" pitchFamily="34" charset="0"/>
              </a:rPr>
              <a:t>HTML</a:t>
            </a:r>
            <a:r>
              <a:rPr lang="he-IL" sz="2400" dirty="0">
                <a:solidFill>
                  <a:srgbClr val="000099"/>
                </a:solidFill>
                <a:latin typeface="Arial" pitchFamily="34" charset="0"/>
              </a:rPr>
              <a:t> בסיסי</a:t>
            </a:r>
            <a:r>
              <a:rPr lang="he-IL" sz="2400" b="0" dirty="0">
                <a:solidFill>
                  <a:srgbClr val="000000"/>
                </a:solidFill>
                <a:latin typeface="Arial" pitchFamily="34" charset="0"/>
              </a:rPr>
              <a:t> אשר בדרך כלל מכיל הפניות </a:t>
            </a:r>
            <a:r>
              <a:rPr lang="en-US" sz="2400" b="0" dirty="0">
                <a:solidFill>
                  <a:srgbClr val="000000"/>
                </a:solidFill>
                <a:latin typeface="Arial" pitchFamily="34" charset="0"/>
              </a:rPr>
              <a:t/>
            </a:r>
            <a:br>
              <a:rPr lang="en-US" sz="2400" b="0" dirty="0">
                <a:solidFill>
                  <a:srgbClr val="000000"/>
                </a:solidFill>
                <a:latin typeface="Arial" pitchFamily="34" charset="0"/>
              </a:rPr>
            </a:br>
            <a:r>
              <a:rPr lang="he-IL" sz="2400" b="0" dirty="0">
                <a:solidFill>
                  <a:srgbClr val="000000"/>
                </a:solidFill>
                <a:latin typeface="Arial" pitchFamily="34" charset="0"/>
              </a:rPr>
              <a:t>  למספר אובייקטים</a:t>
            </a:r>
          </a:p>
          <a:p>
            <a:pPr algn="r" rtl="1">
              <a:spcBef>
                <a:spcPct val="50000"/>
              </a:spcBef>
              <a:buFontTx/>
              <a:buChar char="•"/>
            </a:pPr>
            <a:r>
              <a:rPr lang="he-IL" sz="2400" b="0" dirty="0">
                <a:solidFill>
                  <a:srgbClr val="000000"/>
                </a:solidFill>
                <a:latin typeface="Arial" pitchFamily="34" charset="0"/>
              </a:rPr>
              <a:t> כל אובייקט ניתן לפנייה באמצעות </a:t>
            </a:r>
            <a:r>
              <a:rPr lang="en-US" sz="2400" dirty="0">
                <a:solidFill>
                  <a:srgbClr val="000099"/>
                </a:solidFill>
                <a:latin typeface="Arial" pitchFamily="34" charset="0"/>
              </a:rPr>
              <a:t>URL/URI</a:t>
            </a:r>
            <a:endParaRPr lang="he-IL" sz="2400" dirty="0">
              <a:solidFill>
                <a:srgbClr val="000099"/>
              </a:solidFill>
              <a:latin typeface="Arial" pitchFamily="34" charset="0"/>
            </a:endParaRPr>
          </a:p>
          <a:p>
            <a:pPr algn="r" rtl="1">
              <a:spcBef>
                <a:spcPct val="50000"/>
              </a:spcBef>
            </a:pPr>
            <a:r>
              <a:rPr lang="he-IL" sz="2400" b="0" dirty="0">
                <a:solidFill>
                  <a:srgbClr val="000000"/>
                </a:solidFill>
                <a:latin typeface="Arial" pitchFamily="34" charset="0"/>
              </a:rPr>
              <a:t>  - </a:t>
            </a:r>
            <a:r>
              <a:rPr lang="en-US" sz="2400" b="0" dirty="0">
                <a:solidFill>
                  <a:srgbClr val="000099"/>
                </a:solidFill>
                <a:latin typeface="Arial" pitchFamily="34" charset="0"/>
              </a:rPr>
              <a:t>Universal Resource Locator/ Identifier</a:t>
            </a:r>
            <a:endParaRPr lang="he-IL" sz="2400" b="0" dirty="0">
              <a:solidFill>
                <a:srgbClr val="000099"/>
              </a:solidFill>
              <a:latin typeface="Arial" pitchFamily="34" charset="0"/>
            </a:endParaRPr>
          </a:p>
          <a:p>
            <a:pPr algn="r" rtl="1">
              <a:spcBef>
                <a:spcPct val="50000"/>
              </a:spcBef>
              <a:buFontTx/>
              <a:buChar char="•"/>
            </a:pPr>
            <a:r>
              <a:rPr lang="he-IL" sz="2400" b="0" dirty="0">
                <a:solidFill>
                  <a:srgbClr val="000000"/>
                </a:solidFill>
                <a:latin typeface="Arial" pitchFamily="34" charset="0"/>
              </a:rPr>
              <a:t> </a:t>
            </a:r>
            <a:r>
              <a:rPr lang="en-US" sz="2400" b="0" dirty="0">
                <a:solidFill>
                  <a:srgbClr val="000000"/>
                </a:solidFill>
                <a:latin typeface="Arial" pitchFamily="34" charset="0"/>
              </a:rPr>
              <a:t>URL</a:t>
            </a:r>
            <a:r>
              <a:rPr lang="he-IL" sz="2400" b="0" dirty="0">
                <a:solidFill>
                  <a:srgbClr val="000000"/>
                </a:solidFill>
                <a:latin typeface="Arial" pitchFamily="34" charset="0"/>
              </a:rPr>
              <a:t> לדוגמה:</a:t>
            </a:r>
          </a:p>
          <a:p>
            <a:pPr algn="r" rtl="1">
              <a:spcBef>
                <a:spcPct val="50000"/>
              </a:spcBef>
            </a:pPr>
            <a:endParaRPr lang="he-IL" sz="2400" b="0" dirty="0">
              <a:solidFill>
                <a:srgbClr val="000000"/>
              </a:solidFill>
              <a:latin typeface="Arial" pitchFamily="34" charset="0"/>
            </a:endParaRPr>
          </a:p>
        </p:txBody>
      </p:sp>
      <p:sp>
        <p:nvSpPr>
          <p:cNvPr id="10" name="AutoShape 9"/>
          <p:cNvSpPr>
            <a:spLocks/>
          </p:cNvSpPr>
          <p:nvPr/>
        </p:nvSpPr>
        <p:spPr bwMode="auto">
          <a:xfrm rot="16200000">
            <a:off x="492727" y="5924097"/>
            <a:ext cx="123342" cy="893788"/>
          </a:xfrm>
          <a:prstGeom prst="leftBrace">
            <a:avLst>
              <a:gd name="adj1" fmla="val 174588"/>
              <a:gd name="adj2" fmla="val 50000"/>
            </a:avLst>
          </a:prstGeom>
          <a:noFill/>
          <a:ln w="9525">
            <a:solidFill>
              <a:srgbClr val="000099"/>
            </a:solidFill>
            <a:round/>
            <a:headEnd/>
            <a:tailEnd/>
          </a:ln>
        </p:spPr>
        <p:txBody>
          <a:bodyPr wrap="none" anchor="ctr"/>
          <a:lstStyle/>
          <a:p>
            <a:endParaRPr lang="he-IL"/>
          </a:p>
        </p:txBody>
      </p:sp>
      <p:sp>
        <p:nvSpPr>
          <p:cNvPr id="11" name="Text Box 11"/>
          <p:cNvSpPr txBox="1">
            <a:spLocks noChangeArrowheads="1"/>
          </p:cNvSpPr>
          <p:nvPr/>
        </p:nvSpPr>
        <p:spPr bwMode="auto">
          <a:xfrm>
            <a:off x="-1166" y="6396335"/>
            <a:ext cx="1620838" cy="461665"/>
          </a:xfrm>
          <a:prstGeom prst="rect">
            <a:avLst/>
          </a:prstGeom>
          <a:noFill/>
          <a:ln w="9525">
            <a:noFill/>
            <a:miter lim="800000"/>
            <a:headEnd/>
            <a:tailEnd/>
          </a:ln>
        </p:spPr>
        <p:txBody>
          <a:bodyPr wrap="square">
            <a:spAutoFit/>
          </a:bodyPr>
          <a:lstStyle/>
          <a:p>
            <a:pPr eaLnBrk="0" hangingPunct="0"/>
            <a:r>
              <a:rPr lang="en-US" sz="2400" dirty="0" smtClean="0">
                <a:solidFill>
                  <a:srgbClr val="000099"/>
                </a:solidFill>
                <a:latin typeface="Comic Sans MS" pitchFamily="66" charset="0"/>
              </a:rPr>
              <a:t>protocol</a:t>
            </a:r>
            <a:endParaRPr lang="en-US" sz="2400" b="0" dirty="0">
              <a:solidFill>
                <a:srgbClr val="000099"/>
              </a:solidFill>
              <a:latin typeface="Times New Roman" pitchFamily="18" charset="0"/>
            </a:endParaRPr>
          </a:p>
        </p:txBody>
      </p:sp>
      <p:sp>
        <p:nvSpPr>
          <p:cNvPr id="3" name="מלבן 2"/>
          <p:cNvSpPr/>
          <p:nvPr/>
        </p:nvSpPr>
        <p:spPr>
          <a:xfrm>
            <a:off x="222184" y="5883983"/>
            <a:ext cx="7734192" cy="461665"/>
          </a:xfrm>
          <a:prstGeom prst="rect">
            <a:avLst/>
          </a:prstGeom>
        </p:spPr>
        <p:txBody>
          <a:bodyPr wrap="square">
            <a:spAutoFit/>
          </a:bodyPr>
          <a:lstStyle/>
          <a:p>
            <a:r>
              <a:rPr lang="he-IL" sz="2400" dirty="0"/>
              <a:t>http://www.solver.com/integer-constraint-programming</a:t>
            </a:r>
          </a:p>
        </p:txBody>
      </p:sp>
      <p:sp>
        <p:nvSpPr>
          <p:cNvPr id="14" name="AutoShape 6"/>
          <p:cNvSpPr>
            <a:spLocks/>
          </p:cNvSpPr>
          <p:nvPr/>
        </p:nvSpPr>
        <p:spPr bwMode="auto">
          <a:xfrm rot="16200000">
            <a:off x="2123589" y="5265629"/>
            <a:ext cx="108576" cy="2195963"/>
          </a:xfrm>
          <a:prstGeom prst="leftBrace">
            <a:avLst>
              <a:gd name="adj1" fmla="val 30453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algn="l" rtl="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algn="l" rtl="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algn="l" rtl="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algn="l" rtl="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endParaRPr lang="he-IL" altLang="he-IL" sz="2400">
              <a:latin typeface="Comic Sans MS" panose="030F0702030302020204" pitchFamily="66" charset="0"/>
            </a:endParaRPr>
          </a:p>
        </p:txBody>
      </p:sp>
      <p:sp>
        <p:nvSpPr>
          <p:cNvPr id="15" name="AutoShape 7"/>
          <p:cNvSpPr>
            <a:spLocks/>
          </p:cNvSpPr>
          <p:nvPr/>
        </p:nvSpPr>
        <p:spPr bwMode="auto">
          <a:xfrm rot="16200000">
            <a:off x="5543098" y="4070724"/>
            <a:ext cx="102228" cy="4579419"/>
          </a:xfrm>
          <a:prstGeom prst="leftBrace">
            <a:avLst>
              <a:gd name="adj1" fmla="val 30453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algn="l" rtl="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algn="l" rtl="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algn="l" rtl="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algn="l" rtl="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endParaRPr lang="he-IL" altLang="he-IL" sz="2400">
              <a:latin typeface="Comic Sans MS" panose="030F0702030302020204" pitchFamily="66" charset="0"/>
            </a:endParaRPr>
          </a:p>
        </p:txBody>
      </p:sp>
      <p:sp>
        <p:nvSpPr>
          <p:cNvPr id="16" name="Text Box 8"/>
          <p:cNvSpPr txBox="1">
            <a:spLocks noChangeArrowheads="1"/>
          </p:cNvSpPr>
          <p:nvPr/>
        </p:nvSpPr>
        <p:spPr bwMode="auto">
          <a:xfrm>
            <a:off x="1340713" y="6407096"/>
            <a:ext cx="16081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algn="l" rtl="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algn="l" rtl="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algn="l" rtl="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algn="l" rtl="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he-IL" sz="2400" dirty="0"/>
              <a:t>host name</a:t>
            </a:r>
          </a:p>
        </p:txBody>
      </p:sp>
      <p:sp>
        <p:nvSpPr>
          <p:cNvPr id="17" name="Text Box 9"/>
          <p:cNvSpPr txBox="1">
            <a:spLocks noChangeArrowheads="1"/>
          </p:cNvSpPr>
          <p:nvPr/>
        </p:nvSpPr>
        <p:spPr bwMode="auto">
          <a:xfrm>
            <a:off x="4778237" y="6417899"/>
            <a:ext cx="1631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algn="l" rtl="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algn="l" rtl="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algn="l" rtl="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algn="l" rtl="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he-IL" sz="2400" dirty="0"/>
              <a:t>path</a:t>
            </a:r>
            <a:r>
              <a:rPr lang="en-US" altLang="he-IL" sz="2400" dirty="0">
                <a:latin typeface="Comic Sans MS" panose="030F0702030302020204" pitchFamily="66" charset="0"/>
              </a:rPr>
              <a:t> </a:t>
            </a:r>
            <a:r>
              <a:rPr lang="en-US" altLang="he-IL" sz="2400" dirty="0"/>
              <a:t>name</a:t>
            </a: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DNS Hijacking</a:t>
            </a:r>
            <a:endParaRPr lang="en-US" dirty="0"/>
          </a:p>
        </p:txBody>
      </p:sp>
      <p:sp>
        <p:nvSpPr>
          <p:cNvPr id="4" name="Content Placeholder 3"/>
          <p:cNvSpPr>
            <a:spLocks noGrp="1"/>
          </p:cNvSpPr>
          <p:nvPr>
            <p:ph type="body" idx="1"/>
          </p:nvPr>
        </p:nvSpPr>
        <p:spPr/>
        <p:txBody>
          <a:bodyPr/>
          <a:lstStyle/>
          <a:p>
            <a:r>
              <a:rPr lang="en-US" dirty="0" smtClean="0"/>
              <a:t>Infect their OS or browser with a virus/</a:t>
            </a:r>
            <a:r>
              <a:rPr lang="en-US" dirty="0" err="1" smtClean="0"/>
              <a:t>trojan</a:t>
            </a:r>
            <a:endParaRPr lang="en-US" dirty="0" smtClean="0"/>
          </a:p>
          <a:p>
            <a:pPr lvl="1"/>
            <a:r>
              <a:rPr lang="en-US" dirty="0" smtClean="0"/>
              <a:t>e.g. Many </a:t>
            </a:r>
            <a:r>
              <a:rPr lang="en-US" dirty="0" err="1" smtClean="0"/>
              <a:t>trojans</a:t>
            </a:r>
            <a:r>
              <a:rPr lang="en-US" dirty="0" smtClean="0"/>
              <a:t> change entries in /</a:t>
            </a:r>
            <a:r>
              <a:rPr lang="en-US" dirty="0" err="1" smtClean="0"/>
              <a:t>etc</a:t>
            </a:r>
            <a:r>
              <a:rPr lang="en-US" dirty="0" smtClean="0"/>
              <a:t>/hosts</a:t>
            </a:r>
          </a:p>
          <a:p>
            <a:pPr lvl="1"/>
            <a:r>
              <a:rPr lang="en-US" dirty="0" smtClean="0"/>
              <a:t>*.bankofamerica.com</a:t>
            </a:r>
            <a:r>
              <a:rPr lang="en-US" dirty="0"/>
              <a:t> </a:t>
            </a:r>
            <a:r>
              <a:rPr lang="en-US" dirty="0" smtClean="0">
                <a:sym typeface="Wingdings" pitchFamily="2" charset="2"/>
              </a:rPr>
              <a:t> </a:t>
            </a:r>
            <a:r>
              <a:rPr lang="en-US" dirty="0" smtClean="0"/>
              <a:t>evilbank.com</a:t>
            </a:r>
          </a:p>
          <a:p>
            <a:r>
              <a:rPr lang="en-US" dirty="0" smtClean="0"/>
              <a:t>Man-in-the-middle</a:t>
            </a:r>
            <a:endParaRPr lang="en-US" dirty="0"/>
          </a:p>
        </p:txBody>
      </p:sp>
      <p:pic>
        <p:nvPicPr>
          <p:cNvPr id="5" name="Picture 5" descr="D:\Classes\CS 4700\assets\User Coat Blue-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3920" y="3663327"/>
            <a:ext cx="920326" cy="9203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D:\Pictures\Server_icons_lnx\Icons\128X128\data_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7350" y="3656315"/>
            <a:ext cx="927338" cy="927338"/>
          </a:xfrm>
          <a:prstGeom prst="rect">
            <a:avLst/>
          </a:prstGeom>
          <a:noFill/>
          <a:extLst>
            <a:ext uri="{909E8E84-426E-40DD-AFC4-6F175D3DCCD1}">
              <a14:hiddenFill xmlns:a14="http://schemas.microsoft.com/office/drawing/2010/main">
                <a:solidFill>
                  <a:srgbClr val="FFFFFF"/>
                </a:solidFill>
              </a14:hiddenFill>
            </a:ext>
          </a:extLst>
        </p:spPr>
      </p:pic>
      <p:sp>
        <p:nvSpPr>
          <p:cNvPr id="7" name="Left-Right Arrow 6"/>
          <p:cNvSpPr/>
          <p:nvPr/>
        </p:nvSpPr>
        <p:spPr>
          <a:xfrm>
            <a:off x="4907880" y="3874137"/>
            <a:ext cx="704121" cy="491694"/>
          </a:xfrm>
          <a:prstGeom prst="leftRightArrow">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D:\Classes\CS 4700\assets\devil-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8680" y="3513890"/>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0" name="Left-Right Arrow 9"/>
          <p:cNvSpPr/>
          <p:nvPr/>
        </p:nvSpPr>
        <p:spPr>
          <a:xfrm>
            <a:off x="2984559" y="3877643"/>
            <a:ext cx="704121" cy="491694"/>
          </a:xfrm>
          <a:prstGeom prst="leftRightArrow">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3"/>
          <p:cNvSpPr txBox="1">
            <a:spLocks/>
          </p:cNvSpPr>
          <p:nvPr/>
        </p:nvSpPr>
        <p:spPr>
          <a:xfrm>
            <a:off x="152398" y="4733090"/>
            <a:ext cx="8839200" cy="1961624"/>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lang="en-US" dirty="0" smtClean="0"/>
              <a:t>Response Spoofing</a:t>
            </a:r>
          </a:p>
          <a:p>
            <a:pPr lvl="1"/>
            <a:r>
              <a:rPr lang="en-US" dirty="0" smtClean="0"/>
              <a:t>Eavesdrop on requests</a:t>
            </a:r>
          </a:p>
          <a:p>
            <a:pPr lvl="1"/>
            <a:r>
              <a:rPr lang="en-US" dirty="0" smtClean="0"/>
              <a:t>Outrace the servers response</a:t>
            </a:r>
          </a:p>
        </p:txBody>
      </p:sp>
    </p:spTree>
    <p:extLst>
      <p:ext uri="{BB962C8B-B14F-4D97-AF65-F5344CB8AC3E}">
        <p14:creationId xmlns:p14="http://schemas.microsoft.com/office/powerpoint/2010/main" val="30040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Horizont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3711441" y="2635553"/>
            <a:ext cx="1721946" cy="400110"/>
          </a:xfrm>
          <a:prstGeom prst="rect">
            <a:avLst/>
          </a:prstGeom>
          <a:noFill/>
        </p:spPr>
        <p:txBody>
          <a:bodyPr wrap="none" rtlCol="0">
            <a:spAutoFit/>
          </a:bodyPr>
          <a:lstStyle/>
          <a:p>
            <a:pPr algn="ctr"/>
            <a:r>
              <a:rPr lang="en-US" sz="2000" dirty="0" smtClean="0"/>
              <a:t>dns.bofa.com</a:t>
            </a:r>
            <a:endParaRPr lang="en-US" sz="2000" dirty="0"/>
          </a:p>
        </p:txBody>
      </p:sp>
      <p:sp>
        <p:nvSpPr>
          <p:cNvPr id="2" name="Title 1"/>
          <p:cNvSpPr>
            <a:spLocks noGrp="1"/>
          </p:cNvSpPr>
          <p:nvPr>
            <p:ph type="title"/>
          </p:nvPr>
        </p:nvSpPr>
        <p:spPr/>
        <p:txBody>
          <a:bodyPr/>
          <a:lstStyle/>
          <a:p>
            <a:r>
              <a:rPr lang="en-US" dirty="0" smtClean="0"/>
              <a:t>DNS Spoofing</a:t>
            </a:r>
            <a:endParaRPr lang="en-US" dirty="0"/>
          </a:p>
        </p:txBody>
      </p:sp>
      <p:sp>
        <p:nvSpPr>
          <p:cNvPr id="4" name="מציין מיקום טקסט 3"/>
          <p:cNvSpPr>
            <a:spLocks noGrp="1"/>
          </p:cNvSpPr>
          <p:nvPr>
            <p:ph type="body" idx="1"/>
          </p:nvPr>
        </p:nvSpPr>
        <p:spPr/>
        <p:txBody>
          <a:bodyPr/>
          <a:lstStyle/>
          <a:p>
            <a:endParaRPr lang="he-IL"/>
          </a:p>
        </p:txBody>
      </p:sp>
      <p:sp>
        <p:nvSpPr>
          <p:cNvPr id="3" name="Slide Number Placeholder 2"/>
          <p:cNvSpPr>
            <a:spLocks noGrp="1"/>
          </p:cNvSpPr>
          <p:nvPr>
            <p:ph type="sldNum" sz="quarter" idx="4294967295"/>
          </p:nvPr>
        </p:nvSpPr>
        <p:spPr>
          <a:xfrm>
            <a:off x="0" y="1255713"/>
            <a:ext cx="533400" cy="304800"/>
          </a:xfrm>
          <a:prstGeom prst="rect">
            <a:avLst/>
          </a:prstGeom>
        </p:spPr>
        <p:txBody>
          <a:bodyPr>
            <a:normAutofit/>
          </a:bodyPr>
          <a:lstStyle/>
          <a:p>
            <a:fld id="{283B9EA5-CE9A-4950-A80C-5ADF06B45BB8}" type="slidenum">
              <a:rPr lang="en-US" smtClean="0"/>
              <a:pPr/>
              <a:t>110</a:t>
            </a:fld>
            <a:endParaRPr lang="en-US" dirty="0"/>
          </a:p>
        </p:txBody>
      </p:sp>
      <p:pic>
        <p:nvPicPr>
          <p:cNvPr id="5" name="Picture 2" descr="D:\Pictures\Server_icons_lnx\Icons\128X128\black_serv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134" y="4041886"/>
            <a:ext cx="851735" cy="8517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D:\Pictures\Server_icons_lnx\Icons\128X128\data_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3252" y="1635605"/>
            <a:ext cx="927338" cy="927338"/>
          </a:xfrm>
          <a:prstGeom prst="rect">
            <a:avLst/>
          </a:prstGeom>
          <a:noFill/>
          <a:extLst>
            <a:ext uri="{909E8E84-426E-40DD-AFC4-6F175D3DCCD1}">
              <a14:hiddenFill xmlns:a14="http://schemas.microsoft.com/office/drawing/2010/main">
                <a:solidFill>
                  <a:srgbClr val="FFFFFF"/>
                </a:solidFill>
              </a14:hiddenFill>
            </a:ext>
          </a:extLst>
        </p:spPr>
      </p:pic>
      <p:sp>
        <p:nvSpPr>
          <p:cNvPr id="10" name="Right Arrow 9"/>
          <p:cNvSpPr/>
          <p:nvPr/>
        </p:nvSpPr>
        <p:spPr>
          <a:xfrm>
            <a:off x="1110285" y="1739608"/>
            <a:ext cx="2862967"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636897">
            <a:off x="911852" y="5265648"/>
            <a:ext cx="6530044" cy="457200"/>
          </a:xfrm>
          <a:prstGeom prst="rightArrow">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15" name="Picture 2" descr="D:\Pictures\Server_icons_lnx\Icons\128X128\black_serv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135" y="1573035"/>
            <a:ext cx="851735" cy="85173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7184577" y="3662400"/>
            <a:ext cx="1680268" cy="400110"/>
          </a:xfrm>
          <a:prstGeom prst="rect">
            <a:avLst/>
          </a:prstGeom>
          <a:noFill/>
        </p:spPr>
        <p:txBody>
          <a:bodyPr wrap="none" rtlCol="0">
            <a:spAutoFit/>
          </a:bodyPr>
          <a:lstStyle/>
          <a:p>
            <a:pPr algn="ctr"/>
            <a:r>
              <a:rPr lang="en-US" sz="2000" dirty="0" smtClean="0"/>
              <a:t>123.45.67.89</a:t>
            </a:r>
            <a:endParaRPr lang="en-US" sz="2000" dirty="0"/>
          </a:p>
        </p:txBody>
      </p:sp>
      <p:sp>
        <p:nvSpPr>
          <p:cNvPr id="18" name="Right Arrow 17"/>
          <p:cNvSpPr/>
          <p:nvPr/>
        </p:nvSpPr>
        <p:spPr>
          <a:xfrm rot="10800000">
            <a:off x="1059348" y="1750494"/>
            <a:ext cx="2829014"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flipH="1">
            <a:off x="653109" y="108544"/>
            <a:ext cx="3783812" cy="1005472"/>
            <a:chOff x="1219201" y="4876799"/>
            <a:chExt cx="5211555" cy="1384995"/>
          </a:xfrm>
        </p:grpSpPr>
        <p:sp>
          <p:nvSpPr>
            <p:cNvPr id="29" name="Rectangular Callout 28"/>
            <p:cNvSpPr/>
            <p:nvPr/>
          </p:nvSpPr>
          <p:spPr>
            <a:xfrm>
              <a:off x="1249152" y="4876799"/>
              <a:ext cx="5181604" cy="1384995"/>
            </a:xfrm>
            <a:prstGeom prst="wedgeRectCallout">
              <a:avLst>
                <a:gd name="adj1" fmla="val 48422"/>
                <a:gd name="adj2" fmla="val 115179"/>
              </a:avLst>
            </a:prstGeom>
            <a:solidFill>
              <a:schemeClr val="accent1"/>
            </a:solidFill>
            <a:ln w="38100" cap="flat" cmpd="sng" algn="ctr">
              <a:solidFill>
                <a:schemeClr val="accent1">
                  <a:lumMod val="50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30" name="TextBox 29"/>
            <p:cNvSpPr txBox="1"/>
            <p:nvPr/>
          </p:nvSpPr>
          <p:spPr>
            <a:xfrm>
              <a:off x="1219201" y="4876799"/>
              <a:ext cx="5181604" cy="131424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 lastClr="FFFFFF"/>
                  </a:solidFill>
                  <a:effectLst/>
                  <a:uLnTx/>
                  <a:uFillTx/>
                </a:rPr>
                <a:t>Where is bankofamerica.com?</a:t>
              </a:r>
            </a:p>
          </p:txBody>
        </p:sp>
      </p:grpSp>
      <p:sp>
        <p:nvSpPr>
          <p:cNvPr id="31" name="Right Arrow 30"/>
          <p:cNvSpPr/>
          <p:nvPr/>
        </p:nvSpPr>
        <p:spPr>
          <a:xfrm>
            <a:off x="1042372" y="4239153"/>
            <a:ext cx="2862967"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p:cNvSpPr/>
          <p:nvPr/>
        </p:nvSpPr>
        <p:spPr>
          <a:xfrm rot="10800000">
            <a:off x="940951" y="4239153"/>
            <a:ext cx="2912975" cy="457200"/>
          </a:xfrm>
          <a:prstGeom prst="rightArrow">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2051" name="Picture 3" descr="D:\Classes\CS 4700\assets\bank_of_america.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83" t="18869" r="2989" b="16108"/>
          <a:stretch/>
        </p:blipFill>
        <p:spPr bwMode="auto">
          <a:xfrm>
            <a:off x="7543800" y="1897932"/>
            <a:ext cx="1600200" cy="82296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Classes\CS 4700\assets\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212" y="2627251"/>
            <a:ext cx="982999" cy="982999"/>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Arrow 10"/>
          <p:cNvSpPr/>
          <p:nvPr/>
        </p:nvSpPr>
        <p:spPr>
          <a:xfrm rot="472089">
            <a:off x="1077063" y="2541418"/>
            <a:ext cx="6491101"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 descr="D:\Pictures\Server_icons_lnx\Icons\128X128\data_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3252" y="3980670"/>
            <a:ext cx="927338" cy="927338"/>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3767546" y="4980618"/>
            <a:ext cx="1609736" cy="400110"/>
          </a:xfrm>
          <a:prstGeom prst="rect">
            <a:avLst/>
          </a:prstGeom>
          <a:noFill/>
        </p:spPr>
        <p:txBody>
          <a:bodyPr wrap="none" rtlCol="0">
            <a:spAutoFit/>
          </a:bodyPr>
          <a:lstStyle/>
          <a:p>
            <a:pPr algn="ctr"/>
            <a:r>
              <a:rPr lang="en-US" sz="2000" dirty="0" smtClean="0"/>
              <a:t>dns.evil.com</a:t>
            </a:r>
            <a:endParaRPr lang="en-US" sz="2000" dirty="0"/>
          </a:p>
        </p:txBody>
      </p:sp>
      <p:pic>
        <p:nvPicPr>
          <p:cNvPr id="9" name="Picture 2" descr="D:\Classes\CS 4700\assets\devil-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53926" y="3682643"/>
            <a:ext cx="718486" cy="718486"/>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7332115" y="6320379"/>
            <a:ext cx="1537600" cy="400110"/>
          </a:xfrm>
          <a:prstGeom prst="rect">
            <a:avLst/>
          </a:prstGeom>
          <a:noFill/>
        </p:spPr>
        <p:txBody>
          <a:bodyPr wrap="none" rtlCol="0">
            <a:spAutoFit/>
          </a:bodyPr>
          <a:lstStyle/>
          <a:p>
            <a:pPr algn="ctr"/>
            <a:r>
              <a:rPr lang="en-US" sz="2000" dirty="0" smtClean="0"/>
              <a:t>66.66.66.93</a:t>
            </a:r>
            <a:endParaRPr lang="en-US" sz="2000" dirty="0"/>
          </a:p>
        </p:txBody>
      </p:sp>
      <p:pic>
        <p:nvPicPr>
          <p:cNvPr id="37" name="Picture 2" descr="D:\Classes\CS 4700\assets\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212" y="5285230"/>
            <a:ext cx="982999" cy="98299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D:\Classes\CS 4700\assets\devil-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32233" y="4893621"/>
            <a:ext cx="718486" cy="718486"/>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Group 38"/>
          <p:cNvGrpSpPr/>
          <p:nvPr/>
        </p:nvGrpSpPr>
        <p:grpSpPr>
          <a:xfrm flipH="1">
            <a:off x="4732399" y="370154"/>
            <a:ext cx="2599716" cy="743862"/>
            <a:chOff x="1219201" y="4876799"/>
            <a:chExt cx="5211555" cy="1384995"/>
          </a:xfrm>
        </p:grpSpPr>
        <p:sp>
          <p:nvSpPr>
            <p:cNvPr id="40" name="Rectangular Callout 39"/>
            <p:cNvSpPr/>
            <p:nvPr/>
          </p:nvSpPr>
          <p:spPr>
            <a:xfrm>
              <a:off x="1249153" y="4876799"/>
              <a:ext cx="5181603" cy="1384995"/>
            </a:xfrm>
            <a:prstGeom prst="wedgeRectCallout">
              <a:avLst>
                <a:gd name="adj1" fmla="val 51791"/>
                <a:gd name="adj2" fmla="val 140057"/>
              </a:avLst>
            </a:prstGeom>
            <a:solidFill>
              <a:schemeClr val="accent1"/>
            </a:solidFill>
            <a:ln w="38100" cap="flat" cmpd="sng" algn="ctr">
              <a:solidFill>
                <a:schemeClr val="accent1">
                  <a:lumMod val="50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41" name="TextBox 40"/>
            <p:cNvSpPr txBox="1"/>
            <p:nvPr/>
          </p:nvSpPr>
          <p:spPr>
            <a:xfrm>
              <a:off x="1219201" y="5140291"/>
              <a:ext cx="5181603" cy="72071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 lastClr="FFFFFF"/>
                  </a:solidFill>
                  <a:effectLst/>
                  <a:uLnTx/>
                  <a:uFillTx/>
                </a:rPr>
                <a:t>123.45.67.89</a:t>
              </a:r>
            </a:p>
          </p:txBody>
        </p:sp>
      </p:grpSp>
      <p:grpSp>
        <p:nvGrpSpPr>
          <p:cNvPr id="42" name="Group 41"/>
          <p:cNvGrpSpPr/>
          <p:nvPr/>
        </p:nvGrpSpPr>
        <p:grpSpPr>
          <a:xfrm flipH="1">
            <a:off x="663982" y="2644812"/>
            <a:ext cx="3783812" cy="1005472"/>
            <a:chOff x="1219201" y="4876799"/>
            <a:chExt cx="5211555" cy="1384995"/>
          </a:xfrm>
        </p:grpSpPr>
        <p:sp>
          <p:nvSpPr>
            <p:cNvPr id="43" name="Rectangular Callout 42"/>
            <p:cNvSpPr/>
            <p:nvPr/>
          </p:nvSpPr>
          <p:spPr>
            <a:xfrm>
              <a:off x="1249152" y="4876799"/>
              <a:ext cx="5181604" cy="1384995"/>
            </a:xfrm>
            <a:prstGeom prst="wedgeRectCallout">
              <a:avLst>
                <a:gd name="adj1" fmla="val 48422"/>
                <a:gd name="adj2" fmla="val 115179"/>
              </a:avLst>
            </a:prstGeom>
            <a:solidFill>
              <a:schemeClr val="accent1"/>
            </a:solidFill>
            <a:ln w="38100" cap="flat" cmpd="sng" algn="ctr">
              <a:solidFill>
                <a:schemeClr val="accent1">
                  <a:lumMod val="50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44" name="TextBox 43"/>
            <p:cNvSpPr txBox="1"/>
            <p:nvPr/>
          </p:nvSpPr>
          <p:spPr>
            <a:xfrm>
              <a:off x="1219201" y="4876799"/>
              <a:ext cx="5181604" cy="131424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 lastClr="FFFFFF"/>
                  </a:solidFill>
                  <a:effectLst/>
                  <a:uLnTx/>
                  <a:uFillTx/>
                </a:rPr>
                <a:t>Where is bankofamerica.com?</a:t>
              </a:r>
            </a:p>
          </p:txBody>
        </p:sp>
      </p:grpSp>
      <p:grpSp>
        <p:nvGrpSpPr>
          <p:cNvPr id="45" name="Group 44"/>
          <p:cNvGrpSpPr/>
          <p:nvPr/>
        </p:nvGrpSpPr>
        <p:grpSpPr>
          <a:xfrm>
            <a:off x="1779464" y="1114713"/>
            <a:ext cx="5905869" cy="1345095"/>
            <a:chOff x="404487" y="3333623"/>
            <a:chExt cx="8274022" cy="1523216"/>
          </a:xfrm>
        </p:grpSpPr>
        <p:sp>
          <p:nvSpPr>
            <p:cNvPr id="46" name="Rectangle 45"/>
            <p:cNvSpPr/>
            <p:nvPr/>
          </p:nvSpPr>
          <p:spPr>
            <a:xfrm>
              <a:off x="414979" y="3333623"/>
              <a:ext cx="8263530" cy="1523216"/>
            </a:xfrm>
            <a:prstGeom prst="rect">
              <a:avLst/>
            </a:prstGeom>
            <a:ln w="57150">
              <a:solidFill>
                <a:schemeClr val="accent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7" name="Content Placeholder 2"/>
            <p:cNvSpPr txBox="1">
              <a:spLocks/>
            </p:cNvSpPr>
            <p:nvPr/>
          </p:nvSpPr>
          <p:spPr>
            <a:xfrm>
              <a:off x="404487" y="3496212"/>
              <a:ext cx="8118848" cy="1208303"/>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pPr marL="114300" indent="0" algn="ctr">
                <a:buClr>
                  <a:schemeClr val="bg1"/>
                </a:buClr>
                <a:buNone/>
              </a:pPr>
              <a:r>
                <a:rPr lang="en-US" sz="3200" dirty="0" smtClean="0">
                  <a:solidFill>
                    <a:schemeClr val="bg1"/>
                  </a:solidFill>
                </a:rPr>
                <a:t>How do you know that a given </a:t>
              </a:r>
              <a:r>
                <a:rPr lang="en-US" sz="3200" dirty="0" err="1" smtClean="0">
                  <a:solidFill>
                    <a:schemeClr val="bg1"/>
                  </a:solidFill>
                </a:rPr>
                <a:t>name</a:t>
              </a:r>
              <a:r>
                <a:rPr lang="en-US" sz="3200" dirty="0" err="1" smtClean="0">
                  <a:solidFill>
                    <a:schemeClr val="bg1"/>
                  </a:solidFill>
                  <a:sym typeface="Wingdings" pitchFamily="2" charset="2"/>
                </a:rPr>
                <a:t>IP</a:t>
              </a:r>
              <a:r>
                <a:rPr lang="en-US" sz="3200" dirty="0" smtClean="0">
                  <a:solidFill>
                    <a:schemeClr val="bg1"/>
                  </a:solidFill>
                  <a:sym typeface="Wingdings" pitchFamily="2" charset="2"/>
                </a:rPr>
                <a:t> mapping is correct?</a:t>
              </a:r>
              <a:endParaRPr lang="en-US" sz="3200" dirty="0" smtClean="0">
                <a:solidFill>
                  <a:schemeClr val="bg1"/>
                </a:solidFill>
              </a:endParaRPr>
            </a:p>
          </p:txBody>
        </p:sp>
      </p:grpSp>
      <p:grpSp>
        <p:nvGrpSpPr>
          <p:cNvPr id="25" name="Group 24"/>
          <p:cNvGrpSpPr/>
          <p:nvPr/>
        </p:nvGrpSpPr>
        <p:grpSpPr>
          <a:xfrm flipH="1">
            <a:off x="4747340" y="3201095"/>
            <a:ext cx="2584775" cy="746605"/>
            <a:chOff x="1219201" y="4876800"/>
            <a:chExt cx="5211555" cy="1384994"/>
          </a:xfrm>
        </p:grpSpPr>
        <p:sp>
          <p:nvSpPr>
            <p:cNvPr id="26" name="Rectangular Callout 25"/>
            <p:cNvSpPr/>
            <p:nvPr/>
          </p:nvSpPr>
          <p:spPr>
            <a:xfrm>
              <a:off x="1249152" y="4876800"/>
              <a:ext cx="5181604" cy="1384994"/>
            </a:xfrm>
            <a:prstGeom prst="wedgeRectCallout">
              <a:avLst>
                <a:gd name="adj1" fmla="val 47738"/>
                <a:gd name="adj2" fmla="val 101272"/>
              </a:avLst>
            </a:prstGeom>
            <a:solidFill>
              <a:schemeClr val="accent2"/>
            </a:solidFill>
            <a:ln w="38100" cap="flat" cmpd="sng" algn="ctr">
              <a:solidFill>
                <a:schemeClr val="accent2">
                  <a:lumMod val="50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Tw Cen MT"/>
                <a:ea typeface="+mn-ea"/>
                <a:cs typeface="+mn-cs"/>
              </a:endParaRPr>
            </a:p>
          </p:txBody>
        </p:sp>
        <p:sp>
          <p:nvSpPr>
            <p:cNvPr id="27" name="TextBox 26"/>
            <p:cNvSpPr txBox="1"/>
            <p:nvPr/>
          </p:nvSpPr>
          <p:spPr>
            <a:xfrm>
              <a:off x="1219201" y="5098934"/>
              <a:ext cx="5181604" cy="72071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kern="0" dirty="0" smtClean="0">
                  <a:solidFill>
                    <a:sysClr val="window" lastClr="FFFFFF"/>
                  </a:solidFill>
                </a:rPr>
                <a:t>66.66.66.93</a:t>
              </a:r>
              <a:endParaRPr kumimoji="0" lang="en-US" sz="2800" b="0" i="0" u="none" strike="noStrike" kern="0" cap="none" spc="0" normalizeH="0" baseline="0" noProof="0" dirty="0" smtClean="0">
                <a:ln>
                  <a:noFill/>
                </a:ln>
                <a:solidFill>
                  <a:sysClr val="window" lastClr="FFFFFF"/>
                </a:solidFill>
                <a:effectLst/>
                <a:uLnTx/>
                <a:uFillTx/>
              </a:endParaRPr>
            </a:p>
          </p:txBody>
        </p:sp>
      </p:grpSp>
    </p:spTree>
    <p:extLst>
      <p:ext uri="{BB962C8B-B14F-4D97-AF65-F5344CB8AC3E}">
        <p14:creationId xmlns:p14="http://schemas.microsoft.com/office/powerpoint/2010/main" val="3510636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anim calcmode="lin" valueType="num">
                                      <p:cBhvr>
                                        <p:cTn id="18" dur="500" fill="hold"/>
                                        <p:tgtEl>
                                          <p:spTgt spid="39"/>
                                        </p:tgtEl>
                                        <p:attrNameLst>
                                          <p:attrName>ppt_x</p:attrName>
                                        </p:attrNameLst>
                                      </p:cBhvr>
                                      <p:tavLst>
                                        <p:tav tm="0">
                                          <p:val>
                                            <p:strVal val="#ppt_x"/>
                                          </p:val>
                                        </p:tav>
                                        <p:tav tm="100000">
                                          <p:val>
                                            <p:strVal val="#ppt_x"/>
                                          </p:val>
                                        </p:tav>
                                      </p:tavLst>
                                    </p:anim>
                                    <p:anim calcmode="lin" valueType="num">
                                      <p:cBhvr>
                                        <p:cTn id="19" dur="5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xit" presetSubtype="8" fill="hold" grpId="1" nodeType="clickEffect">
                                  <p:stCondLst>
                                    <p:cond delay="0"/>
                                  </p:stCondLst>
                                  <p:childTnLst>
                                    <p:animEffect transition="out" filter="wipe(left)">
                                      <p:cBhvr>
                                        <p:cTn id="23" dur="500"/>
                                        <p:tgtEl>
                                          <p:spTgt spid="10"/>
                                        </p:tgtEl>
                                      </p:cBhvr>
                                    </p:animEffect>
                                    <p:set>
                                      <p:cBhvr>
                                        <p:cTn id="24" dur="1" fill="hold">
                                          <p:stCondLst>
                                            <p:cond delay="499"/>
                                          </p:stCondLst>
                                        </p:cTn>
                                        <p:tgtEl>
                                          <p:spTgt spid="10"/>
                                        </p:tgtEl>
                                        <p:attrNameLst>
                                          <p:attrName>style.visibility</p:attrName>
                                        </p:attrNameLst>
                                      </p:cBhvr>
                                      <p:to>
                                        <p:strVal val="hidden"/>
                                      </p:to>
                                    </p:se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right)">
                                      <p:cBhvr>
                                        <p:cTn id="28" dur="500"/>
                                        <p:tgtEl>
                                          <p:spTgt spid="18"/>
                                        </p:tgtEl>
                                      </p:cBhvr>
                                    </p:animEffect>
                                  </p:childTnLst>
                                </p:cTn>
                              </p:par>
                            </p:childTnLst>
                          </p:cTn>
                        </p:par>
                        <p:par>
                          <p:cTn id="29" fill="hold">
                            <p:stCondLst>
                              <p:cond delay="1000"/>
                            </p:stCondLst>
                            <p:childTnLst>
                              <p:par>
                                <p:cTn id="30" presetID="22" presetClass="exit" presetSubtype="2" fill="hold" grpId="1" nodeType="afterEffect">
                                  <p:stCondLst>
                                    <p:cond delay="0"/>
                                  </p:stCondLst>
                                  <p:childTnLst>
                                    <p:animEffect transition="out" filter="wipe(right)">
                                      <p:cBhvr>
                                        <p:cTn id="31" dur="500"/>
                                        <p:tgtEl>
                                          <p:spTgt spid="18"/>
                                        </p:tgtEl>
                                      </p:cBhvr>
                                    </p:animEffect>
                                    <p:set>
                                      <p:cBhvr>
                                        <p:cTn id="32" dur="1" fill="hold">
                                          <p:stCondLst>
                                            <p:cond delay="499"/>
                                          </p:stCondLst>
                                        </p:cTn>
                                        <p:tgtEl>
                                          <p:spTgt spid="18"/>
                                        </p:tgtEl>
                                        <p:attrNameLst>
                                          <p:attrName>style.visibility</p:attrName>
                                        </p:attrNameLst>
                                      </p:cBhvr>
                                      <p:to>
                                        <p:strVal val="hidden"/>
                                      </p:to>
                                    </p:set>
                                  </p:childTnLst>
                                </p:cTn>
                              </p:par>
                            </p:childTnLst>
                          </p:cTn>
                        </p:par>
                        <p:par>
                          <p:cTn id="33" fill="hold">
                            <p:stCondLst>
                              <p:cond delay="1500"/>
                            </p:stCondLst>
                            <p:childTnLst>
                              <p:par>
                                <p:cTn id="34" presetID="22" presetClass="entr" presetSubtype="8" fill="hold" grpId="0"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xit" presetSubtype="0" fill="hold" nodeType="clickEffect">
                                  <p:stCondLst>
                                    <p:cond delay="0"/>
                                  </p:stCondLst>
                                  <p:childTnLst>
                                    <p:animEffect transition="out" filter="fade">
                                      <p:cBhvr>
                                        <p:cTn id="40" dur="500"/>
                                        <p:tgtEl>
                                          <p:spTgt spid="28"/>
                                        </p:tgtEl>
                                      </p:cBhvr>
                                    </p:animEffect>
                                    <p:anim calcmode="lin" valueType="num">
                                      <p:cBhvr>
                                        <p:cTn id="41" dur="500"/>
                                        <p:tgtEl>
                                          <p:spTgt spid="28"/>
                                        </p:tgtEl>
                                        <p:attrNameLst>
                                          <p:attrName>ppt_x</p:attrName>
                                        </p:attrNameLst>
                                      </p:cBhvr>
                                      <p:tavLst>
                                        <p:tav tm="0">
                                          <p:val>
                                            <p:strVal val="ppt_x"/>
                                          </p:val>
                                        </p:tav>
                                        <p:tav tm="100000">
                                          <p:val>
                                            <p:strVal val="ppt_x"/>
                                          </p:val>
                                        </p:tav>
                                      </p:tavLst>
                                    </p:anim>
                                    <p:anim calcmode="lin" valueType="num">
                                      <p:cBhvr>
                                        <p:cTn id="42" dur="500"/>
                                        <p:tgtEl>
                                          <p:spTgt spid="28"/>
                                        </p:tgtEl>
                                        <p:attrNameLst>
                                          <p:attrName>ppt_y</p:attrName>
                                        </p:attrNameLst>
                                      </p:cBhvr>
                                      <p:tavLst>
                                        <p:tav tm="0">
                                          <p:val>
                                            <p:strVal val="ppt_y"/>
                                          </p:val>
                                        </p:tav>
                                        <p:tav tm="100000">
                                          <p:val>
                                            <p:strVal val="ppt_y+.1"/>
                                          </p:val>
                                        </p:tav>
                                      </p:tavLst>
                                    </p:anim>
                                    <p:set>
                                      <p:cBhvr>
                                        <p:cTn id="43" dur="1" fill="hold">
                                          <p:stCondLst>
                                            <p:cond delay="499"/>
                                          </p:stCondLst>
                                        </p:cTn>
                                        <p:tgtEl>
                                          <p:spTgt spid="28"/>
                                        </p:tgtEl>
                                        <p:attrNameLst>
                                          <p:attrName>style.visibility</p:attrName>
                                        </p:attrNameLst>
                                      </p:cBhvr>
                                      <p:to>
                                        <p:strVal val="hidden"/>
                                      </p:to>
                                    </p:set>
                                  </p:childTnLst>
                                </p:cTn>
                              </p:par>
                              <p:par>
                                <p:cTn id="44" presetID="42" presetClass="exit" presetSubtype="0" fill="hold" nodeType="withEffect">
                                  <p:stCondLst>
                                    <p:cond delay="0"/>
                                  </p:stCondLst>
                                  <p:childTnLst>
                                    <p:animEffect transition="out" filter="fade">
                                      <p:cBhvr>
                                        <p:cTn id="45" dur="500"/>
                                        <p:tgtEl>
                                          <p:spTgt spid="39"/>
                                        </p:tgtEl>
                                      </p:cBhvr>
                                    </p:animEffect>
                                    <p:anim calcmode="lin" valueType="num">
                                      <p:cBhvr>
                                        <p:cTn id="46" dur="500"/>
                                        <p:tgtEl>
                                          <p:spTgt spid="39"/>
                                        </p:tgtEl>
                                        <p:attrNameLst>
                                          <p:attrName>ppt_x</p:attrName>
                                        </p:attrNameLst>
                                      </p:cBhvr>
                                      <p:tavLst>
                                        <p:tav tm="0">
                                          <p:val>
                                            <p:strVal val="ppt_x"/>
                                          </p:val>
                                        </p:tav>
                                        <p:tav tm="100000">
                                          <p:val>
                                            <p:strVal val="ppt_x"/>
                                          </p:val>
                                        </p:tav>
                                      </p:tavLst>
                                    </p:anim>
                                    <p:anim calcmode="lin" valueType="num">
                                      <p:cBhvr>
                                        <p:cTn id="47" dur="500"/>
                                        <p:tgtEl>
                                          <p:spTgt spid="39"/>
                                        </p:tgtEl>
                                        <p:attrNameLst>
                                          <p:attrName>ppt_y</p:attrName>
                                        </p:attrNameLst>
                                      </p:cBhvr>
                                      <p:tavLst>
                                        <p:tav tm="0">
                                          <p:val>
                                            <p:strVal val="ppt_y"/>
                                          </p:val>
                                        </p:tav>
                                        <p:tav tm="100000">
                                          <p:val>
                                            <p:strVal val="ppt_y+.1"/>
                                          </p:val>
                                        </p:tav>
                                      </p:tavLst>
                                    </p:anim>
                                    <p:set>
                                      <p:cBhvr>
                                        <p:cTn id="48" dur="1" fill="hold">
                                          <p:stCondLst>
                                            <p:cond delay="499"/>
                                          </p:stCondLst>
                                        </p:cTn>
                                        <p:tgtEl>
                                          <p:spTgt spid="39"/>
                                        </p:tgtEl>
                                        <p:attrNameLst>
                                          <p:attrName>style.visibility</p:attrName>
                                        </p:attrNameLst>
                                      </p:cBhvr>
                                      <p:to>
                                        <p:strVal val="hidden"/>
                                      </p:to>
                                    </p:set>
                                  </p:childTnLst>
                                </p:cTn>
                              </p:par>
                              <p:par>
                                <p:cTn id="49" presetID="22" presetClass="exit" presetSubtype="8" fill="hold" grpId="1" nodeType="withEffect">
                                  <p:stCondLst>
                                    <p:cond delay="0"/>
                                  </p:stCondLst>
                                  <p:childTnLst>
                                    <p:animEffect transition="out" filter="wipe(left)">
                                      <p:cBhvr>
                                        <p:cTn id="50" dur="500"/>
                                        <p:tgtEl>
                                          <p:spTgt spid="11"/>
                                        </p:tgtEl>
                                      </p:cBhvr>
                                    </p:animEffect>
                                    <p:set>
                                      <p:cBhvr>
                                        <p:cTn id="51" dur="1" fill="hold">
                                          <p:stCondLst>
                                            <p:cond delay="499"/>
                                          </p:stCondLst>
                                        </p:cTn>
                                        <p:tgtEl>
                                          <p:spTgt spid="11"/>
                                        </p:tgtEl>
                                        <p:attrNameLst>
                                          <p:attrName>style.visibility</p:attrName>
                                        </p:attrNameLst>
                                      </p:cBhvr>
                                      <p:to>
                                        <p:strVal val="hidden"/>
                                      </p:to>
                                    </p:set>
                                  </p:childTnLst>
                                </p:cTn>
                              </p:par>
                            </p:childTnLst>
                          </p:cTn>
                        </p:par>
                        <p:par>
                          <p:cTn id="52" fill="hold">
                            <p:stCondLst>
                              <p:cond delay="500"/>
                            </p:stCondLst>
                            <p:childTnLst>
                              <p:par>
                                <p:cTn id="53" presetID="42" presetClass="entr" presetSubtype="0" fill="hold" nodeType="after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anim calcmode="lin" valueType="num">
                                      <p:cBhvr>
                                        <p:cTn id="56" dur="500" fill="hold"/>
                                        <p:tgtEl>
                                          <p:spTgt spid="5"/>
                                        </p:tgtEl>
                                        <p:attrNameLst>
                                          <p:attrName>ppt_x</p:attrName>
                                        </p:attrNameLst>
                                      </p:cBhvr>
                                      <p:tavLst>
                                        <p:tav tm="0">
                                          <p:val>
                                            <p:strVal val="#ppt_x"/>
                                          </p:val>
                                        </p:tav>
                                        <p:tav tm="100000">
                                          <p:val>
                                            <p:strVal val="#ppt_x"/>
                                          </p:val>
                                        </p:tav>
                                      </p:tavLst>
                                    </p:anim>
                                    <p:anim calcmode="lin" valueType="num">
                                      <p:cBhvr>
                                        <p:cTn id="57" dur="500" fill="hold"/>
                                        <p:tgtEl>
                                          <p:spTgt spid="5"/>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500"/>
                                        <p:tgtEl>
                                          <p:spTgt spid="34"/>
                                        </p:tgtEl>
                                      </p:cBhvr>
                                    </p:animEffect>
                                    <p:anim calcmode="lin" valueType="num">
                                      <p:cBhvr>
                                        <p:cTn id="61" dur="500" fill="hold"/>
                                        <p:tgtEl>
                                          <p:spTgt spid="34"/>
                                        </p:tgtEl>
                                        <p:attrNameLst>
                                          <p:attrName>ppt_x</p:attrName>
                                        </p:attrNameLst>
                                      </p:cBhvr>
                                      <p:tavLst>
                                        <p:tav tm="0">
                                          <p:val>
                                            <p:strVal val="#ppt_x"/>
                                          </p:val>
                                        </p:tav>
                                        <p:tav tm="100000">
                                          <p:val>
                                            <p:strVal val="#ppt_x"/>
                                          </p:val>
                                        </p:tav>
                                      </p:tavLst>
                                    </p:anim>
                                    <p:anim calcmode="lin" valueType="num">
                                      <p:cBhvr>
                                        <p:cTn id="62" dur="500" fill="hold"/>
                                        <p:tgtEl>
                                          <p:spTgt spid="34"/>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fade">
                                      <p:cBhvr>
                                        <p:cTn id="65" dur="500"/>
                                        <p:tgtEl>
                                          <p:spTgt spid="35"/>
                                        </p:tgtEl>
                                      </p:cBhvr>
                                    </p:animEffect>
                                    <p:anim calcmode="lin" valueType="num">
                                      <p:cBhvr>
                                        <p:cTn id="66" dur="500" fill="hold"/>
                                        <p:tgtEl>
                                          <p:spTgt spid="35"/>
                                        </p:tgtEl>
                                        <p:attrNameLst>
                                          <p:attrName>ppt_x</p:attrName>
                                        </p:attrNameLst>
                                      </p:cBhvr>
                                      <p:tavLst>
                                        <p:tav tm="0">
                                          <p:val>
                                            <p:strVal val="#ppt_x"/>
                                          </p:val>
                                        </p:tav>
                                        <p:tav tm="100000">
                                          <p:val>
                                            <p:strVal val="#ppt_x"/>
                                          </p:val>
                                        </p:tav>
                                      </p:tavLst>
                                    </p:anim>
                                    <p:anim calcmode="lin" valueType="num">
                                      <p:cBhvr>
                                        <p:cTn id="67" dur="500" fill="hold"/>
                                        <p:tgtEl>
                                          <p:spTgt spid="35"/>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fade">
                                      <p:cBhvr>
                                        <p:cTn id="70" dur="500"/>
                                        <p:tgtEl>
                                          <p:spTgt spid="9"/>
                                        </p:tgtEl>
                                      </p:cBhvr>
                                    </p:animEffect>
                                    <p:anim calcmode="lin" valueType="num">
                                      <p:cBhvr>
                                        <p:cTn id="71" dur="500" fill="hold"/>
                                        <p:tgtEl>
                                          <p:spTgt spid="9"/>
                                        </p:tgtEl>
                                        <p:attrNameLst>
                                          <p:attrName>ppt_x</p:attrName>
                                        </p:attrNameLst>
                                      </p:cBhvr>
                                      <p:tavLst>
                                        <p:tav tm="0">
                                          <p:val>
                                            <p:strVal val="#ppt_x"/>
                                          </p:val>
                                        </p:tav>
                                        <p:tav tm="100000">
                                          <p:val>
                                            <p:strVal val="#ppt_x"/>
                                          </p:val>
                                        </p:tav>
                                      </p:tavLst>
                                    </p:anim>
                                    <p:anim calcmode="lin" valueType="num">
                                      <p:cBhvr>
                                        <p:cTn id="72" dur="500" fill="hold"/>
                                        <p:tgtEl>
                                          <p:spTgt spid="9"/>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fade">
                                      <p:cBhvr>
                                        <p:cTn id="75" dur="500"/>
                                        <p:tgtEl>
                                          <p:spTgt spid="36"/>
                                        </p:tgtEl>
                                      </p:cBhvr>
                                    </p:animEffect>
                                    <p:anim calcmode="lin" valueType="num">
                                      <p:cBhvr>
                                        <p:cTn id="76" dur="500" fill="hold"/>
                                        <p:tgtEl>
                                          <p:spTgt spid="36"/>
                                        </p:tgtEl>
                                        <p:attrNameLst>
                                          <p:attrName>ppt_x</p:attrName>
                                        </p:attrNameLst>
                                      </p:cBhvr>
                                      <p:tavLst>
                                        <p:tav tm="0">
                                          <p:val>
                                            <p:strVal val="#ppt_x"/>
                                          </p:val>
                                        </p:tav>
                                        <p:tav tm="100000">
                                          <p:val>
                                            <p:strVal val="#ppt_x"/>
                                          </p:val>
                                        </p:tav>
                                      </p:tavLst>
                                    </p:anim>
                                    <p:anim calcmode="lin" valueType="num">
                                      <p:cBhvr>
                                        <p:cTn id="77" dur="500" fill="hold"/>
                                        <p:tgtEl>
                                          <p:spTgt spid="36"/>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fade">
                                      <p:cBhvr>
                                        <p:cTn id="80" dur="500"/>
                                        <p:tgtEl>
                                          <p:spTgt spid="37"/>
                                        </p:tgtEl>
                                      </p:cBhvr>
                                    </p:animEffect>
                                    <p:anim calcmode="lin" valueType="num">
                                      <p:cBhvr>
                                        <p:cTn id="81" dur="500" fill="hold"/>
                                        <p:tgtEl>
                                          <p:spTgt spid="37"/>
                                        </p:tgtEl>
                                        <p:attrNameLst>
                                          <p:attrName>ppt_x</p:attrName>
                                        </p:attrNameLst>
                                      </p:cBhvr>
                                      <p:tavLst>
                                        <p:tav tm="0">
                                          <p:val>
                                            <p:strVal val="#ppt_x"/>
                                          </p:val>
                                        </p:tav>
                                        <p:tav tm="100000">
                                          <p:val>
                                            <p:strVal val="#ppt_x"/>
                                          </p:val>
                                        </p:tav>
                                      </p:tavLst>
                                    </p:anim>
                                    <p:anim calcmode="lin" valueType="num">
                                      <p:cBhvr>
                                        <p:cTn id="82" dur="500" fill="hold"/>
                                        <p:tgtEl>
                                          <p:spTgt spid="37"/>
                                        </p:tgtEl>
                                        <p:attrNameLst>
                                          <p:attrName>ppt_y</p:attrName>
                                        </p:attrNameLst>
                                      </p:cBhvr>
                                      <p:tavLst>
                                        <p:tav tm="0">
                                          <p:val>
                                            <p:strVal val="#ppt_y+.1"/>
                                          </p:val>
                                        </p:tav>
                                        <p:tav tm="100000">
                                          <p:val>
                                            <p:strVal val="#ppt_y"/>
                                          </p:val>
                                        </p:tav>
                                      </p:tavLst>
                                    </p:anim>
                                  </p:childTnLst>
                                </p:cTn>
                              </p:par>
                              <p:par>
                                <p:cTn id="83" presetID="42" presetClass="entr" presetSubtype="0" fill="hold" nodeType="with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fade">
                                      <p:cBhvr>
                                        <p:cTn id="85" dur="500"/>
                                        <p:tgtEl>
                                          <p:spTgt spid="38"/>
                                        </p:tgtEl>
                                      </p:cBhvr>
                                    </p:animEffect>
                                    <p:anim calcmode="lin" valueType="num">
                                      <p:cBhvr>
                                        <p:cTn id="86" dur="500" fill="hold"/>
                                        <p:tgtEl>
                                          <p:spTgt spid="38"/>
                                        </p:tgtEl>
                                        <p:attrNameLst>
                                          <p:attrName>ppt_x</p:attrName>
                                        </p:attrNameLst>
                                      </p:cBhvr>
                                      <p:tavLst>
                                        <p:tav tm="0">
                                          <p:val>
                                            <p:strVal val="#ppt_x"/>
                                          </p:val>
                                        </p:tav>
                                        <p:tav tm="100000">
                                          <p:val>
                                            <p:strVal val="#ppt_x"/>
                                          </p:val>
                                        </p:tav>
                                      </p:tavLst>
                                    </p:anim>
                                    <p:anim calcmode="lin" valueType="num">
                                      <p:cBhvr>
                                        <p:cTn id="87" dur="5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nodeType="clickEffect">
                                  <p:stCondLst>
                                    <p:cond delay="0"/>
                                  </p:stCondLst>
                                  <p:childTnLst>
                                    <p:set>
                                      <p:cBhvr>
                                        <p:cTn id="91" dur="1" fill="hold">
                                          <p:stCondLst>
                                            <p:cond delay="0"/>
                                          </p:stCondLst>
                                        </p:cTn>
                                        <p:tgtEl>
                                          <p:spTgt spid="42"/>
                                        </p:tgtEl>
                                        <p:attrNameLst>
                                          <p:attrName>style.visibility</p:attrName>
                                        </p:attrNameLst>
                                      </p:cBhvr>
                                      <p:to>
                                        <p:strVal val="visible"/>
                                      </p:to>
                                    </p:set>
                                    <p:animEffect transition="in" filter="fade">
                                      <p:cBhvr>
                                        <p:cTn id="92" dur="500"/>
                                        <p:tgtEl>
                                          <p:spTgt spid="42"/>
                                        </p:tgtEl>
                                      </p:cBhvr>
                                    </p:animEffect>
                                    <p:anim calcmode="lin" valueType="num">
                                      <p:cBhvr>
                                        <p:cTn id="93" dur="500" fill="hold"/>
                                        <p:tgtEl>
                                          <p:spTgt spid="42"/>
                                        </p:tgtEl>
                                        <p:attrNameLst>
                                          <p:attrName>ppt_x</p:attrName>
                                        </p:attrNameLst>
                                      </p:cBhvr>
                                      <p:tavLst>
                                        <p:tav tm="0">
                                          <p:val>
                                            <p:strVal val="#ppt_x"/>
                                          </p:val>
                                        </p:tav>
                                        <p:tav tm="100000">
                                          <p:val>
                                            <p:strVal val="#ppt_x"/>
                                          </p:val>
                                        </p:tav>
                                      </p:tavLst>
                                    </p:anim>
                                    <p:anim calcmode="lin" valueType="num">
                                      <p:cBhvr>
                                        <p:cTn id="94" dur="500" fill="hold"/>
                                        <p:tgtEl>
                                          <p:spTgt spid="42"/>
                                        </p:tgtEl>
                                        <p:attrNameLst>
                                          <p:attrName>ppt_y</p:attrName>
                                        </p:attrNameLst>
                                      </p:cBhvr>
                                      <p:tavLst>
                                        <p:tav tm="0">
                                          <p:val>
                                            <p:strVal val="#ppt_y+.1"/>
                                          </p:val>
                                        </p:tav>
                                        <p:tav tm="100000">
                                          <p:val>
                                            <p:strVal val="#ppt_y"/>
                                          </p:val>
                                        </p:tav>
                                      </p:tavLst>
                                    </p:anim>
                                  </p:childTnLst>
                                </p:cTn>
                              </p:par>
                            </p:childTnLst>
                          </p:cTn>
                        </p:par>
                        <p:par>
                          <p:cTn id="95" fill="hold">
                            <p:stCondLst>
                              <p:cond delay="500"/>
                            </p:stCondLst>
                            <p:childTnLst>
                              <p:par>
                                <p:cTn id="96" presetID="22" presetClass="entr" presetSubtype="8" fill="hold" grpId="0" nodeType="afterEffect">
                                  <p:stCondLst>
                                    <p:cond delay="0"/>
                                  </p:stCondLst>
                                  <p:childTnLst>
                                    <p:set>
                                      <p:cBhvr>
                                        <p:cTn id="97" dur="1" fill="hold">
                                          <p:stCondLst>
                                            <p:cond delay="0"/>
                                          </p:stCondLst>
                                        </p:cTn>
                                        <p:tgtEl>
                                          <p:spTgt spid="31"/>
                                        </p:tgtEl>
                                        <p:attrNameLst>
                                          <p:attrName>style.visibility</p:attrName>
                                        </p:attrNameLst>
                                      </p:cBhvr>
                                      <p:to>
                                        <p:strVal val="visible"/>
                                      </p:to>
                                    </p:set>
                                    <p:animEffect transition="in" filter="wipe(left)">
                                      <p:cBhvr>
                                        <p:cTn id="98" dur="500"/>
                                        <p:tgtEl>
                                          <p:spTgt spid="31"/>
                                        </p:tgtEl>
                                      </p:cBhvr>
                                    </p:animEffect>
                                  </p:childTnLst>
                                </p:cTn>
                              </p:par>
                            </p:childTnLst>
                          </p:cTn>
                        </p:par>
                        <p:par>
                          <p:cTn id="99" fill="hold">
                            <p:stCondLst>
                              <p:cond delay="1000"/>
                            </p:stCondLst>
                            <p:childTnLst>
                              <p:par>
                                <p:cTn id="100" presetID="42" presetClass="entr" presetSubtype="0" fill="hold" nodeType="afterEffect">
                                  <p:stCondLst>
                                    <p:cond delay="0"/>
                                  </p:stCondLst>
                                  <p:childTnLst>
                                    <p:set>
                                      <p:cBhvr>
                                        <p:cTn id="101" dur="1" fill="hold">
                                          <p:stCondLst>
                                            <p:cond delay="0"/>
                                          </p:stCondLst>
                                        </p:cTn>
                                        <p:tgtEl>
                                          <p:spTgt spid="25"/>
                                        </p:tgtEl>
                                        <p:attrNameLst>
                                          <p:attrName>style.visibility</p:attrName>
                                        </p:attrNameLst>
                                      </p:cBhvr>
                                      <p:to>
                                        <p:strVal val="visible"/>
                                      </p:to>
                                    </p:set>
                                    <p:animEffect transition="in" filter="fade">
                                      <p:cBhvr>
                                        <p:cTn id="102" dur="500"/>
                                        <p:tgtEl>
                                          <p:spTgt spid="25"/>
                                        </p:tgtEl>
                                      </p:cBhvr>
                                    </p:animEffect>
                                    <p:anim calcmode="lin" valueType="num">
                                      <p:cBhvr>
                                        <p:cTn id="103" dur="500" fill="hold"/>
                                        <p:tgtEl>
                                          <p:spTgt spid="25"/>
                                        </p:tgtEl>
                                        <p:attrNameLst>
                                          <p:attrName>ppt_x</p:attrName>
                                        </p:attrNameLst>
                                      </p:cBhvr>
                                      <p:tavLst>
                                        <p:tav tm="0">
                                          <p:val>
                                            <p:strVal val="#ppt_x"/>
                                          </p:val>
                                        </p:tav>
                                        <p:tav tm="100000">
                                          <p:val>
                                            <p:strVal val="#ppt_x"/>
                                          </p:val>
                                        </p:tav>
                                      </p:tavLst>
                                    </p:anim>
                                    <p:anim calcmode="lin" valueType="num">
                                      <p:cBhvr>
                                        <p:cTn id="104"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2" presetClass="exit" presetSubtype="8" fill="hold" grpId="1" nodeType="clickEffect">
                                  <p:stCondLst>
                                    <p:cond delay="0"/>
                                  </p:stCondLst>
                                  <p:childTnLst>
                                    <p:animEffect transition="out" filter="wipe(left)">
                                      <p:cBhvr>
                                        <p:cTn id="108" dur="500"/>
                                        <p:tgtEl>
                                          <p:spTgt spid="31"/>
                                        </p:tgtEl>
                                      </p:cBhvr>
                                    </p:animEffect>
                                    <p:set>
                                      <p:cBhvr>
                                        <p:cTn id="109" dur="1" fill="hold">
                                          <p:stCondLst>
                                            <p:cond delay="499"/>
                                          </p:stCondLst>
                                        </p:cTn>
                                        <p:tgtEl>
                                          <p:spTgt spid="31"/>
                                        </p:tgtEl>
                                        <p:attrNameLst>
                                          <p:attrName>style.visibility</p:attrName>
                                        </p:attrNameLst>
                                      </p:cBhvr>
                                      <p:to>
                                        <p:strVal val="hidden"/>
                                      </p:to>
                                    </p:set>
                                  </p:childTnLst>
                                </p:cTn>
                              </p:par>
                            </p:childTnLst>
                          </p:cTn>
                        </p:par>
                        <p:par>
                          <p:cTn id="110" fill="hold">
                            <p:stCondLst>
                              <p:cond delay="500"/>
                            </p:stCondLst>
                            <p:childTnLst>
                              <p:par>
                                <p:cTn id="111" presetID="22" presetClass="entr" presetSubtype="2" fill="hold" grpId="0" nodeType="afterEffect">
                                  <p:stCondLst>
                                    <p:cond delay="0"/>
                                  </p:stCondLst>
                                  <p:childTnLst>
                                    <p:set>
                                      <p:cBhvr>
                                        <p:cTn id="112" dur="1" fill="hold">
                                          <p:stCondLst>
                                            <p:cond delay="0"/>
                                          </p:stCondLst>
                                        </p:cTn>
                                        <p:tgtEl>
                                          <p:spTgt spid="32"/>
                                        </p:tgtEl>
                                        <p:attrNameLst>
                                          <p:attrName>style.visibility</p:attrName>
                                        </p:attrNameLst>
                                      </p:cBhvr>
                                      <p:to>
                                        <p:strVal val="visible"/>
                                      </p:to>
                                    </p:set>
                                    <p:animEffect transition="in" filter="wipe(right)">
                                      <p:cBhvr>
                                        <p:cTn id="113" dur="500"/>
                                        <p:tgtEl>
                                          <p:spTgt spid="32"/>
                                        </p:tgtEl>
                                      </p:cBhvr>
                                    </p:animEffect>
                                  </p:childTnLst>
                                </p:cTn>
                              </p:par>
                            </p:childTnLst>
                          </p:cTn>
                        </p:par>
                        <p:par>
                          <p:cTn id="114" fill="hold">
                            <p:stCondLst>
                              <p:cond delay="1000"/>
                            </p:stCondLst>
                            <p:childTnLst>
                              <p:par>
                                <p:cTn id="115" presetID="22" presetClass="exit" presetSubtype="2" fill="hold" grpId="1" nodeType="afterEffect">
                                  <p:stCondLst>
                                    <p:cond delay="0"/>
                                  </p:stCondLst>
                                  <p:childTnLst>
                                    <p:animEffect transition="out" filter="wipe(right)">
                                      <p:cBhvr>
                                        <p:cTn id="116" dur="500"/>
                                        <p:tgtEl>
                                          <p:spTgt spid="32"/>
                                        </p:tgtEl>
                                      </p:cBhvr>
                                    </p:animEffect>
                                    <p:set>
                                      <p:cBhvr>
                                        <p:cTn id="117" dur="1" fill="hold">
                                          <p:stCondLst>
                                            <p:cond delay="499"/>
                                          </p:stCondLst>
                                        </p:cTn>
                                        <p:tgtEl>
                                          <p:spTgt spid="32"/>
                                        </p:tgtEl>
                                        <p:attrNameLst>
                                          <p:attrName>style.visibility</p:attrName>
                                        </p:attrNameLst>
                                      </p:cBhvr>
                                      <p:to>
                                        <p:strVal val="hidden"/>
                                      </p:to>
                                    </p:set>
                                  </p:childTnLst>
                                </p:cTn>
                              </p:par>
                            </p:childTnLst>
                          </p:cTn>
                        </p:par>
                        <p:par>
                          <p:cTn id="118" fill="hold">
                            <p:stCondLst>
                              <p:cond delay="1500"/>
                            </p:stCondLst>
                            <p:childTnLst>
                              <p:par>
                                <p:cTn id="119" presetID="22" presetClass="entr" presetSubtype="8" fill="hold" grpId="0" nodeType="afterEffect">
                                  <p:stCondLst>
                                    <p:cond delay="0"/>
                                  </p:stCondLst>
                                  <p:childTnLst>
                                    <p:set>
                                      <p:cBhvr>
                                        <p:cTn id="120" dur="1" fill="hold">
                                          <p:stCondLst>
                                            <p:cond delay="0"/>
                                          </p:stCondLst>
                                        </p:cTn>
                                        <p:tgtEl>
                                          <p:spTgt spid="13"/>
                                        </p:tgtEl>
                                        <p:attrNameLst>
                                          <p:attrName>style.visibility</p:attrName>
                                        </p:attrNameLst>
                                      </p:cBhvr>
                                      <p:to>
                                        <p:strVal val="visible"/>
                                      </p:to>
                                    </p:set>
                                    <p:animEffect transition="in" filter="wipe(left)">
                                      <p:cBhvr>
                                        <p:cTn id="121" dur="500"/>
                                        <p:tgtEl>
                                          <p:spTgt spid="13"/>
                                        </p:tgtEl>
                                      </p:cBhvr>
                                    </p:animEffect>
                                  </p:childTnLst>
                                </p:cTn>
                              </p:par>
                            </p:childTnLst>
                          </p:cTn>
                        </p:par>
                      </p:childTnLst>
                    </p:cTn>
                  </p:par>
                  <p:par>
                    <p:cTn id="122" fill="hold">
                      <p:stCondLst>
                        <p:cond delay="indefinite"/>
                      </p:stCondLst>
                      <p:childTnLst>
                        <p:par>
                          <p:cTn id="123" fill="hold">
                            <p:stCondLst>
                              <p:cond delay="0"/>
                            </p:stCondLst>
                            <p:childTnLst>
                              <p:par>
                                <p:cTn id="124" presetID="42" presetClass="entr" presetSubtype="0" fill="hold" nodeType="clickEffect">
                                  <p:stCondLst>
                                    <p:cond delay="0"/>
                                  </p:stCondLst>
                                  <p:childTnLst>
                                    <p:set>
                                      <p:cBhvr>
                                        <p:cTn id="125" dur="1" fill="hold">
                                          <p:stCondLst>
                                            <p:cond delay="0"/>
                                          </p:stCondLst>
                                        </p:cTn>
                                        <p:tgtEl>
                                          <p:spTgt spid="45"/>
                                        </p:tgtEl>
                                        <p:attrNameLst>
                                          <p:attrName>style.visibility</p:attrName>
                                        </p:attrNameLst>
                                      </p:cBhvr>
                                      <p:to>
                                        <p:strVal val="visible"/>
                                      </p:to>
                                    </p:set>
                                    <p:animEffect transition="in" filter="fade">
                                      <p:cBhvr>
                                        <p:cTn id="126" dur="500"/>
                                        <p:tgtEl>
                                          <p:spTgt spid="45"/>
                                        </p:tgtEl>
                                      </p:cBhvr>
                                    </p:animEffect>
                                    <p:anim calcmode="lin" valueType="num">
                                      <p:cBhvr>
                                        <p:cTn id="127" dur="500" fill="hold"/>
                                        <p:tgtEl>
                                          <p:spTgt spid="45"/>
                                        </p:tgtEl>
                                        <p:attrNameLst>
                                          <p:attrName>ppt_x</p:attrName>
                                        </p:attrNameLst>
                                      </p:cBhvr>
                                      <p:tavLst>
                                        <p:tav tm="0">
                                          <p:val>
                                            <p:strVal val="#ppt_x"/>
                                          </p:val>
                                        </p:tav>
                                        <p:tav tm="100000">
                                          <p:val>
                                            <p:strVal val="#ppt_x"/>
                                          </p:val>
                                        </p:tav>
                                      </p:tavLst>
                                    </p:anim>
                                    <p:anim calcmode="lin" valueType="num">
                                      <p:cBhvr>
                                        <p:cTn id="128" dur="5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3" grpId="0" animBg="1"/>
      <p:bldP spid="18" grpId="0" animBg="1"/>
      <p:bldP spid="18" grpId="1" animBg="1"/>
      <p:bldP spid="31" grpId="0" animBg="1"/>
      <p:bldP spid="31" grpId="1" animBg="1"/>
      <p:bldP spid="32" grpId="0" animBg="1"/>
      <p:bldP spid="32" grpId="1" animBg="1"/>
      <p:bldP spid="11" grpId="0" animBg="1"/>
      <p:bldP spid="11" grpId="1" animBg="1"/>
      <p:bldP spid="35" grpId="0"/>
      <p:bldP spid="36"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DNS Cache Poisoning</a:t>
            </a:r>
            <a:endParaRPr lang="en-US" dirty="0"/>
          </a:p>
        </p:txBody>
      </p:sp>
      <p:sp>
        <p:nvSpPr>
          <p:cNvPr id="4" name="Content Placeholder 3"/>
          <p:cNvSpPr>
            <a:spLocks noGrp="1"/>
          </p:cNvSpPr>
          <p:nvPr>
            <p:ph type="body" idx="1"/>
          </p:nvPr>
        </p:nvSpPr>
        <p:spPr>
          <a:xfrm>
            <a:off x="115304" y="4317979"/>
            <a:ext cx="8229600" cy="2000895"/>
          </a:xfrm>
        </p:spPr>
        <p:txBody>
          <a:bodyPr/>
          <a:lstStyle/>
          <a:p>
            <a:r>
              <a:rPr lang="en-US" dirty="0" smtClean="0"/>
              <a:t>Until the TTL expires, all queries for </a:t>
            </a:r>
            <a:r>
              <a:rPr lang="en-US" dirty="0" err="1" smtClean="0"/>
              <a:t>BofA</a:t>
            </a:r>
            <a:r>
              <a:rPr lang="en-US" dirty="0" smtClean="0"/>
              <a:t> to dns.neu.edu will return poisoned result</a:t>
            </a:r>
          </a:p>
          <a:p>
            <a:r>
              <a:rPr lang="en-US" dirty="0" smtClean="0"/>
              <a:t>Much worse than spoofing/man-in-the-middle</a:t>
            </a:r>
          </a:p>
          <a:p>
            <a:pPr lvl="1"/>
            <a:r>
              <a:rPr lang="en-US" dirty="0" smtClean="0"/>
              <a:t>Whole ISPs can be impacted!</a:t>
            </a:r>
            <a:endParaRPr lang="en-US" dirty="0"/>
          </a:p>
        </p:txBody>
      </p:sp>
      <p:sp>
        <p:nvSpPr>
          <p:cNvPr id="3" name="Slide Number Placeholder 2"/>
          <p:cNvSpPr>
            <a:spLocks noGrp="1"/>
          </p:cNvSpPr>
          <p:nvPr>
            <p:ph type="sldNum" sz="quarter" idx="4294967295"/>
          </p:nvPr>
        </p:nvSpPr>
        <p:spPr>
          <a:xfrm>
            <a:off x="0" y="1255713"/>
            <a:ext cx="533400" cy="304800"/>
          </a:xfrm>
          <a:prstGeom prst="rect">
            <a:avLst/>
          </a:prstGeom>
        </p:spPr>
        <p:txBody>
          <a:bodyPr>
            <a:normAutofit/>
          </a:bodyPr>
          <a:lstStyle/>
          <a:p>
            <a:fld id="{283B9EA5-CE9A-4950-A80C-5ADF06B45BB8}" type="slidenum">
              <a:rPr lang="en-US" smtClean="0"/>
              <a:pPr/>
              <a:t>111</a:t>
            </a:fld>
            <a:endParaRPr lang="en-US" dirty="0"/>
          </a:p>
        </p:txBody>
      </p:sp>
      <p:pic>
        <p:nvPicPr>
          <p:cNvPr id="5" name="Picture 2" descr="D:\Pictures\Server_icons_lnx\Icons\128X128\black_serv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137" y="2472206"/>
            <a:ext cx="851735" cy="8517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D:\Pictures\Server_icons_lnx\Icons\128X128\data_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3252" y="2047652"/>
            <a:ext cx="927338" cy="9273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D:\Pictures\Server_icons_lnx\Icons\128X128\data_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1235" y="2047652"/>
            <a:ext cx="927338" cy="9273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D:\Classes\CS 4700\assets\devil-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1235" y="3513882"/>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0" name="Right Arrow 9"/>
          <p:cNvSpPr/>
          <p:nvPr/>
        </p:nvSpPr>
        <p:spPr>
          <a:xfrm rot="549842">
            <a:off x="1006843" y="2000873"/>
            <a:ext cx="2862967"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5030449" y="2285992"/>
            <a:ext cx="2829014"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rot="10800000">
            <a:off x="5030449" y="2285992"/>
            <a:ext cx="2829014"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12184652">
            <a:off x="4865900" y="3184489"/>
            <a:ext cx="3106413" cy="457200"/>
          </a:xfrm>
          <a:prstGeom prst="rightArrow">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15" name="Picture 2" descr="D:\Pictures\Server_icons_lnx\Icons\128X128\black_serv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135" y="1573035"/>
            <a:ext cx="851735" cy="85173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7217044" y="2962245"/>
            <a:ext cx="1994456" cy="400110"/>
          </a:xfrm>
          <a:prstGeom prst="rect">
            <a:avLst/>
          </a:prstGeom>
          <a:noFill/>
        </p:spPr>
        <p:txBody>
          <a:bodyPr wrap="none" rtlCol="0">
            <a:spAutoFit/>
          </a:bodyPr>
          <a:lstStyle/>
          <a:p>
            <a:pPr algn="ctr"/>
            <a:r>
              <a:rPr lang="en-US" sz="2000" dirty="0" smtClean="0"/>
              <a:t>ns1.google.com</a:t>
            </a:r>
            <a:endParaRPr lang="en-US" sz="2000" dirty="0"/>
          </a:p>
        </p:txBody>
      </p:sp>
      <p:sp>
        <p:nvSpPr>
          <p:cNvPr id="17" name="TextBox 16"/>
          <p:cNvSpPr txBox="1"/>
          <p:nvPr/>
        </p:nvSpPr>
        <p:spPr>
          <a:xfrm>
            <a:off x="3639268" y="3012979"/>
            <a:ext cx="1595309" cy="400110"/>
          </a:xfrm>
          <a:prstGeom prst="rect">
            <a:avLst/>
          </a:prstGeom>
          <a:noFill/>
        </p:spPr>
        <p:txBody>
          <a:bodyPr wrap="none" rtlCol="0">
            <a:spAutoFit/>
          </a:bodyPr>
          <a:lstStyle/>
          <a:p>
            <a:pPr algn="ctr"/>
            <a:r>
              <a:rPr lang="en-US" sz="2000" dirty="0" smtClean="0"/>
              <a:t>dns.neu.edu</a:t>
            </a:r>
            <a:endParaRPr lang="en-US" sz="2000" dirty="0"/>
          </a:p>
        </p:txBody>
      </p:sp>
      <p:sp>
        <p:nvSpPr>
          <p:cNvPr id="18" name="Right Arrow 17"/>
          <p:cNvSpPr/>
          <p:nvPr/>
        </p:nvSpPr>
        <p:spPr>
          <a:xfrm rot="11283476">
            <a:off x="980984" y="1982332"/>
            <a:ext cx="2829014"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flipH="1">
            <a:off x="653108" y="344044"/>
            <a:ext cx="3320144" cy="1005472"/>
            <a:chOff x="1219201" y="4876799"/>
            <a:chExt cx="5211555" cy="1384995"/>
          </a:xfrm>
        </p:grpSpPr>
        <p:sp>
          <p:nvSpPr>
            <p:cNvPr id="20" name="Rectangular Callout 19"/>
            <p:cNvSpPr/>
            <p:nvPr/>
          </p:nvSpPr>
          <p:spPr>
            <a:xfrm>
              <a:off x="1249152" y="4876799"/>
              <a:ext cx="5181604" cy="1384995"/>
            </a:xfrm>
            <a:prstGeom prst="wedgeRectCallout">
              <a:avLst>
                <a:gd name="adj1" fmla="val 47297"/>
                <a:gd name="adj2" fmla="val 83782"/>
              </a:avLst>
            </a:prstGeom>
            <a:solidFill>
              <a:schemeClr val="accent1"/>
            </a:solidFill>
            <a:ln w="38100" cap="flat" cmpd="sng" algn="ctr">
              <a:solidFill>
                <a:schemeClr val="accent1">
                  <a:lumMod val="50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21" name="TextBox 20"/>
            <p:cNvSpPr txBox="1"/>
            <p:nvPr/>
          </p:nvSpPr>
          <p:spPr>
            <a:xfrm>
              <a:off x="1219201" y="4876799"/>
              <a:ext cx="5181604" cy="131424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 lastClr="FFFFFF"/>
                  </a:solidFill>
                  <a:effectLst/>
                  <a:uLnTx/>
                  <a:uFillTx/>
                </a:rPr>
                <a:t>Where is www.google.com?</a:t>
              </a:r>
            </a:p>
          </p:txBody>
        </p:sp>
      </p:grpSp>
      <p:grpSp>
        <p:nvGrpSpPr>
          <p:cNvPr id="22" name="Group 21"/>
          <p:cNvGrpSpPr/>
          <p:nvPr/>
        </p:nvGrpSpPr>
        <p:grpSpPr>
          <a:xfrm flipH="1">
            <a:off x="5499928" y="760506"/>
            <a:ext cx="3320144" cy="1005472"/>
            <a:chOff x="1219201" y="4876799"/>
            <a:chExt cx="5211555" cy="1384995"/>
          </a:xfrm>
        </p:grpSpPr>
        <p:sp>
          <p:nvSpPr>
            <p:cNvPr id="23" name="Rectangular Callout 22"/>
            <p:cNvSpPr/>
            <p:nvPr/>
          </p:nvSpPr>
          <p:spPr>
            <a:xfrm>
              <a:off x="1249152" y="4876799"/>
              <a:ext cx="5181604" cy="1384995"/>
            </a:xfrm>
            <a:prstGeom prst="wedgeRectCallout">
              <a:avLst>
                <a:gd name="adj1" fmla="val -35804"/>
                <a:gd name="adj2" fmla="val 83782"/>
              </a:avLst>
            </a:prstGeom>
            <a:solidFill>
              <a:schemeClr val="accent1"/>
            </a:solidFill>
            <a:ln w="38100" cap="flat" cmpd="sng" algn="ctr">
              <a:solidFill>
                <a:schemeClr val="accent1">
                  <a:lumMod val="50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Tw Cen MT"/>
                <a:ea typeface="+mn-ea"/>
                <a:cs typeface="+mn-cs"/>
              </a:endParaRPr>
            </a:p>
          </p:txBody>
        </p:sp>
        <p:sp>
          <p:nvSpPr>
            <p:cNvPr id="24" name="TextBox 23"/>
            <p:cNvSpPr txBox="1"/>
            <p:nvPr/>
          </p:nvSpPr>
          <p:spPr>
            <a:xfrm>
              <a:off x="1219201" y="4876799"/>
              <a:ext cx="5181604" cy="131424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 lastClr="FFFFFF"/>
                  </a:solidFill>
                  <a:effectLst/>
                  <a:uLnTx/>
                  <a:uFillTx/>
                </a:rPr>
                <a:t>www.google.com</a:t>
              </a:r>
              <a:r>
                <a:rPr lang="en-US" sz="2800" kern="0" dirty="0">
                  <a:solidFill>
                    <a:sysClr val="window" lastClr="FFFFFF"/>
                  </a:solidFill>
                </a:rPr>
                <a:t> </a:t>
              </a:r>
              <a:r>
                <a:rPr lang="en-US" sz="2800" kern="0" dirty="0" smtClean="0">
                  <a:solidFill>
                    <a:sysClr val="window" lastClr="FFFFFF"/>
                  </a:solidFill>
                </a:rPr>
                <a:t>= 74.125.131.26 </a:t>
              </a:r>
              <a:endParaRPr kumimoji="0" lang="en-US" sz="2800" b="0" i="0" u="none" strike="noStrike" kern="0" cap="none" spc="0" normalizeH="0" baseline="0" noProof="0" dirty="0" smtClean="0">
                <a:ln>
                  <a:noFill/>
                </a:ln>
                <a:solidFill>
                  <a:sysClr val="window" lastClr="FFFFFF"/>
                </a:solidFill>
                <a:effectLst/>
                <a:uLnTx/>
                <a:uFillTx/>
              </a:endParaRPr>
            </a:p>
          </p:txBody>
        </p:sp>
      </p:grpSp>
      <p:grpSp>
        <p:nvGrpSpPr>
          <p:cNvPr id="25" name="Group 24"/>
          <p:cNvGrpSpPr/>
          <p:nvPr/>
        </p:nvGrpSpPr>
        <p:grpSpPr>
          <a:xfrm flipH="1">
            <a:off x="5556972" y="4893241"/>
            <a:ext cx="3320144" cy="1005473"/>
            <a:chOff x="1219201" y="4876798"/>
            <a:chExt cx="5211555" cy="1384996"/>
          </a:xfrm>
        </p:grpSpPr>
        <p:sp>
          <p:nvSpPr>
            <p:cNvPr id="26" name="Rectangular Callout 25"/>
            <p:cNvSpPr/>
            <p:nvPr/>
          </p:nvSpPr>
          <p:spPr>
            <a:xfrm>
              <a:off x="1249152" y="4876799"/>
              <a:ext cx="5181604" cy="1384995"/>
            </a:xfrm>
            <a:prstGeom prst="wedgeRectCallout">
              <a:avLst>
                <a:gd name="adj1" fmla="val -33166"/>
                <a:gd name="adj2" fmla="val -97020"/>
              </a:avLst>
            </a:prstGeom>
            <a:solidFill>
              <a:schemeClr val="accent2"/>
            </a:solidFill>
            <a:ln w="38100" cap="flat" cmpd="sng" algn="ctr">
              <a:solidFill>
                <a:schemeClr val="accent2">
                  <a:lumMod val="50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Tw Cen MT"/>
                <a:ea typeface="+mn-ea"/>
                <a:cs typeface="+mn-cs"/>
              </a:endParaRPr>
            </a:p>
          </p:txBody>
        </p:sp>
        <p:sp>
          <p:nvSpPr>
            <p:cNvPr id="27" name="TextBox 26"/>
            <p:cNvSpPr txBox="1"/>
            <p:nvPr/>
          </p:nvSpPr>
          <p:spPr>
            <a:xfrm>
              <a:off x="1219201" y="4876798"/>
              <a:ext cx="5181604" cy="131424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 lastClr="FFFFFF"/>
                  </a:solidFill>
                  <a:effectLst/>
                  <a:uLnTx/>
                  <a:uFillTx/>
                </a:rPr>
                <a:t>bankofamerica.com</a:t>
              </a:r>
              <a:r>
                <a:rPr lang="en-US" sz="2800" kern="0" dirty="0" smtClean="0">
                  <a:solidFill>
                    <a:sysClr val="window" lastClr="FFFFFF"/>
                  </a:solidFill>
                </a:rPr>
                <a:t> = 66.66.66.92</a:t>
              </a:r>
              <a:endParaRPr kumimoji="0" lang="en-US" sz="2800" b="0" i="0" u="none" strike="noStrike" kern="0" cap="none" spc="0" normalizeH="0" baseline="0" noProof="0" dirty="0" smtClean="0">
                <a:ln>
                  <a:noFill/>
                </a:ln>
                <a:solidFill>
                  <a:sysClr val="window" lastClr="FFFFFF"/>
                </a:solidFill>
                <a:effectLst/>
                <a:uLnTx/>
                <a:uFillTx/>
              </a:endParaRPr>
            </a:p>
          </p:txBody>
        </p:sp>
      </p:grpSp>
      <p:grpSp>
        <p:nvGrpSpPr>
          <p:cNvPr id="28" name="Group 27"/>
          <p:cNvGrpSpPr/>
          <p:nvPr/>
        </p:nvGrpSpPr>
        <p:grpSpPr>
          <a:xfrm flipH="1">
            <a:off x="1116776" y="846780"/>
            <a:ext cx="3783812" cy="1005472"/>
            <a:chOff x="1219201" y="4876799"/>
            <a:chExt cx="5211555" cy="1384995"/>
          </a:xfrm>
        </p:grpSpPr>
        <p:sp>
          <p:nvSpPr>
            <p:cNvPr id="29" name="Rectangular Callout 28"/>
            <p:cNvSpPr/>
            <p:nvPr/>
          </p:nvSpPr>
          <p:spPr>
            <a:xfrm>
              <a:off x="1249152" y="4876799"/>
              <a:ext cx="5181604" cy="1384995"/>
            </a:xfrm>
            <a:prstGeom prst="wedgeRectCallout">
              <a:avLst>
                <a:gd name="adj1" fmla="val 58839"/>
                <a:gd name="adj2" fmla="val 147658"/>
              </a:avLst>
            </a:prstGeom>
            <a:solidFill>
              <a:schemeClr val="accent1"/>
            </a:solidFill>
            <a:ln w="38100" cap="flat" cmpd="sng" algn="ctr">
              <a:solidFill>
                <a:schemeClr val="accent1">
                  <a:lumMod val="50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30" name="TextBox 29"/>
            <p:cNvSpPr txBox="1"/>
            <p:nvPr/>
          </p:nvSpPr>
          <p:spPr>
            <a:xfrm>
              <a:off x="1219201" y="4876799"/>
              <a:ext cx="5181604" cy="131424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 lastClr="FFFFFF"/>
                  </a:solidFill>
                  <a:effectLst/>
                  <a:uLnTx/>
                  <a:uFillTx/>
                </a:rPr>
                <a:t>Where is bankofamerica.com?</a:t>
              </a:r>
            </a:p>
          </p:txBody>
        </p:sp>
      </p:grpSp>
      <p:sp>
        <p:nvSpPr>
          <p:cNvPr id="31" name="Right Arrow 30"/>
          <p:cNvSpPr/>
          <p:nvPr/>
        </p:nvSpPr>
        <p:spPr>
          <a:xfrm rot="21403608">
            <a:off x="1059349" y="2700042"/>
            <a:ext cx="2862967"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p:cNvSpPr/>
          <p:nvPr/>
        </p:nvSpPr>
        <p:spPr>
          <a:xfrm rot="10595456">
            <a:off x="999722" y="2704885"/>
            <a:ext cx="2912975" cy="457200"/>
          </a:xfrm>
          <a:prstGeom prst="rightArrow">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293895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par>
                                <p:cTn id="26" presetID="42" presetClass="exit" presetSubtype="0" fill="hold" nodeType="withEffect">
                                  <p:stCondLst>
                                    <p:cond delay="0"/>
                                  </p:stCondLst>
                                  <p:childTnLst>
                                    <p:animEffect transition="out" filter="fade">
                                      <p:cBhvr>
                                        <p:cTn id="27" dur="500"/>
                                        <p:tgtEl>
                                          <p:spTgt spid="19"/>
                                        </p:tgtEl>
                                      </p:cBhvr>
                                    </p:animEffect>
                                    <p:anim calcmode="lin" valueType="num">
                                      <p:cBhvr>
                                        <p:cTn id="28" dur="500"/>
                                        <p:tgtEl>
                                          <p:spTgt spid="19"/>
                                        </p:tgtEl>
                                        <p:attrNameLst>
                                          <p:attrName>ppt_x</p:attrName>
                                        </p:attrNameLst>
                                      </p:cBhvr>
                                      <p:tavLst>
                                        <p:tav tm="0">
                                          <p:val>
                                            <p:strVal val="ppt_x"/>
                                          </p:val>
                                        </p:tav>
                                        <p:tav tm="100000">
                                          <p:val>
                                            <p:strVal val="ppt_x"/>
                                          </p:val>
                                        </p:tav>
                                      </p:tavLst>
                                    </p:anim>
                                    <p:anim calcmode="lin" valueType="num">
                                      <p:cBhvr>
                                        <p:cTn id="29" dur="500"/>
                                        <p:tgtEl>
                                          <p:spTgt spid="19"/>
                                        </p:tgtEl>
                                        <p:attrNameLst>
                                          <p:attrName>ppt_y</p:attrName>
                                        </p:attrNameLst>
                                      </p:cBhvr>
                                      <p:tavLst>
                                        <p:tav tm="0">
                                          <p:val>
                                            <p:strVal val="ppt_y"/>
                                          </p:val>
                                        </p:tav>
                                        <p:tav tm="100000">
                                          <p:val>
                                            <p:strVal val="ppt_y+.1"/>
                                          </p:val>
                                        </p:tav>
                                      </p:tavLst>
                                    </p:anim>
                                    <p:set>
                                      <p:cBhvr>
                                        <p:cTn id="30" dur="1" fill="hold">
                                          <p:stCondLst>
                                            <p:cond delay="499"/>
                                          </p:stCondLst>
                                        </p:cTn>
                                        <p:tgtEl>
                                          <p:spTgt spid="19"/>
                                        </p:tgtEl>
                                        <p:attrNameLst>
                                          <p:attrName>style.visibility</p:attrName>
                                        </p:attrNameLst>
                                      </p:cBhvr>
                                      <p:to>
                                        <p:strVal val="hidden"/>
                                      </p:to>
                                    </p:set>
                                  </p:childTnLst>
                                </p:cTn>
                              </p:par>
                            </p:childTnLst>
                          </p:cTn>
                        </p:par>
                        <p:par>
                          <p:cTn id="31" fill="hold">
                            <p:stCondLst>
                              <p:cond delay="500"/>
                            </p:stCondLst>
                            <p:childTnLst>
                              <p:par>
                                <p:cTn id="32" presetID="42" presetClass="entr" presetSubtype="0"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anim calcmode="lin" valueType="num">
                                      <p:cBhvr>
                                        <p:cTn id="35" dur="500" fill="hold"/>
                                        <p:tgtEl>
                                          <p:spTgt spid="22"/>
                                        </p:tgtEl>
                                        <p:attrNameLst>
                                          <p:attrName>ppt_x</p:attrName>
                                        </p:attrNameLst>
                                      </p:cBhvr>
                                      <p:tavLst>
                                        <p:tav tm="0">
                                          <p:val>
                                            <p:strVal val="#ppt_x"/>
                                          </p:val>
                                        </p:tav>
                                        <p:tav tm="100000">
                                          <p:val>
                                            <p:strVal val="#ppt_x"/>
                                          </p:val>
                                        </p:tav>
                                      </p:tavLst>
                                    </p:anim>
                                    <p:anim calcmode="lin" valueType="num">
                                      <p:cBhvr>
                                        <p:cTn id="36" dur="500" fill="hold"/>
                                        <p:tgtEl>
                                          <p:spTgt spid="22"/>
                                        </p:tgtEl>
                                        <p:attrNameLst>
                                          <p:attrName>ppt_y</p:attrName>
                                        </p:attrNameLst>
                                      </p:cBhvr>
                                      <p:tavLst>
                                        <p:tav tm="0">
                                          <p:val>
                                            <p:strVal val="#ppt_y+.1"/>
                                          </p:val>
                                        </p:tav>
                                        <p:tav tm="100000">
                                          <p:val>
                                            <p:strVal val="#ppt_y"/>
                                          </p:val>
                                        </p:tav>
                                      </p:tavLst>
                                    </p:anim>
                                  </p:childTnLst>
                                </p:cTn>
                              </p:par>
                            </p:childTnLst>
                          </p:cTn>
                        </p:par>
                        <p:par>
                          <p:cTn id="37" fill="hold">
                            <p:stCondLst>
                              <p:cond delay="1000"/>
                            </p:stCondLst>
                            <p:childTnLst>
                              <p:par>
                                <p:cTn id="38" presetID="22" presetClass="entr" presetSubtype="2"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right)">
                                      <p:cBhvr>
                                        <p:cTn id="40" dur="500"/>
                                        <p:tgtEl>
                                          <p:spTgt spid="12"/>
                                        </p:tgtEl>
                                      </p:cBhvr>
                                    </p:animEffect>
                                  </p:childTnLst>
                                </p:cTn>
                              </p:par>
                            </p:childTnLst>
                          </p:cTn>
                        </p:par>
                        <p:par>
                          <p:cTn id="41" fill="hold">
                            <p:stCondLst>
                              <p:cond delay="1500"/>
                            </p:stCondLst>
                            <p:childTnLst>
                              <p:par>
                                <p:cTn id="42" presetID="22" presetClass="entr" presetSubtype="2" fill="hold" grpId="0"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wipe(right)">
                                      <p:cBhvr>
                                        <p:cTn id="44" dur="500"/>
                                        <p:tgtEl>
                                          <p:spTgt spid="18"/>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anim calcmode="lin" valueType="num">
                                      <p:cBhvr>
                                        <p:cTn id="50" dur="500" fill="hold"/>
                                        <p:tgtEl>
                                          <p:spTgt spid="25"/>
                                        </p:tgtEl>
                                        <p:attrNameLst>
                                          <p:attrName>ppt_x</p:attrName>
                                        </p:attrNameLst>
                                      </p:cBhvr>
                                      <p:tavLst>
                                        <p:tav tm="0">
                                          <p:val>
                                            <p:strVal val="#ppt_x"/>
                                          </p:val>
                                        </p:tav>
                                        <p:tav tm="100000">
                                          <p:val>
                                            <p:strVal val="#ppt_x"/>
                                          </p:val>
                                        </p:tav>
                                      </p:tavLst>
                                    </p:anim>
                                    <p:anim calcmode="lin" valueType="num">
                                      <p:cBhvr>
                                        <p:cTn id="51" dur="500" fill="hold"/>
                                        <p:tgtEl>
                                          <p:spTgt spid="25"/>
                                        </p:tgtEl>
                                        <p:attrNameLst>
                                          <p:attrName>ppt_y</p:attrName>
                                        </p:attrNameLst>
                                      </p:cBhvr>
                                      <p:tavLst>
                                        <p:tav tm="0">
                                          <p:val>
                                            <p:strVal val="#ppt_y+.1"/>
                                          </p:val>
                                        </p:tav>
                                        <p:tav tm="100000">
                                          <p:val>
                                            <p:strVal val="#ppt_y"/>
                                          </p:val>
                                        </p:tav>
                                      </p:tavLst>
                                    </p:anim>
                                  </p:childTnLst>
                                </p:cTn>
                              </p:par>
                            </p:childTnLst>
                          </p:cTn>
                        </p:par>
                        <p:par>
                          <p:cTn id="52" fill="hold">
                            <p:stCondLst>
                              <p:cond delay="500"/>
                            </p:stCondLst>
                            <p:childTnLst>
                              <p:par>
                                <p:cTn id="53" presetID="22" presetClass="entr" presetSubtype="4"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down)">
                                      <p:cBhvr>
                                        <p:cTn id="55" dur="500"/>
                                        <p:tgtEl>
                                          <p:spTgt spid="1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1" nodeType="clickEffect">
                                  <p:stCondLst>
                                    <p:cond delay="0"/>
                                  </p:stCondLst>
                                  <p:childTnLst>
                                    <p:animEffect transition="out" filter="fade">
                                      <p:cBhvr>
                                        <p:cTn id="59" dur="500"/>
                                        <p:tgtEl>
                                          <p:spTgt spid="12"/>
                                        </p:tgtEl>
                                      </p:cBhvr>
                                    </p:animEffect>
                                    <p:set>
                                      <p:cBhvr>
                                        <p:cTn id="60" dur="1" fill="hold">
                                          <p:stCondLst>
                                            <p:cond delay="499"/>
                                          </p:stCondLst>
                                        </p:cTn>
                                        <p:tgtEl>
                                          <p:spTgt spid="12"/>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18"/>
                                        </p:tgtEl>
                                      </p:cBhvr>
                                    </p:animEffect>
                                    <p:set>
                                      <p:cBhvr>
                                        <p:cTn id="63" dur="1" fill="hold">
                                          <p:stCondLst>
                                            <p:cond delay="499"/>
                                          </p:stCondLst>
                                        </p:cTn>
                                        <p:tgtEl>
                                          <p:spTgt spid="18"/>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3"/>
                                        </p:tgtEl>
                                      </p:cBhvr>
                                    </p:animEffect>
                                    <p:set>
                                      <p:cBhvr>
                                        <p:cTn id="66" dur="1" fill="hold">
                                          <p:stCondLst>
                                            <p:cond delay="499"/>
                                          </p:stCondLst>
                                        </p:cTn>
                                        <p:tgtEl>
                                          <p:spTgt spid="13"/>
                                        </p:tgtEl>
                                        <p:attrNameLst>
                                          <p:attrName>style.visibility</p:attrName>
                                        </p:attrNameLst>
                                      </p:cBhvr>
                                      <p:to>
                                        <p:strVal val="hidden"/>
                                      </p:to>
                                    </p:set>
                                  </p:childTnLst>
                                </p:cTn>
                              </p:par>
                              <p:par>
                                <p:cTn id="67" presetID="42" presetClass="exit" presetSubtype="0" fill="hold" nodeType="withEffect">
                                  <p:stCondLst>
                                    <p:cond delay="0"/>
                                  </p:stCondLst>
                                  <p:childTnLst>
                                    <p:animEffect transition="out" filter="fade">
                                      <p:cBhvr>
                                        <p:cTn id="68" dur="500"/>
                                        <p:tgtEl>
                                          <p:spTgt spid="22"/>
                                        </p:tgtEl>
                                      </p:cBhvr>
                                    </p:animEffect>
                                    <p:anim calcmode="lin" valueType="num">
                                      <p:cBhvr>
                                        <p:cTn id="69" dur="500"/>
                                        <p:tgtEl>
                                          <p:spTgt spid="22"/>
                                        </p:tgtEl>
                                        <p:attrNameLst>
                                          <p:attrName>ppt_x</p:attrName>
                                        </p:attrNameLst>
                                      </p:cBhvr>
                                      <p:tavLst>
                                        <p:tav tm="0">
                                          <p:val>
                                            <p:strVal val="ppt_x"/>
                                          </p:val>
                                        </p:tav>
                                        <p:tav tm="100000">
                                          <p:val>
                                            <p:strVal val="ppt_x"/>
                                          </p:val>
                                        </p:tav>
                                      </p:tavLst>
                                    </p:anim>
                                    <p:anim calcmode="lin" valueType="num">
                                      <p:cBhvr>
                                        <p:cTn id="70" dur="500"/>
                                        <p:tgtEl>
                                          <p:spTgt spid="22"/>
                                        </p:tgtEl>
                                        <p:attrNameLst>
                                          <p:attrName>ppt_y</p:attrName>
                                        </p:attrNameLst>
                                      </p:cBhvr>
                                      <p:tavLst>
                                        <p:tav tm="0">
                                          <p:val>
                                            <p:strVal val="ppt_y"/>
                                          </p:val>
                                        </p:tav>
                                        <p:tav tm="100000">
                                          <p:val>
                                            <p:strVal val="ppt_y+.1"/>
                                          </p:val>
                                        </p:tav>
                                      </p:tavLst>
                                    </p:anim>
                                    <p:set>
                                      <p:cBhvr>
                                        <p:cTn id="71" dur="1" fill="hold">
                                          <p:stCondLst>
                                            <p:cond delay="499"/>
                                          </p:stCondLst>
                                        </p:cTn>
                                        <p:tgtEl>
                                          <p:spTgt spid="22"/>
                                        </p:tgtEl>
                                        <p:attrNameLst>
                                          <p:attrName>style.visibility</p:attrName>
                                        </p:attrNameLst>
                                      </p:cBhvr>
                                      <p:to>
                                        <p:strVal val="hidden"/>
                                      </p:to>
                                    </p:set>
                                  </p:childTnLst>
                                </p:cTn>
                              </p:par>
                              <p:par>
                                <p:cTn id="72" presetID="42" presetClass="exit" presetSubtype="0" fill="hold" nodeType="withEffect">
                                  <p:stCondLst>
                                    <p:cond delay="0"/>
                                  </p:stCondLst>
                                  <p:childTnLst>
                                    <p:animEffect transition="out" filter="fade">
                                      <p:cBhvr>
                                        <p:cTn id="73" dur="500"/>
                                        <p:tgtEl>
                                          <p:spTgt spid="25"/>
                                        </p:tgtEl>
                                      </p:cBhvr>
                                    </p:animEffect>
                                    <p:anim calcmode="lin" valueType="num">
                                      <p:cBhvr>
                                        <p:cTn id="74" dur="500"/>
                                        <p:tgtEl>
                                          <p:spTgt spid="25"/>
                                        </p:tgtEl>
                                        <p:attrNameLst>
                                          <p:attrName>ppt_x</p:attrName>
                                        </p:attrNameLst>
                                      </p:cBhvr>
                                      <p:tavLst>
                                        <p:tav tm="0">
                                          <p:val>
                                            <p:strVal val="ppt_x"/>
                                          </p:val>
                                        </p:tav>
                                        <p:tav tm="100000">
                                          <p:val>
                                            <p:strVal val="ppt_x"/>
                                          </p:val>
                                        </p:tav>
                                      </p:tavLst>
                                    </p:anim>
                                    <p:anim calcmode="lin" valueType="num">
                                      <p:cBhvr>
                                        <p:cTn id="75" dur="500"/>
                                        <p:tgtEl>
                                          <p:spTgt spid="25"/>
                                        </p:tgtEl>
                                        <p:attrNameLst>
                                          <p:attrName>ppt_y</p:attrName>
                                        </p:attrNameLst>
                                      </p:cBhvr>
                                      <p:tavLst>
                                        <p:tav tm="0">
                                          <p:val>
                                            <p:strVal val="ppt_y"/>
                                          </p:val>
                                        </p:tav>
                                        <p:tav tm="100000">
                                          <p:val>
                                            <p:strVal val="ppt_y+.1"/>
                                          </p:val>
                                        </p:tav>
                                      </p:tavLst>
                                    </p:anim>
                                    <p:set>
                                      <p:cBhvr>
                                        <p:cTn id="76" dur="1" fill="hold">
                                          <p:stCondLst>
                                            <p:cond delay="499"/>
                                          </p:stCondLst>
                                        </p:cTn>
                                        <p:tgtEl>
                                          <p:spTgt spid="25"/>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nodeType="click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fade">
                                      <p:cBhvr>
                                        <p:cTn id="81" dur="500"/>
                                        <p:tgtEl>
                                          <p:spTgt spid="28"/>
                                        </p:tgtEl>
                                      </p:cBhvr>
                                    </p:animEffect>
                                    <p:anim calcmode="lin" valueType="num">
                                      <p:cBhvr>
                                        <p:cTn id="82" dur="500" fill="hold"/>
                                        <p:tgtEl>
                                          <p:spTgt spid="28"/>
                                        </p:tgtEl>
                                        <p:attrNameLst>
                                          <p:attrName>ppt_x</p:attrName>
                                        </p:attrNameLst>
                                      </p:cBhvr>
                                      <p:tavLst>
                                        <p:tav tm="0">
                                          <p:val>
                                            <p:strVal val="#ppt_x"/>
                                          </p:val>
                                        </p:tav>
                                        <p:tav tm="100000">
                                          <p:val>
                                            <p:strVal val="#ppt_x"/>
                                          </p:val>
                                        </p:tav>
                                      </p:tavLst>
                                    </p:anim>
                                    <p:anim calcmode="lin" valueType="num">
                                      <p:cBhvr>
                                        <p:cTn id="83" dur="500" fill="hold"/>
                                        <p:tgtEl>
                                          <p:spTgt spid="28"/>
                                        </p:tgtEl>
                                        <p:attrNameLst>
                                          <p:attrName>ppt_y</p:attrName>
                                        </p:attrNameLst>
                                      </p:cBhvr>
                                      <p:tavLst>
                                        <p:tav tm="0">
                                          <p:val>
                                            <p:strVal val="#ppt_y+.1"/>
                                          </p:val>
                                        </p:tav>
                                        <p:tav tm="100000">
                                          <p:val>
                                            <p:strVal val="#ppt_y"/>
                                          </p:val>
                                        </p:tav>
                                      </p:tavLst>
                                    </p:anim>
                                  </p:childTnLst>
                                </p:cTn>
                              </p:par>
                            </p:childTnLst>
                          </p:cTn>
                        </p:par>
                        <p:par>
                          <p:cTn id="84" fill="hold">
                            <p:stCondLst>
                              <p:cond delay="500"/>
                            </p:stCondLst>
                            <p:childTnLst>
                              <p:par>
                                <p:cTn id="85" presetID="22" presetClass="entr" presetSubtype="8" fill="hold" grpId="0" nodeType="after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wipe(left)">
                                      <p:cBhvr>
                                        <p:cTn id="87" dur="500"/>
                                        <p:tgtEl>
                                          <p:spTgt spid="31"/>
                                        </p:tgtEl>
                                      </p:cBhvr>
                                    </p:animEffect>
                                  </p:childTnLst>
                                </p:cTn>
                              </p:par>
                            </p:childTnLst>
                          </p:cTn>
                        </p:par>
                        <p:par>
                          <p:cTn id="88" fill="hold">
                            <p:stCondLst>
                              <p:cond delay="1000"/>
                            </p:stCondLst>
                            <p:childTnLst>
                              <p:par>
                                <p:cTn id="89" presetID="22" presetClass="exit" presetSubtype="8" fill="hold" grpId="1" nodeType="afterEffect">
                                  <p:stCondLst>
                                    <p:cond delay="0"/>
                                  </p:stCondLst>
                                  <p:childTnLst>
                                    <p:animEffect transition="out" filter="wipe(left)">
                                      <p:cBhvr>
                                        <p:cTn id="90" dur="500"/>
                                        <p:tgtEl>
                                          <p:spTgt spid="31"/>
                                        </p:tgtEl>
                                      </p:cBhvr>
                                    </p:animEffect>
                                    <p:set>
                                      <p:cBhvr>
                                        <p:cTn id="91" dur="1" fill="hold">
                                          <p:stCondLst>
                                            <p:cond delay="499"/>
                                          </p:stCondLst>
                                        </p:cTn>
                                        <p:tgtEl>
                                          <p:spTgt spid="31"/>
                                        </p:tgtEl>
                                        <p:attrNameLst>
                                          <p:attrName>style.visibility</p:attrName>
                                        </p:attrNameLst>
                                      </p:cBhvr>
                                      <p:to>
                                        <p:strVal val="hidden"/>
                                      </p:to>
                                    </p:set>
                                  </p:childTnLst>
                                </p:cTn>
                              </p:par>
                            </p:childTnLst>
                          </p:cTn>
                        </p:par>
                        <p:par>
                          <p:cTn id="92" fill="hold">
                            <p:stCondLst>
                              <p:cond delay="1500"/>
                            </p:stCondLst>
                            <p:childTnLst>
                              <p:par>
                                <p:cTn id="93" presetID="22" presetClass="entr" presetSubtype="2" fill="hold" grpId="0" nodeType="after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wipe(right)">
                                      <p:cBhvr>
                                        <p:cTn id="95" dur="500"/>
                                        <p:tgtEl>
                                          <p:spTgt spid="32"/>
                                        </p:tgtEl>
                                      </p:cBhvr>
                                    </p:animEffect>
                                  </p:childTnLst>
                                </p:cTn>
                              </p:par>
                            </p:childTnLst>
                          </p:cTn>
                        </p:par>
                      </p:childTnLst>
                    </p:cTn>
                  </p:par>
                  <p:par>
                    <p:cTn id="96" fill="hold">
                      <p:stCondLst>
                        <p:cond delay="indefinite"/>
                      </p:stCondLst>
                      <p:childTnLst>
                        <p:par>
                          <p:cTn id="97" fill="hold">
                            <p:stCondLst>
                              <p:cond delay="0"/>
                            </p:stCondLst>
                            <p:childTnLst>
                              <p:par>
                                <p:cTn id="98" presetID="42" presetClass="exit" presetSubtype="0" fill="hold" nodeType="clickEffect">
                                  <p:stCondLst>
                                    <p:cond delay="0"/>
                                  </p:stCondLst>
                                  <p:childTnLst>
                                    <p:animEffect transition="out" filter="fade">
                                      <p:cBhvr>
                                        <p:cTn id="99" dur="500"/>
                                        <p:tgtEl>
                                          <p:spTgt spid="28"/>
                                        </p:tgtEl>
                                      </p:cBhvr>
                                    </p:animEffect>
                                    <p:anim calcmode="lin" valueType="num">
                                      <p:cBhvr>
                                        <p:cTn id="100" dur="500"/>
                                        <p:tgtEl>
                                          <p:spTgt spid="28"/>
                                        </p:tgtEl>
                                        <p:attrNameLst>
                                          <p:attrName>ppt_x</p:attrName>
                                        </p:attrNameLst>
                                      </p:cBhvr>
                                      <p:tavLst>
                                        <p:tav tm="0">
                                          <p:val>
                                            <p:strVal val="ppt_x"/>
                                          </p:val>
                                        </p:tav>
                                        <p:tav tm="100000">
                                          <p:val>
                                            <p:strVal val="ppt_x"/>
                                          </p:val>
                                        </p:tav>
                                      </p:tavLst>
                                    </p:anim>
                                    <p:anim calcmode="lin" valueType="num">
                                      <p:cBhvr>
                                        <p:cTn id="101" dur="500"/>
                                        <p:tgtEl>
                                          <p:spTgt spid="28"/>
                                        </p:tgtEl>
                                        <p:attrNameLst>
                                          <p:attrName>ppt_y</p:attrName>
                                        </p:attrNameLst>
                                      </p:cBhvr>
                                      <p:tavLst>
                                        <p:tav tm="0">
                                          <p:val>
                                            <p:strVal val="ppt_y"/>
                                          </p:val>
                                        </p:tav>
                                        <p:tav tm="100000">
                                          <p:val>
                                            <p:strVal val="ppt_y+.1"/>
                                          </p:val>
                                        </p:tav>
                                      </p:tavLst>
                                    </p:anim>
                                    <p:set>
                                      <p:cBhvr>
                                        <p:cTn id="102" dur="1" fill="hold">
                                          <p:stCondLst>
                                            <p:cond delay="499"/>
                                          </p:stCondLst>
                                        </p:cTn>
                                        <p:tgtEl>
                                          <p:spTgt spid="28"/>
                                        </p:tgtEl>
                                        <p:attrNameLst>
                                          <p:attrName>style.visibility</p:attrName>
                                        </p:attrNameLst>
                                      </p:cBhvr>
                                      <p:to>
                                        <p:strVal val="hidden"/>
                                      </p:to>
                                    </p:set>
                                  </p:childTnLst>
                                </p:cTn>
                              </p:par>
                              <p:par>
                                <p:cTn id="103" presetID="10" presetClass="exit" presetSubtype="0" fill="hold" grpId="1" nodeType="withEffect">
                                  <p:stCondLst>
                                    <p:cond delay="0"/>
                                  </p:stCondLst>
                                  <p:childTnLst>
                                    <p:animEffect transition="out" filter="fade">
                                      <p:cBhvr>
                                        <p:cTn id="104" dur="500"/>
                                        <p:tgtEl>
                                          <p:spTgt spid="32"/>
                                        </p:tgtEl>
                                      </p:cBhvr>
                                    </p:animEffect>
                                    <p:set>
                                      <p:cBhvr>
                                        <p:cTn id="105" dur="1" fill="hold">
                                          <p:stCondLst>
                                            <p:cond delay="499"/>
                                          </p:stCondLst>
                                        </p:cTn>
                                        <p:tgtEl>
                                          <p:spTgt spid="32"/>
                                        </p:tgtEl>
                                        <p:attrNameLst>
                                          <p:attrName>style.visibility</p:attrName>
                                        </p:attrNameLst>
                                      </p:cBhvr>
                                      <p:to>
                                        <p:strVal val="hidden"/>
                                      </p:to>
                                    </p:set>
                                  </p:childTnLst>
                                </p:cTn>
                              </p:par>
                            </p:childTnLst>
                          </p:cTn>
                        </p:par>
                        <p:par>
                          <p:cTn id="106" fill="hold">
                            <p:stCondLst>
                              <p:cond delay="500"/>
                            </p:stCondLst>
                            <p:childTnLst>
                              <p:par>
                                <p:cTn id="107" presetID="42" presetClass="entr" presetSubtype="0" fill="hold" grpId="0" nodeType="afterEffect">
                                  <p:stCondLst>
                                    <p:cond delay="0"/>
                                  </p:stCondLst>
                                  <p:childTnLst>
                                    <p:set>
                                      <p:cBhvr>
                                        <p:cTn id="108" dur="1" fill="hold">
                                          <p:stCondLst>
                                            <p:cond delay="0"/>
                                          </p:stCondLst>
                                        </p:cTn>
                                        <p:tgtEl>
                                          <p:spTgt spid="4">
                                            <p:txEl>
                                              <p:pRg st="0" end="0"/>
                                            </p:txEl>
                                          </p:spTgt>
                                        </p:tgtEl>
                                        <p:attrNameLst>
                                          <p:attrName>style.visibility</p:attrName>
                                        </p:attrNameLst>
                                      </p:cBhvr>
                                      <p:to>
                                        <p:strVal val="visible"/>
                                      </p:to>
                                    </p:set>
                                    <p:animEffect transition="in" filter="fade">
                                      <p:cBhvr>
                                        <p:cTn id="109" dur="500"/>
                                        <p:tgtEl>
                                          <p:spTgt spid="4">
                                            <p:txEl>
                                              <p:pRg st="0" end="0"/>
                                            </p:txEl>
                                          </p:spTgt>
                                        </p:tgtEl>
                                      </p:cBhvr>
                                    </p:animEffect>
                                    <p:anim calcmode="lin" valueType="num">
                                      <p:cBhvr>
                                        <p:cTn id="110"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11" dur="500" fill="hold"/>
                                        <p:tgtEl>
                                          <p:spTgt spid="4">
                                            <p:txEl>
                                              <p:pRg st="0" end="0"/>
                                            </p:txEl>
                                          </p:spTgt>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4">
                                            <p:txEl>
                                              <p:pRg st="1" end="1"/>
                                            </p:txEl>
                                          </p:spTgt>
                                        </p:tgtEl>
                                        <p:attrNameLst>
                                          <p:attrName>style.visibility</p:attrName>
                                        </p:attrNameLst>
                                      </p:cBhvr>
                                      <p:to>
                                        <p:strVal val="visible"/>
                                      </p:to>
                                    </p:set>
                                    <p:animEffect transition="in" filter="fade">
                                      <p:cBhvr>
                                        <p:cTn id="114" dur="500"/>
                                        <p:tgtEl>
                                          <p:spTgt spid="4">
                                            <p:txEl>
                                              <p:pRg st="1" end="1"/>
                                            </p:txEl>
                                          </p:spTgt>
                                        </p:tgtEl>
                                      </p:cBhvr>
                                    </p:animEffect>
                                    <p:anim calcmode="lin" valueType="num">
                                      <p:cBhvr>
                                        <p:cTn id="115"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16" dur="500" fill="hold"/>
                                        <p:tgtEl>
                                          <p:spTgt spid="4">
                                            <p:txEl>
                                              <p:pRg st="1" end="1"/>
                                            </p:txEl>
                                          </p:spTgt>
                                        </p:tgtEl>
                                        <p:attrNameLst>
                                          <p:attrName>ppt_y</p:attrName>
                                        </p:attrNameLst>
                                      </p:cBhvr>
                                      <p:tavLst>
                                        <p:tav tm="0">
                                          <p:val>
                                            <p:strVal val="#ppt_y+.1"/>
                                          </p:val>
                                        </p:tav>
                                        <p:tav tm="100000">
                                          <p:val>
                                            <p:strVal val="#ppt_y"/>
                                          </p:val>
                                        </p:tav>
                                      </p:tavLst>
                                    </p:anim>
                                  </p:childTnLst>
                                </p:cTn>
                              </p:par>
                              <p:par>
                                <p:cTn id="117" presetID="42" presetClass="entr" presetSubtype="0" fill="hold" grpId="0" nodeType="withEffect">
                                  <p:stCondLst>
                                    <p:cond delay="0"/>
                                  </p:stCondLst>
                                  <p:childTnLst>
                                    <p:set>
                                      <p:cBhvr>
                                        <p:cTn id="118" dur="1" fill="hold">
                                          <p:stCondLst>
                                            <p:cond delay="0"/>
                                          </p:stCondLst>
                                        </p:cTn>
                                        <p:tgtEl>
                                          <p:spTgt spid="4">
                                            <p:txEl>
                                              <p:pRg st="2" end="2"/>
                                            </p:txEl>
                                          </p:spTgt>
                                        </p:tgtEl>
                                        <p:attrNameLst>
                                          <p:attrName>style.visibility</p:attrName>
                                        </p:attrNameLst>
                                      </p:cBhvr>
                                      <p:to>
                                        <p:strVal val="visible"/>
                                      </p:to>
                                    </p:set>
                                    <p:animEffect transition="in" filter="fade">
                                      <p:cBhvr>
                                        <p:cTn id="119" dur="500"/>
                                        <p:tgtEl>
                                          <p:spTgt spid="4">
                                            <p:txEl>
                                              <p:pRg st="2" end="2"/>
                                            </p:txEl>
                                          </p:spTgt>
                                        </p:tgtEl>
                                      </p:cBhvr>
                                    </p:animEffect>
                                    <p:anim calcmode="lin" valueType="num">
                                      <p:cBhvr>
                                        <p:cTn id="120"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21" dur="5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0" grpId="0" animBg="1"/>
      <p:bldP spid="10" grpId="1" animBg="1"/>
      <p:bldP spid="11" grpId="0" animBg="1"/>
      <p:bldP spid="11" grpId="1" animBg="1"/>
      <p:bldP spid="12" grpId="0" animBg="1"/>
      <p:bldP spid="12" grpId="1" animBg="1"/>
      <p:bldP spid="13" grpId="0" animBg="1"/>
      <p:bldP spid="13" grpId="1" animBg="1"/>
      <p:bldP spid="18" grpId="0" animBg="1"/>
      <p:bldP spid="18" grpId="1" animBg="1"/>
      <p:bldP spid="31" grpId="0" animBg="1"/>
      <p:bldP spid="31" grpId="1" animBg="1"/>
      <p:bldP spid="32" grpId="0" animBg="1"/>
      <p:bldP spid="32" grpId="1"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DNSSEC</a:t>
            </a:r>
            <a:endParaRPr lang="en-US" dirty="0"/>
          </a:p>
        </p:txBody>
      </p:sp>
      <p:sp>
        <p:nvSpPr>
          <p:cNvPr id="4" name="Content Placeholder 3"/>
          <p:cNvSpPr>
            <a:spLocks noGrp="1"/>
          </p:cNvSpPr>
          <p:nvPr>
            <p:ph type="body" idx="1"/>
          </p:nvPr>
        </p:nvSpPr>
        <p:spPr/>
        <p:txBody>
          <a:bodyPr>
            <a:normAutofit lnSpcReduction="10000"/>
          </a:bodyPr>
          <a:lstStyle/>
          <a:p>
            <a:r>
              <a:rPr lang="en-US" dirty="0" smtClean="0"/>
              <a:t>Cryptographically sign critical resource records</a:t>
            </a:r>
          </a:p>
          <a:p>
            <a:pPr lvl="1"/>
            <a:r>
              <a:rPr lang="en-US" dirty="0" smtClean="0"/>
              <a:t>Resolver can verify the cryptographic signature</a:t>
            </a:r>
          </a:p>
          <a:p>
            <a:r>
              <a:rPr lang="en-US" dirty="0" smtClean="0"/>
              <a:t>Two new resource </a:t>
            </a:r>
            <a:r>
              <a:rPr lang="en-US" dirty="0" smtClean="0">
                <a:solidFill>
                  <a:schemeClr val="accent1"/>
                </a:solidFill>
              </a:rPr>
              <a:t>types</a:t>
            </a:r>
          </a:p>
          <a:p>
            <a:pPr lvl="1"/>
            <a:r>
              <a:rPr lang="en-US" dirty="0" smtClean="0"/>
              <a:t>Type = DNSKEY</a:t>
            </a:r>
          </a:p>
          <a:p>
            <a:pPr lvl="2"/>
            <a:r>
              <a:rPr lang="en-US" dirty="0" smtClean="0"/>
              <a:t>Name = Zone domain name</a:t>
            </a:r>
          </a:p>
          <a:p>
            <a:pPr lvl="2"/>
            <a:r>
              <a:rPr lang="en-US" dirty="0" smtClean="0"/>
              <a:t>Value = Public key for the zone</a:t>
            </a:r>
          </a:p>
          <a:p>
            <a:pPr lvl="1"/>
            <a:r>
              <a:rPr lang="en-US" dirty="0" smtClean="0"/>
              <a:t>Type = RRSIG</a:t>
            </a:r>
          </a:p>
          <a:p>
            <a:pPr lvl="2"/>
            <a:r>
              <a:rPr lang="en-US" dirty="0" smtClean="0"/>
              <a:t>Name = (type, name) tuple, i.e. the query itself</a:t>
            </a:r>
          </a:p>
          <a:p>
            <a:pPr lvl="2"/>
            <a:r>
              <a:rPr lang="en-US" dirty="0" smtClean="0"/>
              <a:t>Value = Cryptographic signature of the query results</a:t>
            </a:r>
          </a:p>
          <a:p>
            <a:r>
              <a:rPr lang="en-US" dirty="0" smtClean="0"/>
              <a:t>Deployment</a:t>
            </a:r>
          </a:p>
          <a:p>
            <a:pPr lvl="1"/>
            <a:r>
              <a:rPr lang="en-US" dirty="0" smtClean="0"/>
              <a:t>On the roots since July 2010</a:t>
            </a:r>
          </a:p>
          <a:p>
            <a:pPr lvl="1"/>
            <a:r>
              <a:rPr lang="en-US" dirty="0" err="1" smtClean="0"/>
              <a:t>Verisign</a:t>
            </a:r>
            <a:r>
              <a:rPr lang="en-US" dirty="0" smtClean="0"/>
              <a:t> enabled it on .com and </a:t>
            </a:r>
            <a:r>
              <a:rPr lang="en-US" dirty="0" err="1" smtClean="0"/>
              <a:t>.net</a:t>
            </a:r>
            <a:r>
              <a:rPr lang="en-US" dirty="0" smtClean="0"/>
              <a:t> in January 2011</a:t>
            </a:r>
          </a:p>
          <a:p>
            <a:pPr lvl="1"/>
            <a:r>
              <a:rPr lang="en-US" dirty="0" smtClean="0"/>
              <a:t>Comcast is the first major ISP to support it (January 2012)</a:t>
            </a:r>
            <a:endParaRPr lang="en-US" dirty="0"/>
          </a:p>
        </p:txBody>
      </p:sp>
      <p:sp>
        <p:nvSpPr>
          <p:cNvPr id="3" name="Slide Number Placeholder 2"/>
          <p:cNvSpPr>
            <a:spLocks noGrp="1"/>
          </p:cNvSpPr>
          <p:nvPr>
            <p:ph type="sldNum" sz="quarter" idx="4294967295"/>
          </p:nvPr>
        </p:nvSpPr>
        <p:spPr>
          <a:xfrm>
            <a:off x="0" y="1255713"/>
            <a:ext cx="533400" cy="304800"/>
          </a:xfrm>
          <a:prstGeom prst="rect">
            <a:avLst/>
          </a:prstGeom>
        </p:spPr>
        <p:txBody>
          <a:bodyPr>
            <a:normAutofit/>
          </a:bodyPr>
          <a:lstStyle/>
          <a:p>
            <a:fld id="{283B9EA5-CE9A-4950-A80C-5ADF06B45BB8}" type="slidenum">
              <a:rPr lang="en-US" smtClean="0"/>
              <a:pPr/>
              <a:t>112</a:t>
            </a:fld>
            <a:endParaRPr lang="en-US" dirty="0"/>
          </a:p>
        </p:txBody>
      </p:sp>
      <p:grpSp>
        <p:nvGrpSpPr>
          <p:cNvPr id="5" name="Group 4"/>
          <p:cNvGrpSpPr/>
          <p:nvPr/>
        </p:nvGrpSpPr>
        <p:grpSpPr>
          <a:xfrm flipH="1">
            <a:off x="5606143" y="3034808"/>
            <a:ext cx="3331028" cy="1005472"/>
            <a:chOff x="1219200" y="4876799"/>
            <a:chExt cx="5181605" cy="1384995"/>
          </a:xfrm>
        </p:grpSpPr>
        <p:sp>
          <p:nvSpPr>
            <p:cNvPr id="6" name="Rectangular Callout 5"/>
            <p:cNvSpPr/>
            <p:nvPr/>
          </p:nvSpPr>
          <p:spPr>
            <a:xfrm>
              <a:off x="1219200" y="4876799"/>
              <a:ext cx="5181603" cy="1384995"/>
            </a:xfrm>
            <a:prstGeom prst="wedgeRectCallout">
              <a:avLst>
                <a:gd name="adj1" fmla="val 32846"/>
                <a:gd name="adj2" fmla="val 87030"/>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7" name="TextBox 6"/>
            <p:cNvSpPr txBox="1"/>
            <p:nvPr/>
          </p:nvSpPr>
          <p:spPr>
            <a:xfrm>
              <a:off x="1219202" y="4876799"/>
              <a:ext cx="5181603" cy="131424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 lastClr="FFFFFF"/>
                  </a:solidFill>
                  <a:effectLst/>
                  <a:uLnTx/>
                  <a:uFillTx/>
                </a:rPr>
                <a:t>Prevents hijacking and spoofing</a:t>
              </a:r>
            </a:p>
          </p:txBody>
        </p:sp>
      </p:grpSp>
      <p:grpSp>
        <p:nvGrpSpPr>
          <p:cNvPr id="8" name="Group 7"/>
          <p:cNvGrpSpPr/>
          <p:nvPr/>
        </p:nvGrpSpPr>
        <p:grpSpPr>
          <a:xfrm flipH="1">
            <a:off x="4767942" y="2532072"/>
            <a:ext cx="3788226" cy="1005472"/>
            <a:chOff x="1219201" y="4876799"/>
            <a:chExt cx="5211555" cy="1384995"/>
          </a:xfrm>
        </p:grpSpPr>
        <p:sp>
          <p:nvSpPr>
            <p:cNvPr id="9" name="Rectangular Callout 8"/>
            <p:cNvSpPr/>
            <p:nvPr/>
          </p:nvSpPr>
          <p:spPr>
            <a:xfrm>
              <a:off x="1249152" y="4876799"/>
              <a:ext cx="5181604" cy="1384995"/>
            </a:xfrm>
            <a:prstGeom prst="wedgeRectCallout">
              <a:avLst>
                <a:gd name="adj1" fmla="val 47297"/>
                <a:gd name="adj2" fmla="val 83782"/>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10" name="TextBox 9"/>
            <p:cNvSpPr txBox="1"/>
            <p:nvPr/>
          </p:nvSpPr>
          <p:spPr>
            <a:xfrm>
              <a:off x="1219201" y="4876799"/>
              <a:ext cx="5181604" cy="131424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 lastClr="FFFFFF"/>
                  </a:solidFill>
                  <a:effectLst/>
                  <a:uLnTx/>
                  <a:uFillTx/>
                </a:rPr>
                <a:t>Creates a hierarchy of trust within</a:t>
              </a:r>
              <a:r>
                <a:rPr kumimoji="0" lang="en-US" sz="2800" b="0" i="0" u="none" strike="noStrike" kern="0" cap="none" spc="0" normalizeH="0" noProof="0" dirty="0" smtClean="0">
                  <a:ln>
                    <a:noFill/>
                  </a:ln>
                  <a:solidFill>
                    <a:sysClr val="window" lastClr="FFFFFF"/>
                  </a:solidFill>
                  <a:effectLst/>
                  <a:uLnTx/>
                  <a:uFillTx/>
                </a:rPr>
                <a:t> each zone</a:t>
              </a:r>
              <a:endParaRPr kumimoji="0" lang="en-US" sz="2800" b="0" i="0" u="none" strike="noStrike" kern="0" cap="none" spc="0" normalizeH="0" baseline="0" noProof="0" dirty="0" smtClean="0">
                <a:ln>
                  <a:noFill/>
                </a:ln>
                <a:solidFill>
                  <a:sysClr val="window" lastClr="FFFFFF"/>
                </a:solidFill>
                <a:effectLst/>
                <a:uLnTx/>
                <a:uFillTx/>
              </a:endParaRPr>
            </a:p>
          </p:txBody>
        </p:sp>
      </p:grpSp>
    </p:spTree>
    <p:extLst>
      <p:ext uri="{BB962C8B-B14F-4D97-AF65-F5344CB8AC3E}">
        <p14:creationId xmlns:p14="http://schemas.microsoft.com/office/powerpoint/2010/main" val="3019281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500"/>
                                        <p:tgtEl>
                                          <p:spTgt spid="8"/>
                                        </p:tgtEl>
                                      </p:cBhvr>
                                    </p:animEffect>
                                    <p:anim calcmode="lin" valueType="num">
                                      <p:cBhvr>
                                        <p:cTn id="14" dur="500"/>
                                        <p:tgtEl>
                                          <p:spTgt spid="8"/>
                                        </p:tgtEl>
                                        <p:attrNameLst>
                                          <p:attrName>ppt_x</p:attrName>
                                        </p:attrNameLst>
                                      </p:cBhvr>
                                      <p:tavLst>
                                        <p:tav tm="0">
                                          <p:val>
                                            <p:strVal val="ppt_x"/>
                                          </p:val>
                                        </p:tav>
                                        <p:tav tm="100000">
                                          <p:val>
                                            <p:strVal val="ppt_x"/>
                                          </p:val>
                                        </p:tav>
                                      </p:tavLst>
                                    </p:anim>
                                    <p:anim calcmode="lin" valueType="num">
                                      <p:cBhvr>
                                        <p:cTn id="15" dur="500"/>
                                        <p:tgtEl>
                                          <p:spTgt spid="8"/>
                                        </p:tgtEl>
                                        <p:attrNameLst>
                                          <p:attrName>ppt_y</p:attrName>
                                        </p:attrNameLst>
                                      </p:cBhvr>
                                      <p:tavLst>
                                        <p:tav tm="0">
                                          <p:val>
                                            <p:strVal val="ppt_y"/>
                                          </p:val>
                                        </p:tav>
                                        <p:tav tm="100000">
                                          <p:val>
                                            <p:strVal val="ppt_y+.1"/>
                                          </p:val>
                                        </p:tav>
                                      </p:tavLst>
                                    </p:anim>
                                    <p:set>
                                      <p:cBhvr>
                                        <p:cTn id="16" dur="1" fill="hold">
                                          <p:stCondLst>
                                            <p:cond delay="499"/>
                                          </p:stCondLst>
                                        </p:cTn>
                                        <p:tgtEl>
                                          <p:spTgt spid="8"/>
                                        </p:tgtEl>
                                        <p:attrNameLst>
                                          <p:attrName>style.visibility</p:attrName>
                                        </p:attrNameLst>
                                      </p:cBhvr>
                                      <p:to>
                                        <p:strVal val="hidden"/>
                                      </p:to>
                                    </p:set>
                                  </p:childTnLst>
                                </p:cTn>
                              </p:par>
                            </p:childTnLst>
                          </p:cTn>
                        </p:par>
                        <p:par>
                          <p:cTn id="17" fill="hold">
                            <p:stCondLst>
                              <p:cond delay="500"/>
                            </p:stCondLst>
                            <p:childTnLst>
                              <p:par>
                                <p:cTn id="18" presetID="42"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anim calcmode="lin" valueType="num">
                                      <p:cBhvr>
                                        <p:cTn id="21" dur="500" fill="hold"/>
                                        <p:tgtEl>
                                          <p:spTgt spid="5"/>
                                        </p:tgtEl>
                                        <p:attrNameLst>
                                          <p:attrName>ppt_x</p:attrName>
                                        </p:attrNameLst>
                                      </p:cBhvr>
                                      <p:tavLst>
                                        <p:tav tm="0">
                                          <p:val>
                                            <p:strVal val="#ppt_x"/>
                                          </p:val>
                                        </p:tav>
                                        <p:tav tm="100000">
                                          <p:val>
                                            <p:strVal val="#ppt_x"/>
                                          </p:val>
                                        </p:tav>
                                      </p:tavLst>
                                    </p:anim>
                                    <p:anim calcmode="lin" valueType="num">
                                      <p:cBhvr>
                                        <p:cTn id="22"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xit" presetSubtype="0" fill="hold" nodeType="clickEffect">
                                  <p:stCondLst>
                                    <p:cond delay="0"/>
                                  </p:stCondLst>
                                  <p:childTnLst>
                                    <p:animEffect transition="out" filter="fade">
                                      <p:cBhvr>
                                        <p:cTn id="26" dur="500"/>
                                        <p:tgtEl>
                                          <p:spTgt spid="5"/>
                                        </p:tgtEl>
                                      </p:cBhvr>
                                    </p:animEffect>
                                    <p:anim calcmode="lin" valueType="num">
                                      <p:cBhvr>
                                        <p:cTn id="27" dur="500"/>
                                        <p:tgtEl>
                                          <p:spTgt spid="5"/>
                                        </p:tgtEl>
                                        <p:attrNameLst>
                                          <p:attrName>ppt_x</p:attrName>
                                        </p:attrNameLst>
                                      </p:cBhvr>
                                      <p:tavLst>
                                        <p:tav tm="0">
                                          <p:val>
                                            <p:strVal val="ppt_x"/>
                                          </p:val>
                                        </p:tav>
                                        <p:tav tm="100000">
                                          <p:val>
                                            <p:strVal val="ppt_x"/>
                                          </p:val>
                                        </p:tav>
                                      </p:tavLst>
                                    </p:anim>
                                    <p:anim calcmode="lin" valueType="num">
                                      <p:cBhvr>
                                        <p:cTn id="28" dur="500"/>
                                        <p:tgtEl>
                                          <p:spTgt spid="5"/>
                                        </p:tgtEl>
                                        <p:attrNameLst>
                                          <p:attrName>ppt_y</p:attrName>
                                        </p:attrNameLst>
                                      </p:cBhvr>
                                      <p:tavLst>
                                        <p:tav tm="0">
                                          <p:val>
                                            <p:strVal val="ppt_y"/>
                                          </p:val>
                                        </p:tav>
                                        <p:tav tm="100000">
                                          <p:val>
                                            <p:strVal val="ppt_y+.1"/>
                                          </p:val>
                                        </p:tav>
                                      </p:tavLst>
                                    </p:anim>
                                    <p:set>
                                      <p:cBhvr>
                                        <p:cTn id="29" dur="1" fill="hold">
                                          <p:stCondLst>
                                            <p:cond delay="499"/>
                                          </p:stCondLst>
                                        </p:cTn>
                                        <p:tgtEl>
                                          <p:spTgt spid="5"/>
                                        </p:tgtEl>
                                        <p:attrNameLst>
                                          <p:attrName>style.visibility</p:attrName>
                                        </p:attrNameLst>
                                      </p:cBhvr>
                                      <p:to>
                                        <p:strVal val="hidden"/>
                                      </p:to>
                                    </p:set>
                                  </p:childTnLst>
                                </p:cTn>
                              </p:par>
                            </p:childTnLst>
                          </p:cTn>
                        </p:par>
                        <p:par>
                          <p:cTn id="30" fill="hold">
                            <p:stCondLst>
                              <p:cond delay="500"/>
                            </p:stCondLst>
                            <p:childTnLst>
                              <p:par>
                                <p:cTn id="31" presetID="42" presetClass="entr" presetSubtype="0" fill="hold" nodeType="after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animEffect transition="in" filter="fade">
                                      <p:cBhvr>
                                        <p:cTn id="33" dur="500"/>
                                        <p:tgtEl>
                                          <p:spTgt spid="4">
                                            <p:txEl>
                                              <p:pRg st="9" end="9"/>
                                            </p:txEl>
                                          </p:spTgt>
                                        </p:tgtEl>
                                      </p:cBhvr>
                                    </p:animEffect>
                                    <p:anim calcmode="lin" valueType="num">
                                      <p:cBhvr>
                                        <p:cTn id="34"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35" dur="500" fill="hold"/>
                                        <p:tgtEl>
                                          <p:spTgt spid="4">
                                            <p:txEl>
                                              <p:pRg st="9" end="9"/>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4">
                                            <p:txEl>
                                              <p:pRg st="10" end="10"/>
                                            </p:txEl>
                                          </p:spTgt>
                                        </p:tgtEl>
                                        <p:attrNameLst>
                                          <p:attrName>style.visibility</p:attrName>
                                        </p:attrNameLst>
                                      </p:cBhvr>
                                      <p:to>
                                        <p:strVal val="visible"/>
                                      </p:to>
                                    </p:set>
                                    <p:animEffect transition="in" filter="fade">
                                      <p:cBhvr>
                                        <p:cTn id="38" dur="500"/>
                                        <p:tgtEl>
                                          <p:spTgt spid="4">
                                            <p:txEl>
                                              <p:pRg st="10" end="10"/>
                                            </p:txEl>
                                          </p:spTgt>
                                        </p:tgtEl>
                                      </p:cBhvr>
                                    </p:animEffect>
                                    <p:anim calcmode="lin" valueType="num">
                                      <p:cBhvr>
                                        <p:cTn id="39"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40" dur="500" fill="hold"/>
                                        <p:tgtEl>
                                          <p:spTgt spid="4">
                                            <p:txEl>
                                              <p:pRg st="10" end="10"/>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4">
                                            <p:txEl>
                                              <p:pRg st="11" end="11"/>
                                            </p:txEl>
                                          </p:spTgt>
                                        </p:tgtEl>
                                        <p:attrNameLst>
                                          <p:attrName>style.visibility</p:attrName>
                                        </p:attrNameLst>
                                      </p:cBhvr>
                                      <p:to>
                                        <p:strVal val="visible"/>
                                      </p:to>
                                    </p:set>
                                    <p:animEffect transition="in" filter="fade">
                                      <p:cBhvr>
                                        <p:cTn id="43" dur="500"/>
                                        <p:tgtEl>
                                          <p:spTgt spid="4">
                                            <p:txEl>
                                              <p:pRg st="11" end="11"/>
                                            </p:txEl>
                                          </p:spTgt>
                                        </p:tgtEl>
                                      </p:cBhvr>
                                    </p:animEffect>
                                    <p:anim calcmode="lin" valueType="num">
                                      <p:cBhvr>
                                        <p:cTn id="44"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p:cTn id="45" dur="500" fill="hold"/>
                                        <p:tgtEl>
                                          <p:spTgt spid="4">
                                            <p:txEl>
                                              <p:pRg st="11" end="11"/>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4">
                                            <p:txEl>
                                              <p:pRg st="12" end="12"/>
                                            </p:txEl>
                                          </p:spTgt>
                                        </p:tgtEl>
                                        <p:attrNameLst>
                                          <p:attrName>style.visibility</p:attrName>
                                        </p:attrNameLst>
                                      </p:cBhvr>
                                      <p:to>
                                        <p:strVal val="visible"/>
                                      </p:to>
                                    </p:set>
                                    <p:animEffect transition="in" filter="fade">
                                      <p:cBhvr>
                                        <p:cTn id="48" dur="500"/>
                                        <p:tgtEl>
                                          <p:spTgt spid="4">
                                            <p:txEl>
                                              <p:pRg st="12" end="12"/>
                                            </p:txEl>
                                          </p:spTgt>
                                        </p:tgtEl>
                                      </p:cBhvr>
                                    </p:animEffect>
                                    <p:anim calcmode="lin" valueType="num">
                                      <p:cBhvr>
                                        <p:cTn id="49" dur="500" fill="hold"/>
                                        <p:tgtEl>
                                          <p:spTgt spid="4">
                                            <p:txEl>
                                              <p:pRg st="12" end="12"/>
                                            </p:txEl>
                                          </p:spTgt>
                                        </p:tgtEl>
                                        <p:attrNameLst>
                                          <p:attrName>ppt_x</p:attrName>
                                        </p:attrNameLst>
                                      </p:cBhvr>
                                      <p:tavLst>
                                        <p:tav tm="0">
                                          <p:val>
                                            <p:strVal val="#ppt_x"/>
                                          </p:val>
                                        </p:tav>
                                        <p:tav tm="100000">
                                          <p:val>
                                            <p:strVal val="#ppt_x"/>
                                          </p:val>
                                        </p:tav>
                                      </p:tavLst>
                                    </p:anim>
                                    <p:anim calcmode="lin" valueType="num">
                                      <p:cBhvr>
                                        <p:cTn id="50" dur="500" fill="hold"/>
                                        <p:tgtEl>
                                          <p:spTgt spid="4">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Much More to DNS</a:t>
            </a:r>
            <a:endParaRPr lang="en-US" dirty="0"/>
          </a:p>
        </p:txBody>
      </p:sp>
      <p:sp>
        <p:nvSpPr>
          <p:cNvPr id="4" name="Content Placeholder 3"/>
          <p:cNvSpPr>
            <a:spLocks noGrp="1"/>
          </p:cNvSpPr>
          <p:nvPr>
            <p:ph type="body" idx="1"/>
          </p:nvPr>
        </p:nvSpPr>
        <p:spPr/>
        <p:txBody>
          <a:bodyPr/>
          <a:lstStyle/>
          <a:p>
            <a:r>
              <a:rPr lang="en-US" dirty="0" smtClean="0"/>
              <a:t>Caching: when, where, how much, etc.</a:t>
            </a:r>
          </a:p>
          <a:p>
            <a:r>
              <a:rPr lang="en-US" dirty="0" smtClean="0"/>
              <a:t>Other uses for DNS (i.e. DNS hacks)</a:t>
            </a:r>
          </a:p>
          <a:p>
            <a:pPr lvl="1"/>
            <a:r>
              <a:rPr lang="en-US" dirty="0" smtClean="0"/>
              <a:t>Content Delivery Networks (CDNs)</a:t>
            </a:r>
          </a:p>
          <a:p>
            <a:pPr lvl="1"/>
            <a:r>
              <a:rPr lang="en-US" dirty="0" smtClean="0"/>
              <a:t>Different types of DNS load balancing</a:t>
            </a:r>
          </a:p>
          <a:p>
            <a:pPr lvl="1"/>
            <a:r>
              <a:rPr lang="en-US" dirty="0" smtClean="0"/>
              <a:t>Dynamic DNS (e.g. for mobile hosts)</a:t>
            </a:r>
          </a:p>
          <a:p>
            <a:r>
              <a:rPr lang="en-US" dirty="0" smtClean="0"/>
              <a:t>DNS and botnets</a:t>
            </a:r>
          </a:p>
          <a:p>
            <a:r>
              <a:rPr lang="en-US" dirty="0" smtClean="0"/>
              <a:t>Politics and growth of the DNS system</a:t>
            </a:r>
          </a:p>
          <a:p>
            <a:pPr lvl="1"/>
            <a:r>
              <a:rPr lang="en-US" dirty="0" smtClean="0"/>
              <a:t>Governance</a:t>
            </a:r>
          </a:p>
          <a:p>
            <a:pPr lvl="1"/>
            <a:r>
              <a:rPr lang="en-US" dirty="0" smtClean="0"/>
              <a:t>New TLDs (.xxx, .biz), eliminating TLDs altogether</a:t>
            </a:r>
          </a:p>
          <a:p>
            <a:pPr lvl="1"/>
            <a:r>
              <a:rPr lang="en-US" dirty="0" smtClean="0"/>
              <a:t>Copyright, arbitration, squatting, typo-squatting</a:t>
            </a:r>
          </a:p>
        </p:txBody>
      </p:sp>
      <p:sp>
        <p:nvSpPr>
          <p:cNvPr id="3" name="Slide Number Placeholder 2"/>
          <p:cNvSpPr>
            <a:spLocks noGrp="1"/>
          </p:cNvSpPr>
          <p:nvPr>
            <p:ph type="sldNum" sz="quarter" idx="4294967295"/>
          </p:nvPr>
        </p:nvSpPr>
        <p:spPr>
          <a:xfrm>
            <a:off x="0" y="1255713"/>
            <a:ext cx="533400" cy="304800"/>
          </a:xfrm>
          <a:prstGeom prst="rect">
            <a:avLst/>
          </a:prstGeom>
        </p:spPr>
        <p:txBody>
          <a:bodyPr>
            <a:normAutofit/>
          </a:bodyPr>
          <a:lstStyle/>
          <a:p>
            <a:fld id="{283B9EA5-CE9A-4950-A80C-5ADF06B45BB8}" type="slidenum">
              <a:rPr lang="en-US" smtClean="0"/>
              <a:pPr/>
              <a:t>113</a:t>
            </a:fld>
            <a:endParaRPr lang="en-US" dirty="0"/>
          </a:p>
        </p:txBody>
      </p:sp>
    </p:spTree>
    <p:extLst>
      <p:ext uri="{BB962C8B-B14F-4D97-AF65-F5344CB8AC3E}">
        <p14:creationId xmlns:p14="http://schemas.microsoft.com/office/powerpoint/2010/main" val="31575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anim calcmode="lin" valueType="num">
                                      <p:cBhvr>
                                        <p:cTn id="8"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9" dur="500" fill="hold"/>
                                        <p:tgtEl>
                                          <p:spTgt spid="4">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anim calcmode="lin" valueType="num">
                                      <p:cBhvr>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4" dur="500" fill="hold"/>
                                        <p:tgtEl>
                                          <p:spTgt spid="4">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anim calcmode="lin" valueType="num">
                                      <p:cBhvr>
                                        <p:cTn id="18"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9" dur="500" fill="hold"/>
                                        <p:tgtEl>
                                          <p:spTgt spid="4">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anim calcmode="lin" valueType="num">
                                      <p:cBhvr>
                                        <p:cTn id="2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4" dur="5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animEffect transition="in" filter="fade">
                                      <p:cBhvr>
                                        <p:cTn id="29" dur="500"/>
                                        <p:tgtEl>
                                          <p:spTgt spid="4">
                                            <p:txEl>
                                              <p:pRg st="5" end="5"/>
                                            </p:txEl>
                                          </p:spTgt>
                                        </p:tgtEl>
                                      </p:cBhvr>
                                    </p:animEffect>
                                    <p:anim calcmode="lin" valueType="num">
                                      <p:cBhvr>
                                        <p:cTn id="30"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1" dur="5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4">
                                            <p:txEl>
                                              <p:pRg st="6" end="6"/>
                                            </p:txEl>
                                          </p:spTgt>
                                        </p:tgtEl>
                                        <p:attrNameLst>
                                          <p:attrName>style.visibility</p:attrName>
                                        </p:attrNameLst>
                                      </p:cBhvr>
                                      <p:to>
                                        <p:strVal val="visible"/>
                                      </p:to>
                                    </p:set>
                                    <p:animEffect transition="in" filter="fade">
                                      <p:cBhvr>
                                        <p:cTn id="36" dur="500"/>
                                        <p:tgtEl>
                                          <p:spTgt spid="4">
                                            <p:txEl>
                                              <p:pRg st="6" end="6"/>
                                            </p:txEl>
                                          </p:spTgt>
                                        </p:tgtEl>
                                      </p:cBhvr>
                                    </p:animEffect>
                                    <p:anim calcmode="lin" valueType="num">
                                      <p:cBhvr>
                                        <p:cTn id="37"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38" dur="500" fill="hold"/>
                                        <p:tgtEl>
                                          <p:spTgt spid="4">
                                            <p:txEl>
                                              <p:pRg st="6" end="6"/>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4">
                                            <p:txEl>
                                              <p:pRg st="7" end="7"/>
                                            </p:txEl>
                                          </p:spTgt>
                                        </p:tgtEl>
                                        <p:attrNameLst>
                                          <p:attrName>style.visibility</p:attrName>
                                        </p:attrNameLst>
                                      </p:cBhvr>
                                      <p:to>
                                        <p:strVal val="visible"/>
                                      </p:to>
                                    </p:set>
                                    <p:animEffect transition="in" filter="fade">
                                      <p:cBhvr>
                                        <p:cTn id="41" dur="500"/>
                                        <p:tgtEl>
                                          <p:spTgt spid="4">
                                            <p:txEl>
                                              <p:pRg st="7" end="7"/>
                                            </p:txEl>
                                          </p:spTgt>
                                        </p:tgtEl>
                                      </p:cBhvr>
                                    </p:animEffect>
                                    <p:anim calcmode="lin" valueType="num">
                                      <p:cBhvr>
                                        <p:cTn id="42"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43" dur="500" fill="hold"/>
                                        <p:tgtEl>
                                          <p:spTgt spid="4">
                                            <p:txEl>
                                              <p:pRg st="7" end="7"/>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4">
                                            <p:txEl>
                                              <p:pRg st="8" end="8"/>
                                            </p:txEl>
                                          </p:spTgt>
                                        </p:tgtEl>
                                        <p:attrNameLst>
                                          <p:attrName>style.visibility</p:attrName>
                                        </p:attrNameLst>
                                      </p:cBhvr>
                                      <p:to>
                                        <p:strVal val="visible"/>
                                      </p:to>
                                    </p:set>
                                    <p:animEffect transition="in" filter="fade">
                                      <p:cBhvr>
                                        <p:cTn id="46" dur="500"/>
                                        <p:tgtEl>
                                          <p:spTgt spid="4">
                                            <p:txEl>
                                              <p:pRg st="8" end="8"/>
                                            </p:txEl>
                                          </p:spTgt>
                                        </p:tgtEl>
                                      </p:cBhvr>
                                    </p:animEffect>
                                    <p:anim calcmode="lin" valueType="num">
                                      <p:cBhvr>
                                        <p:cTn id="47"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48" dur="500" fill="hold"/>
                                        <p:tgtEl>
                                          <p:spTgt spid="4">
                                            <p:txEl>
                                              <p:pRg st="8" end="8"/>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4">
                                            <p:txEl>
                                              <p:pRg st="9" end="9"/>
                                            </p:txEl>
                                          </p:spTgt>
                                        </p:tgtEl>
                                        <p:attrNameLst>
                                          <p:attrName>style.visibility</p:attrName>
                                        </p:attrNameLst>
                                      </p:cBhvr>
                                      <p:to>
                                        <p:strVal val="visible"/>
                                      </p:to>
                                    </p:set>
                                    <p:animEffect transition="in" filter="fade">
                                      <p:cBhvr>
                                        <p:cTn id="51" dur="500"/>
                                        <p:tgtEl>
                                          <p:spTgt spid="4">
                                            <p:txEl>
                                              <p:pRg st="9" end="9"/>
                                            </p:txEl>
                                          </p:spTgt>
                                        </p:tgtEl>
                                      </p:cBhvr>
                                    </p:animEffect>
                                    <p:anim calcmode="lin" valueType="num">
                                      <p:cBhvr>
                                        <p:cTn id="52"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53" dur="500" fill="hold"/>
                                        <p:tgtEl>
                                          <p:spTgt spid="4">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he-IL" dirty="0" smtClean="0"/>
              <a:t>עוד שיפור </a:t>
            </a:r>
            <a:r>
              <a:rPr lang="he-IL" dirty="0" err="1" smtClean="0"/>
              <a:t>בחווית</a:t>
            </a:r>
            <a:r>
              <a:rPr lang="he-IL" dirty="0" smtClean="0"/>
              <a:t> הגלישה שלנו</a:t>
            </a:r>
            <a:endParaRPr lang="he-IL" dirty="0"/>
          </a:p>
        </p:txBody>
      </p:sp>
      <p:sp>
        <p:nvSpPr>
          <p:cNvPr id="5" name="Subtitle 4"/>
          <p:cNvSpPr>
            <a:spLocks noGrp="1"/>
          </p:cNvSpPr>
          <p:nvPr>
            <p:ph type="subTitle" idx="1"/>
          </p:nvPr>
        </p:nvSpPr>
        <p:spPr/>
        <p:txBody>
          <a:bodyPr/>
          <a:lstStyle/>
          <a:p>
            <a:endParaRPr lang="he-IL" dirty="0"/>
          </a:p>
        </p:txBody>
      </p:sp>
    </p:spTree>
    <p:extLst>
      <p:ext uri="{BB962C8B-B14F-4D97-AF65-F5344CB8AC3E}">
        <p14:creationId xmlns:p14="http://schemas.microsoft.com/office/powerpoint/2010/main" val="1935459951"/>
      </p:ext>
    </p:extLst>
  </p:cSld>
  <p:clrMapOvr>
    <a:masterClrMapping/>
  </p:clrMapOvr>
  <p:transition spd="med">
    <p:pull/>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CDN</a:t>
            </a:r>
            <a:endParaRPr lang="he-IL" dirty="0"/>
          </a:p>
        </p:txBody>
      </p:sp>
      <p:sp>
        <p:nvSpPr>
          <p:cNvPr id="5" name="Subtitle 4"/>
          <p:cNvSpPr>
            <a:spLocks noGrp="1"/>
          </p:cNvSpPr>
          <p:nvPr>
            <p:ph type="subTitle" idx="1"/>
          </p:nvPr>
        </p:nvSpPr>
        <p:spPr/>
        <p:txBody>
          <a:bodyPr/>
          <a:lstStyle/>
          <a:p>
            <a:endParaRPr lang="he-IL" dirty="0"/>
          </a:p>
        </p:txBody>
      </p:sp>
    </p:spTree>
    <p:extLst>
      <p:ext uri="{BB962C8B-B14F-4D97-AF65-F5344CB8AC3E}">
        <p14:creationId xmlns:p14="http://schemas.microsoft.com/office/powerpoint/2010/main" val="3588008891"/>
      </p:ext>
    </p:extLst>
  </p:cSld>
  <p:clrMapOvr>
    <a:masterClrMapping/>
  </p:clrMapOvr>
  <p:transition spd="med">
    <p:pull/>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lstStyle/>
          <a:p>
            <a:r>
              <a:rPr lang="en-US" altLang="he-IL" smtClean="0"/>
              <a:t>Content distribution networks</a:t>
            </a:r>
          </a:p>
        </p:txBody>
      </p:sp>
      <p:sp>
        <p:nvSpPr>
          <p:cNvPr id="240643" name="Rectangle 3"/>
          <p:cNvSpPr>
            <a:spLocks noGrp="1" noChangeArrowheads="1"/>
          </p:cNvSpPr>
          <p:nvPr>
            <p:ph type="body" idx="1"/>
          </p:nvPr>
        </p:nvSpPr>
        <p:spPr/>
        <p:txBody>
          <a:bodyPr/>
          <a:lstStyle/>
          <a:p>
            <a:r>
              <a:rPr lang="en-US" altLang="he-IL" i="1" dirty="0" smtClean="0">
                <a:solidFill>
                  <a:srgbClr val="CC0000"/>
                </a:solidFill>
              </a:rPr>
              <a:t>challenge: </a:t>
            </a:r>
            <a:r>
              <a:rPr lang="en-US" altLang="he-IL" dirty="0" smtClean="0">
                <a:solidFill>
                  <a:srgbClr val="000000"/>
                </a:solidFill>
              </a:rPr>
              <a:t>how to stream content (selected from millions of videos) to hundreds of thousands of simultaneous users?</a:t>
            </a:r>
          </a:p>
          <a:p>
            <a:endParaRPr lang="en-US" altLang="he-IL" dirty="0" smtClean="0">
              <a:solidFill>
                <a:srgbClr val="000000"/>
              </a:solidFill>
            </a:endParaRPr>
          </a:p>
          <a:p>
            <a:r>
              <a:rPr lang="en-US" altLang="he-IL" i="1" dirty="0" smtClean="0">
                <a:solidFill>
                  <a:srgbClr val="CC0000"/>
                </a:solidFill>
              </a:rPr>
              <a:t>option 1: </a:t>
            </a:r>
            <a:r>
              <a:rPr lang="en-US" altLang="he-IL" dirty="0" smtClean="0">
                <a:solidFill>
                  <a:srgbClr val="000000"/>
                </a:solidFill>
              </a:rPr>
              <a:t>single, large </a:t>
            </a:r>
            <a:r>
              <a:rPr lang="en-US" altLang="en-US" dirty="0" smtClean="0">
                <a:solidFill>
                  <a:srgbClr val="000000"/>
                </a:solidFill>
              </a:rPr>
              <a:t>“</a:t>
            </a:r>
            <a:r>
              <a:rPr lang="en-US" altLang="he-IL" dirty="0" smtClean="0">
                <a:solidFill>
                  <a:srgbClr val="000000"/>
                </a:solidFill>
              </a:rPr>
              <a:t>mega-server</a:t>
            </a:r>
            <a:r>
              <a:rPr lang="en-US" altLang="en-US" dirty="0" smtClean="0">
                <a:solidFill>
                  <a:srgbClr val="000000"/>
                </a:solidFill>
              </a:rPr>
              <a:t>”</a:t>
            </a:r>
            <a:endParaRPr lang="en-US" altLang="he-IL" dirty="0" smtClean="0">
              <a:solidFill>
                <a:srgbClr val="000000"/>
              </a:solidFill>
            </a:endParaRPr>
          </a:p>
          <a:p>
            <a:pPr lvl="1"/>
            <a:r>
              <a:rPr lang="en-US" altLang="he-IL" dirty="0" smtClean="0">
                <a:solidFill>
                  <a:srgbClr val="000000"/>
                </a:solidFill>
              </a:rPr>
              <a:t>single point of failure</a:t>
            </a:r>
          </a:p>
          <a:p>
            <a:pPr lvl="1"/>
            <a:r>
              <a:rPr lang="en-US" altLang="he-IL" dirty="0" smtClean="0">
                <a:solidFill>
                  <a:srgbClr val="000000"/>
                </a:solidFill>
              </a:rPr>
              <a:t>point of network congestion</a:t>
            </a:r>
          </a:p>
          <a:p>
            <a:pPr lvl="1"/>
            <a:r>
              <a:rPr lang="en-US" altLang="he-IL" dirty="0" smtClean="0">
                <a:solidFill>
                  <a:srgbClr val="000000"/>
                </a:solidFill>
              </a:rPr>
              <a:t>long path to distant clients</a:t>
            </a:r>
          </a:p>
          <a:p>
            <a:pPr lvl="1"/>
            <a:r>
              <a:rPr lang="en-US" altLang="he-IL" dirty="0" smtClean="0">
                <a:solidFill>
                  <a:srgbClr val="000000"/>
                </a:solidFill>
              </a:rPr>
              <a:t>multiple copies of video sent over outgoing link</a:t>
            </a:r>
          </a:p>
          <a:p>
            <a:pPr>
              <a:buFont typeface="Wingdings" pitchFamily="2" charset="2"/>
              <a:buNone/>
            </a:pPr>
            <a:r>
              <a:rPr lang="en-US" altLang="he-IL" dirty="0" smtClean="0">
                <a:solidFill>
                  <a:srgbClr val="000000"/>
                </a:solidFill>
              </a:rPr>
              <a:t>….quite simply: this solution </a:t>
            </a:r>
            <a:r>
              <a:rPr lang="en-US" altLang="he-IL" i="1" dirty="0" err="1" smtClean="0">
                <a:solidFill>
                  <a:srgbClr val="CC0000"/>
                </a:solidFill>
              </a:rPr>
              <a:t>doesn</a:t>
            </a:r>
            <a:r>
              <a:rPr lang="fr-FR" altLang="en-US" i="1" dirty="0" smtClean="0">
                <a:solidFill>
                  <a:srgbClr val="CC0000"/>
                </a:solidFill>
              </a:rPr>
              <a:t>’</a:t>
            </a:r>
            <a:r>
              <a:rPr lang="en-US" altLang="ja-JP" i="1" dirty="0" smtClean="0">
                <a:solidFill>
                  <a:srgbClr val="CC0000"/>
                </a:solidFill>
              </a:rPr>
              <a:t>t scale</a:t>
            </a:r>
          </a:p>
          <a:p>
            <a:pPr lvl="1"/>
            <a:endParaRPr lang="en-US" altLang="he-IL" dirty="0" smtClean="0">
              <a:solidFill>
                <a:srgbClr val="000000"/>
              </a:solidFill>
            </a:endParaRPr>
          </a:p>
          <a:p>
            <a:endParaRPr lang="en-US" altLang="he-IL" dirty="0" smtClean="0">
              <a:solidFill>
                <a:srgbClr val="000000"/>
              </a:solidFill>
            </a:endParaRPr>
          </a:p>
          <a:p>
            <a:endParaRPr lang="en-US" altLang="he-IL" dirty="0" smtClean="0">
              <a:solidFill>
                <a:srgbClr val="000000"/>
              </a:solidFill>
            </a:endParaRPr>
          </a:p>
        </p:txBody>
      </p:sp>
    </p:spTree>
    <p:extLst>
      <p:ext uri="{BB962C8B-B14F-4D97-AF65-F5344CB8AC3E}">
        <p14:creationId xmlns:p14="http://schemas.microsoft.com/office/powerpoint/2010/main" val="3860509335"/>
      </p:ext>
    </p:extLst>
  </p:cSld>
  <p:clrMapOvr>
    <a:masterClrMapping/>
  </p:clrMapOvr>
  <p:transition spd="med">
    <p:pull/>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p:txBody>
          <a:bodyPr/>
          <a:lstStyle/>
          <a:p>
            <a:r>
              <a:rPr lang="en-US" altLang="he-IL" dirty="0" smtClean="0"/>
              <a:t>Content distribution networks</a:t>
            </a:r>
          </a:p>
        </p:txBody>
      </p:sp>
      <p:sp>
        <p:nvSpPr>
          <p:cNvPr id="242691" name="Rectangle 3"/>
          <p:cNvSpPr>
            <a:spLocks noGrp="1" noChangeArrowheads="1"/>
          </p:cNvSpPr>
          <p:nvPr>
            <p:ph type="body" idx="1"/>
          </p:nvPr>
        </p:nvSpPr>
        <p:spPr/>
        <p:txBody>
          <a:bodyPr/>
          <a:lstStyle/>
          <a:p>
            <a:r>
              <a:rPr lang="en-US" altLang="he-IL" sz="2800" i="1" dirty="0" smtClean="0">
                <a:solidFill>
                  <a:srgbClr val="CC0000"/>
                </a:solidFill>
              </a:rPr>
              <a:t>challenge: </a:t>
            </a:r>
            <a:r>
              <a:rPr lang="en-US" altLang="he-IL" sz="2800" dirty="0" smtClean="0">
                <a:solidFill>
                  <a:srgbClr val="000000"/>
                </a:solidFill>
              </a:rPr>
              <a:t>how to stream content (selected from millions of videos) to hundreds of thousands of simultaneous users?</a:t>
            </a:r>
          </a:p>
          <a:p>
            <a:endParaRPr lang="en-US" altLang="he-IL" sz="2800" dirty="0" smtClean="0">
              <a:solidFill>
                <a:srgbClr val="000000"/>
              </a:solidFill>
            </a:endParaRPr>
          </a:p>
          <a:p>
            <a:r>
              <a:rPr lang="en-US" altLang="he-IL" sz="2800" i="1" dirty="0" smtClean="0">
                <a:solidFill>
                  <a:srgbClr val="CC0000"/>
                </a:solidFill>
              </a:rPr>
              <a:t>option 2: </a:t>
            </a:r>
            <a:r>
              <a:rPr lang="en-US" altLang="he-IL" sz="2800" dirty="0" smtClean="0">
                <a:solidFill>
                  <a:srgbClr val="000000"/>
                </a:solidFill>
              </a:rPr>
              <a:t>store/serve multiple copies of videos at multiple geographically distributed sites </a:t>
            </a:r>
            <a:r>
              <a:rPr lang="en-US" altLang="he-IL" sz="2800" i="1" dirty="0" smtClean="0">
                <a:solidFill>
                  <a:srgbClr val="CC0000"/>
                </a:solidFill>
              </a:rPr>
              <a:t>(CDN)</a:t>
            </a:r>
          </a:p>
          <a:p>
            <a:pPr lvl="1"/>
            <a:r>
              <a:rPr lang="en-US" altLang="he-IL" sz="2000" i="1" dirty="0" smtClean="0">
                <a:solidFill>
                  <a:srgbClr val="000099"/>
                </a:solidFill>
              </a:rPr>
              <a:t>enter deep: </a:t>
            </a:r>
            <a:r>
              <a:rPr lang="en-US" altLang="he-IL" sz="2000" dirty="0" smtClean="0">
                <a:solidFill>
                  <a:srgbClr val="000000"/>
                </a:solidFill>
              </a:rPr>
              <a:t>push CDN servers deep into many access networks </a:t>
            </a:r>
          </a:p>
          <a:p>
            <a:pPr lvl="2"/>
            <a:r>
              <a:rPr lang="en-US" altLang="he-IL" sz="2000" dirty="0" smtClean="0">
                <a:solidFill>
                  <a:srgbClr val="000000"/>
                </a:solidFill>
              </a:rPr>
              <a:t>close to users</a:t>
            </a:r>
          </a:p>
          <a:p>
            <a:pPr lvl="2"/>
            <a:r>
              <a:rPr lang="en-US" altLang="he-IL" sz="2000" dirty="0" smtClean="0">
                <a:solidFill>
                  <a:srgbClr val="000000"/>
                </a:solidFill>
              </a:rPr>
              <a:t>used by Akamai, 1700 locations</a:t>
            </a:r>
          </a:p>
          <a:p>
            <a:pPr lvl="1"/>
            <a:r>
              <a:rPr lang="en-US" altLang="he-IL" sz="2000" i="1" dirty="0" smtClean="0">
                <a:solidFill>
                  <a:srgbClr val="000099"/>
                </a:solidFill>
              </a:rPr>
              <a:t>bring home: </a:t>
            </a:r>
            <a:r>
              <a:rPr lang="en-US" altLang="he-IL" sz="2000" dirty="0" smtClean="0">
                <a:solidFill>
                  <a:srgbClr val="000000"/>
                </a:solidFill>
              </a:rPr>
              <a:t>smaller number (10</a:t>
            </a:r>
            <a:r>
              <a:rPr lang="en-US" altLang="en-US" sz="2000" dirty="0" smtClean="0">
                <a:solidFill>
                  <a:srgbClr val="000000"/>
                </a:solidFill>
              </a:rPr>
              <a:t>’</a:t>
            </a:r>
            <a:r>
              <a:rPr lang="en-US" altLang="he-IL" sz="2000" dirty="0" smtClean="0">
                <a:solidFill>
                  <a:srgbClr val="000000"/>
                </a:solidFill>
              </a:rPr>
              <a:t>s) of larger clusters in POPs near (but not within) access networks</a:t>
            </a:r>
          </a:p>
          <a:p>
            <a:pPr lvl="2"/>
            <a:r>
              <a:rPr lang="en-US" altLang="he-IL" sz="2000" dirty="0" smtClean="0">
                <a:solidFill>
                  <a:srgbClr val="000000"/>
                </a:solidFill>
              </a:rPr>
              <a:t>used by Limelight</a:t>
            </a:r>
            <a:endParaRPr lang="en-US" altLang="he-IL" sz="2000" i="1" dirty="0" smtClean="0">
              <a:solidFill>
                <a:srgbClr val="CC0000"/>
              </a:solidFill>
            </a:endParaRPr>
          </a:p>
          <a:p>
            <a:pPr lvl="1"/>
            <a:endParaRPr lang="en-US" altLang="he-IL" sz="2000" dirty="0" smtClean="0">
              <a:solidFill>
                <a:srgbClr val="000000"/>
              </a:solidFill>
            </a:endParaRPr>
          </a:p>
          <a:p>
            <a:endParaRPr lang="en-US" altLang="he-IL" sz="2800" dirty="0" smtClean="0">
              <a:solidFill>
                <a:srgbClr val="000000"/>
              </a:solidFill>
            </a:endParaRPr>
          </a:p>
          <a:p>
            <a:endParaRPr lang="en-US" altLang="he-IL" sz="2800" dirty="0" smtClean="0">
              <a:solidFill>
                <a:srgbClr val="000000"/>
              </a:solidFill>
            </a:endParaRPr>
          </a:p>
        </p:txBody>
      </p:sp>
      <p:sp>
        <p:nvSpPr>
          <p:cNvPr id="6" name="Footer Placeholder 5"/>
          <p:cNvSpPr>
            <a:spLocks noGrp="1"/>
          </p:cNvSpPr>
          <p:nvPr>
            <p:ph type="ftr" sz="quarter" idx="4294967295"/>
          </p:nvPr>
        </p:nvSpPr>
        <p:spPr>
          <a:xfrm>
            <a:off x="6248400" y="6467475"/>
            <a:ext cx="2895600" cy="287338"/>
          </a:xfrm>
          <a:prstGeom prst="rect">
            <a:avLst/>
          </a:prstGeom>
        </p:spPr>
        <p:txBody>
          <a:bodyPr/>
          <a:lstStyle/>
          <a:p>
            <a:pPr>
              <a:defRPr/>
            </a:pPr>
            <a:r>
              <a:rPr lang="en-US"/>
              <a:t>Multmedia Networking</a:t>
            </a:r>
          </a:p>
        </p:txBody>
      </p:sp>
      <p:sp>
        <p:nvSpPr>
          <p:cNvPr id="242693" name="Slide Number Placeholder 6"/>
          <p:cNvSpPr>
            <a:spLocks noGrp="1"/>
          </p:cNvSpPr>
          <p:nvPr>
            <p:ph type="sldNum" sz="quarter" idx="4294967295"/>
          </p:nvPr>
        </p:nvSpPr>
        <p:spPr>
          <a:xfrm>
            <a:off x="8467725" y="6462713"/>
            <a:ext cx="676275" cy="27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200" smtClean="0">
                <a:latin typeface="Arial" panose="020B0604020202020204" pitchFamily="34" charset="0"/>
              </a:rPr>
              <a:t>7-</a:t>
            </a:r>
            <a:fld id="{2286CC30-5188-407B-A86E-F78C777CA32F}" type="slidenum">
              <a:rPr lang="en-US" altLang="he-IL" sz="1200" smtClean="0">
                <a:latin typeface="Arial" panose="020B0604020202020204" pitchFamily="34" charset="0"/>
              </a:rPr>
              <a:pPr>
                <a:lnSpc>
                  <a:spcPct val="100000"/>
                </a:lnSpc>
                <a:spcBef>
                  <a:spcPct val="0"/>
                </a:spcBef>
                <a:buClrTx/>
                <a:buSzTx/>
                <a:buFontTx/>
                <a:buNone/>
              </a:pPr>
              <a:t>117</a:t>
            </a:fld>
            <a:endParaRPr lang="en-US" altLang="he-IL" sz="1200" smtClean="0">
              <a:latin typeface="Arial" panose="020B0604020202020204" pitchFamily="34" charset="0"/>
            </a:endParaRPr>
          </a:p>
        </p:txBody>
      </p:sp>
    </p:spTree>
    <p:extLst>
      <p:ext uri="{BB962C8B-B14F-4D97-AF65-F5344CB8AC3E}">
        <p14:creationId xmlns:p14="http://schemas.microsoft.com/office/powerpoint/2010/main" val="2360659195"/>
      </p:ext>
    </p:extLst>
  </p:cSld>
  <p:clrMapOvr>
    <a:masterClrMapping/>
  </p:clrMapOvr>
  <p:transition spd="med">
    <p:pull/>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he-IL" smtClean="0"/>
              <a:t>CDN cluster selection strategy</a:t>
            </a:r>
          </a:p>
        </p:txBody>
      </p:sp>
      <p:sp>
        <p:nvSpPr>
          <p:cNvPr id="247811" name="Rectangle 3"/>
          <p:cNvSpPr>
            <a:spLocks noGrp="1" noChangeArrowheads="1"/>
          </p:cNvSpPr>
          <p:nvPr>
            <p:ph type="body" idx="1"/>
          </p:nvPr>
        </p:nvSpPr>
        <p:spPr/>
        <p:txBody>
          <a:bodyPr/>
          <a:lstStyle/>
          <a:p>
            <a:r>
              <a:rPr lang="en-US" altLang="he-IL" i="1" dirty="0" smtClean="0">
                <a:solidFill>
                  <a:srgbClr val="CC0000"/>
                </a:solidFill>
              </a:rPr>
              <a:t>challenge: </a:t>
            </a:r>
            <a:r>
              <a:rPr lang="en-US" altLang="he-IL" dirty="0" smtClean="0">
                <a:solidFill>
                  <a:srgbClr val="000000"/>
                </a:solidFill>
              </a:rPr>
              <a:t>how does CDN DNS select </a:t>
            </a:r>
            <a:r>
              <a:rPr lang="en-US" altLang="en-US" dirty="0" smtClean="0">
                <a:solidFill>
                  <a:srgbClr val="000000"/>
                </a:solidFill>
              </a:rPr>
              <a:t>“</a:t>
            </a:r>
            <a:r>
              <a:rPr lang="en-US" altLang="he-IL" dirty="0" smtClean="0">
                <a:solidFill>
                  <a:srgbClr val="000000"/>
                </a:solidFill>
              </a:rPr>
              <a:t>good</a:t>
            </a:r>
            <a:r>
              <a:rPr lang="en-US" altLang="en-US" dirty="0" smtClean="0">
                <a:solidFill>
                  <a:srgbClr val="000000"/>
                </a:solidFill>
              </a:rPr>
              <a:t>”</a:t>
            </a:r>
            <a:r>
              <a:rPr lang="en-US" altLang="he-IL" dirty="0" smtClean="0">
                <a:solidFill>
                  <a:srgbClr val="000000"/>
                </a:solidFill>
              </a:rPr>
              <a:t> CDN node to stream to client</a:t>
            </a:r>
          </a:p>
          <a:p>
            <a:pPr lvl="1"/>
            <a:r>
              <a:rPr lang="en-US" altLang="he-IL" dirty="0" smtClean="0">
                <a:solidFill>
                  <a:srgbClr val="000000"/>
                </a:solidFill>
              </a:rPr>
              <a:t>pick CDN node geographically closest to client</a:t>
            </a:r>
          </a:p>
          <a:p>
            <a:pPr lvl="1"/>
            <a:r>
              <a:rPr lang="en-US" altLang="he-IL" dirty="0" smtClean="0">
                <a:solidFill>
                  <a:srgbClr val="000000"/>
                </a:solidFill>
              </a:rPr>
              <a:t>pick CDN node with shortest delay (or min # hops) to client (CDN nodes periodically ping access ISPs, reporting results to CDN DNS)</a:t>
            </a:r>
          </a:p>
          <a:p>
            <a:pPr lvl="1"/>
            <a:r>
              <a:rPr lang="en-US" altLang="he-IL" dirty="0" smtClean="0">
                <a:solidFill>
                  <a:srgbClr val="000000"/>
                </a:solidFill>
              </a:rPr>
              <a:t>IP </a:t>
            </a:r>
            <a:r>
              <a:rPr lang="en-US" altLang="he-IL" dirty="0" err="1" smtClean="0">
                <a:solidFill>
                  <a:srgbClr val="000000"/>
                </a:solidFill>
              </a:rPr>
              <a:t>anycast</a:t>
            </a:r>
            <a:endParaRPr lang="en-US" altLang="he-IL" dirty="0" smtClean="0">
              <a:solidFill>
                <a:srgbClr val="000000"/>
              </a:solidFill>
            </a:endParaRPr>
          </a:p>
          <a:p>
            <a:pPr lvl="1"/>
            <a:endParaRPr lang="en-US" altLang="he-IL" dirty="0" smtClean="0">
              <a:solidFill>
                <a:srgbClr val="000000"/>
              </a:solidFill>
            </a:endParaRPr>
          </a:p>
          <a:p>
            <a:r>
              <a:rPr lang="en-US" altLang="he-IL" i="1" dirty="0" smtClean="0">
                <a:solidFill>
                  <a:srgbClr val="CC0000"/>
                </a:solidFill>
              </a:rPr>
              <a:t>alternative: </a:t>
            </a:r>
            <a:r>
              <a:rPr lang="en-US" altLang="he-IL" dirty="0" smtClean="0">
                <a:solidFill>
                  <a:srgbClr val="000000"/>
                </a:solidFill>
              </a:rPr>
              <a:t>let </a:t>
            </a:r>
            <a:r>
              <a:rPr lang="en-US" altLang="he-IL" i="1" dirty="0" smtClean="0">
                <a:solidFill>
                  <a:srgbClr val="000099"/>
                </a:solidFill>
              </a:rPr>
              <a:t>client</a:t>
            </a:r>
            <a:r>
              <a:rPr lang="en-US" altLang="he-IL" dirty="0" smtClean="0">
                <a:solidFill>
                  <a:srgbClr val="000000"/>
                </a:solidFill>
              </a:rPr>
              <a:t> decide - give client a list of several CDN servers</a:t>
            </a:r>
          </a:p>
          <a:p>
            <a:pPr lvl="1"/>
            <a:r>
              <a:rPr lang="en-US" altLang="he-IL" dirty="0" smtClean="0">
                <a:solidFill>
                  <a:srgbClr val="000000"/>
                </a:solidFill>
              </a:rPr>
              <a:t>client pings servers, picks </a:t>
            </a:r>
            <a:r>
              <a:rPr lang="en-US" altLang="en-US" dirty="0" smtClean="0">
                <a:solidFill>
                  <a:srgbClr val="000000"/>
                </a:solidFill>
              </a:rPr>
              <a:t>“</a:t>
            </a:r>
            <a:r>
              <a:rPr lang="en-US" altLang="he-IL" dirty="0" smtClean="0">
                <a:solidFill>
                  <a:srgbClr val="000000"/>
                </a:solidFill>
              </a:rPr>
              <a:t>best</a:t>
            </a:r>
            <a:r>
              <a:rPr lang="en-US" altLang="en-US" dirty="0" smtClean="0">
                <a:solidFill>
                  <a:srgbClr val="000000"/>
                </a:solidFill>
              </a:rPr>
              <a:t>”</a:t>
            </a:r>
            <a:endParaRPr lang="en-US" altLang="he-IL" dirty="0" smtClean="0">
              <a:solidFill>
                <a:srgbClr val="000000"/>
              </a:solidFill>
            </a:endParaRPr>
          </a:p>
          <a:p>
            <a:pPr lvl="1"/>
            <a:r>
              <a:rPr lang="en-US" altLang="he-IL" dirty="0" smtClean="0">
                <a:solidFill>
                  <a:srgbClr val="000000"/>
                </a:solidFill>
              </a:rPr>
              <a:t>Netflix approach </a:t>
            </a:r>
            <a:endParaRPr lang="en-US" altLang="he-IL" i="1" dirty="0" smtClean="0">
              <a:solidFill>
                <a:srgbClr val="CC0000"/>
              </a:solidFill>
            </a:endParaRPr>
          </a:p>
          <a:p>
            <a:pPr lvl="1"/>
            <a:endParaRPr lang="en-US" altLang="he-IL" dirty="0" smtClean="0">
              <a:solidFill>
                <a:srgbClr val="000000"/>
              </a:solidFill>
            </a:endParaRPr>
          </a:p>
          <a:p>
            <a:endParaRPr lang="en-US" altLang="he-IL" dirty="0" smtClean="0">
              <a:solidFill>
                <a:srgbClr val="000000"/>
              </a:solidFill>
            </a:endParaRPr>
          </a:p>
          <a:p>
            <a:endParaRPr lang="en-US" altLang="he-IL" dirty="0" smtClean="0">
              <a:solidFill>
                <a:srgbClr val="000000"/>
              </a:solidFill>
            </a:endParaRPr>
          </a:p>
        </p:txBody>
      </p:sp>
      <p:sp>
        <p:nvSpPr>
          <p:cNvPr id="6" name="Footer Placeholder 5"/>
          <p:cNvSpPr>
            <a:spLocks noGrp="1"/>
          </p:cNvSpPr>
          <p:nvPr>
            <p:ph type="ftr" sz="quarter" idx="4294967295"/>
          </p:nvPr>
        </p:nvSpPr>
        <p:spPr>
          <a:xfrm>
            <a:off x="6248400" y="6467475"/>
            <a:ext cx="2895600" cy="287338"/>
          </a:xfrm>
          <a:prstGeom prst="rect">
            <a:avLst/>
          </a:prstGeom>
        </p:spPr>
        <p:txBody>
          <a:bodyPr/>
          <a:lstStyle/>
          <a:p>
            <a:pPr>
              <a:defRPr/>
            </a:pPr>
            <a:r>
              <a:rPr lang="en-US"/>
              <a:t>Multmedia Networking</a:t>
            </a:r>
          </a:p>
        </p:txBody>
      </p:sp>
      <p:sp>
        <p:nvSpPr>
          <p:cNvPr id="247813" name="Slide Number Placeholder 6"/>
          <p:cNvSpPr>
            <a:spLocks noGrp="1"/>
          </p:cNvSpPr>
          <p:nvPr>
            <p:ph type="sldNum" sz="quarter" idx="4294967295"/>
          </p:nvPr>
        </p:nvSpPr>
        <p:spPr>
          <a:xfrm>
            <a:off x="8467725" y="6462713"/>
            <a:ext cx="676275" cy="27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200" smtClean="0">
                <a:latin typeface="Arial" panose="020B0604020202020204" pitchFamily="34" charset="0"/>
              </a:rPr>
              <a:t>7-</a:t>
            </a:r>
            <a:fld id="{213EB4CA-872D-4BF2-BF65-47EB8E046ACD}" type="slidenum">
              <a:rPr lang="en-US" altLang="he-IL" sz="1200" smtClean="0">
                <a:latin typeface="Arial" panose="020B0604020202020204" pitchFamily="34" charset="0"/>
              </a:rPr>
              <a:pPr>
                <a:lnSpc>
                  <a:spcPct val="100000"/>
                </a:lnSpc>
                <a:spcBef>
                  <a:spcPct val="0"/>
                </a:spcBef>
                <a:buClrTx/>
                <a:buSzTx/>
                <a:buFontTx/>
                <a:buNone/>
              </a:pPr>
              <a:t>118</a:t>
            </a:fld>
            <a:endParaRPr lang="en-US" altLang="he-IL" sz="1200" smtClean="0">
              <a:latin typeface="Arial" panose="020B0604020202020204" pitchFamily="34" charset="0"/>
            </a:endParaRPr>
          </a:p>
        </p:txBody>
      </p:sp>
    </p:spTree>
    <p:extLst>
      <p:ext uri="{BB962C8B-B14F-4D97-AF65-F5344CB8AC3E}">
        <p14:creationId xmlns:p14="http://schemas.microsoft.com/office/powerpoint/2010/main" val="601463791"/>
      </p:ext>
    </p:extLst>
  </p:cSld>
  <p:clrMapOvr>
    <a:masterClrMapping/>
  </p:clrMapOvr>
  <p:transition spd="med">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dirty="0" smtClean="0"/>
              <a:t>URL VS URI</a:t>
            </a:r>
            <a:endParaRPr lang="en-US" dirty="0"/>
          </a:p>
        </p:txBody>
      </p:sp>
      <p:sp>
        <p:nvSpPr>
          <p:cNvPr id="3" name="מציין מיקום טקסט 2"/>
          <p:cNvSpPr>
            <a:spLocks noGrp="1"/>
          </p:cNvSpPr>
          <p:nvPr>
            <p:ph type="body"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smtClean="0"/>
          </a:p>
          <a:p>
            <a:endParaRPr lang="en-US" dirty="0"/>
          </a:p>
          <a:p>
            <a:endParaRPr lang="en-US" dirty="0"/>
          </a:p>
          <a:p>
            <a:endParaRPr lang="en-US" dirty="0" smtClean="0"/>
          </a:p>
          <a:p>
            <a:endParaRPr lang="en-US" dirty="0"/>
          </a:p>
          <a:p>
            <a:endParaRPr lang="en-US" sz="800" dirty="0" smtClean="0"/>
          </a:p>
          <a:p>
            <a:r>
              <a:rPr lang="en-US" sz="800" dirty="0"/>
              <a:t>Credit: https://danielmiessler.com/study/url-uri/</a:t>
            </a:r>
          </a:p>
        </p:txBody>
      </p:sp>
      <p:pic>
        <p:nvPicPr>
          <p:cNvPr id="254978" name="Picture 2" descr="C:\Users\user\Desktop\URI-vs.-URL-e146482900078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1772816"/>
            <a:ext cx="4392488" cy="4360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46980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Freeform 1287"/>
          <p:cNvSpPr>
            <a:spLocks/>
          </p:cNvSpPr>
          <p:nvPr/>
        </p:nvSpPr>
        <p:spPr bwMode="auto">
          <a:xfrm rot="5400000">
            <a:off x="-230981" y="4423569"/>
            <a:ext cx="2554288" cy="1422400"/>
          </a:xfrm>
          <a:custGeom>
            <a:avLst/>
            <a:gdLst>
              <a:gd name="T0" fmla="*/ 2147483646 w 10000"/>
              <a:gd name="T1" fmla="*/ 2147483646 h 10000"/>
              <a:gd name="T2" fmla="*/ 2147483646 w 10000"/>
              <a:gd name="T3" fmla="*/ 2147483646 h 10000"/>
              <a:gd name="T4" fmla="*/ 2147483646 w 10000"/>
              <a:gd name="T5" fmla="*/ 2147483646 h 10000"/>
              <a:gd name="T6" fmla="*/ 2147483646 w 10000"/>
              <a:gd name="T7" fmla="*/ 2147483646 h 10000"/>
              <a:gd name="T8" fmla="*/ 2147483646 w 10000"/>
              <a:gd name="T9" fmla="*/ 2147483646 h 10000"/>
              <a:gd name="T10" fmla="*/ 2147483646 w 10000"/>
              <a:gd name="T11" fmla="*/ 2147483646 h 10000"/>
              <a:gd name="T12" fmla="*/ 2147483646 w 10000"/>
              <a:gd name="T13" fmla="*/ 2147483646 h 10000"/>
              <a:gd name="T14" fmla="*/ 2147483646 w 10000"/>
              <a:gd name="T15" fmla="*/ 2147483646 h 10000"/>
              <a:gd name="T16" fmla="*/ 2147483646 w 10000"/>
              <a:gd name="T17" fmla="*/ 2147483646 h 10000"/>
              <a:gd name="T18" fmla="*/ 2147483646 w 10000"/>
              <a:gd name="T19" fmla="*/ 2147483646 h 10000"/>
              <a:gd name="T20" fmla="*/ 2147483646 w 10000"/>
              <a:gd name="T21" fmla="*/ 2147483646 h 10000"/>
              <a:gd name="T22" fmla="*/ 2147483646 w 10000"/>
              <a:gd name="T23" fmla="*/ 2147483646 h 10000"/>
              <a:gd name="T24" fmla="*/ 2147483646 w 10000"/>
              <a:gd name="T25" fmla="*/ 2147483646 h 10000"/>
              <a:gd name="T26" fmla="*/ 2147483646 w 10000"/>
              <a:gd name="T27" fmla="*/ 2147483646 h 10000"/>
              <a:gd name="T28" fmla="*/ 2147483646 w 10000"/>
              <a:gd name="T29" fmla="*/ 2147483646 h 10000"/>
              <a:gd name="T30" fmla="*/ 2147483646 w 10000"/>
              <a:gd name="T31" fmla="*/ 2147483646 h 10000"/>
              <a:gd name="T32" fmla="*/ 2147483646 w 10000"/>
              <a:gd name="T33" fmla="*/ 2147483646 h 10000"/>
              <a:gd name="T34" fmla="*/ 2147483646 w 10000"/>
              <a:gd name="T35" fmla="*/ 2147483646 h 1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000" h="10000">
                <a:moveTo>
                  <a:pt x="6270" y="126"/>
                </a:moveTo>
                <a:cubicBezTo>
                  <a:pt x="5642" y="245"/>
                  <a:pt x="4469" y="528"/>
                  <a:pt x="3738" y="756"/>
                </a:cubicBezTo>
                <a:cubicBezTo>
                  <a:pt x="3007" y="984"/>
                  <a:pt x="2405" y="1322"/>
                  <a:pt x="1887" y="1495"/>
                </a:cubicBezTo>
                <a:cubicBezTo>
                  <a:pt x="1369" y="1668"/>
                  <a:pt x="1195" y="1105"/>
                  <a:pt x="629" y="1793"/>
                </a:cubicBezTo>
                <a:cubicBezTo>
                  <a:pt x="63" y="2481"/>
                  <a:pt x="218" y="3574"/>
                  <a:pt x="128" y="4417"/>
                </a:cubicBezTo>
                <a:cubicBezTo>
                  <a:pt x="39" y="5260"/>
                  <a:pt x="-87" y="6368"/>
                  <a:pt x="89" y="6848"/>
                </a:cubicBezTo>
                <a:cubicBezTo>
                  <a:pt x="265" y="7328"/>
                  <a:pt x="491" y="7223"/>
                  <a:pt x="1207" y="7298"/>
                </a:cubicBezTo>
                <a:cubicBezTo>
                  <a:pt x="1924" y="7374"/>
                  <a:pt x="3641" y="7133"/>
                  <a:pt x="4406" y="7298"/>
                </a:cubicBezTo>
                <a:cubicBezTo>
                  <a:pt x="5171" y="7463"/>
                  <a:pt x="5298" y="7868"/>
                  <a:pt x="5779" y="8288"/>
                </a:cubicBezTo>
                <a:cubicBezTo>
                  <a:pt x="6260" y="8709"/>
                  <a:pt x="6848" y="9549"/>
                  <a:pt x="7290" y="9819"/>
                </a:cubicBezTo>
                <a:cubicBezTo>
                  <a:pt x="7731" y="10089"/>
                  <a:pt x="8124" y="10014"/>
                  <a:pt x="8448" y="9879"/>
                </a:cubicBezTo>
                <a:cubicBezTo>
                  <a:pt x="8771" y="9744"/>
                  <a:pt x="9056" y="9549"/>
                  <a:pt x="9252" y="9008"/>
                </a:cubicBezTo>
                <a:cubicBezTo>
                  <a:pt x="9448" y="8469"/>
                  <a:pt x="9537" y="7418"/>
                  <a:pt x="9644" y="6639"/>
                </a:cubicBezTo>
                <a:cubicBezTo>
                  <a:pt x="9752" y="5858"/>
                  <a:pt x="9851" y="5168"/>
                  <a:pt x="9899" y="4327"/>
                </a:cubicBezTo>
                <a:cubicBezTo>
                  <a:pt x="9949" y="3486"/>
                  <a:pt x="10076" y="2256"/>
                  <a:pt x="9939" y="1566"/>
                </a:cubicBezTo>
                <a:cubicBezTo>
                  <a:pt x="9802" y="876"/>
                  <a:pt x="9478" y="471"/>
                  <a:pt x="9075" y="216"/>
                </a:cubicBezTo>
                <a:cubicBezTo>
                  <a:pt x="8674" y="-39"/>
                  <a:pt x="7997" y="20"/>
                  <a:pt x="7525" y="5"/>
                </a:cubicBezTo>
                <a:cubicBezTo>
                  <a:pt x="7055" y="-9"/>
                  <a:pt x="6898" y="5"/>
                  <a:pt x="6270" y="126"/>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44739" name="Freeform 1287"/>
          <p:cNvSpPr>
            <a:spLocks/>
          </p:cNvSpPr>
          <p:nvPr/>
        </p:nvSpPr>
        <p:spPr bwMode="auto">
          <a:xfrm>
            <a:off x="2822575" y="5299075"/>
            <a:ext cx="3133725" cy="1422400"/>
          </a:xfrm>
          <a:custGeom>
            <a:avLst/>
            <a:gdLst>
              <a:gd name="T0" fmla="*/ 2147483646 w 10000"/>
              <a:gd name="T1" fmla="*/ 2147483646 h 10000"/>
              <a:gd name="T2" fmla="*/ 2147483646 w 10000"/>
              <a:gd name="T3" fmla="*/ 2147483646 h 10000"/>
              <a:gd name="T4" fmla="*/ 2147483646 w 10000"/>
              <a:gd name="T5" fmla="*/ 2147483646 h 10000"/>
              <a:gd name="T6" fmla="*/ 2147483646 w 10000"/>
              <a:gd name="T7" fmla="*/ 2147483646 h 10000"/>
              <a:gd name="T8" fmla="*/ 2147483646 w 10000"/>
              <a:gd name="T9" fmla="*/ 2147483646 h 10000"/>
              <a:gd name="T10" fmla="*/ 2147483646 w 10000"/>
              <a:gd name="T11" fmla="*/ 2147483646 h 10000"/>
              <a:gd name="T12" fmla="*/ 2147483646 w 10000"/>
              <a:gd name="T13" fmla="*/ 2147483646 h 10000"/>
              <a:gd name="T14" fmla="*/ 2147483646 w 10000"/>
              <a:gd name="T15" fmla="*/ 2147483646 h 10000"/>
              <a:gd name="T16" fmla="*/ 2147483646 w 10000"/>
              <a:gd name="T17" fmla="*/ 2147483646 h 10000"/>
              <a:gd name="T18" fmla="*/ 2147483646 w 10000"/>
              <a:gd name="T19" fmla="*/ 2147483646 h 10000"/>
              <a:gd name="T20" fmla="*/ 2147483646 w 10000"/>
              <a:gd name="T21" fmla="*/ 2147483646 h 10000"/>
              <a:gd name="T22" fmla="*/ 2147483646 w 10000"/>
              <a:gd name="T23" fmla="*/ 2147483646 h 10000"/>
              <a:gd name="T24" fmla="*/ 2147483646 w 10000"/>
              <a:gd name="T25" fmla="*/ 2147483646 h 10000"/>
              <a:gd name="T26" fmla="*/ 2147483646 w 10000"/>
              <a:gd name="T27" fmla="*/ 2147483646 h 10000"/>
              <a:gd name="T28" fmla="*/ 2147483646 w 10000"/>
              <a:gd name="T29" fmla="*/ 2147483646 h 10000"/>
              <a:gd name="T30" fmla="*/ 2147483646 w 10000"/>
              <a:gd name="T31" fmla="*/ 2147483646 h 10000"/>
              <a:gd name="T32" fmla="*/ 2147483646 w 10000"/>
              <a:gd name="T33" fmla="*/ 2147483646 h 10000"/>
              <a:gd name="T34" fmla="*/ 2147483646 w 10000"/>
              <a:gd name="T35" fmla="*/ 2147483646 h 1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000" h="10000">
                <a:moveTo>
                  <a:pt x="6270" y="126"/>
                </a:moveTo>
                <a:cubicBezTo>
                  <a:pt x="5642" y="245"/>
                  <a:pt x="4469" y="528"/>
                  <a:pt x="3738" y="756"/>
                </a:cubicBezTo>
                <a:cubicBezTo>
                  <a:pt x="3007" y="984"/>
                  <a:pt x="2405" y="1322"/>
                  <a:pt x="1887" y="1495"/>
                </a:cubicBezTo>
                <a:cubicBezTo>
                  <a:pt x="1369" y="1668"/>
                  <a:pt x="1195" y="1105"/>
                  <a:pt x="629" y="1793"/>
                </a:cubicBezTo>
                <a:cubicBezTo>
                  <a:pt x="63" y="2481"/>
                  <a:pt x="218" y="3574"/>
                  <a:pt x="128" y="4417"/>
                </a:cubicBezTo>
                <a:cubicBezTo>
                  <a:pt x="39" y="5260"/>
                  <a:pt x="-87" y="6368"/>
                  <a:pt x="89" y="6848"/>
                </a:cubicBezTo>
                <a:cubicBezTo>
                  <a:pt x="265" y="7328"/>
                  <a:pt x="491" y="7223"/>
                  <a:pt x="1207" y="7298"/>
                </a:cubicBezTo>
                <a:cubicBezTo>
                  <a:pt x="1924" y="7374"/>
                  <a:pt x="3641" y="7133"/>
                  <a:pt x="4406" y="7298"/>
                </a:cubicBezTo>
                <a:cubicBezTo>
                  <a:pt x="5171" y="7463"/>
                  <a:pt x="5298" y="7868"/>
                  <a:pt x="5779" y="8288"/>
                </a:cubicBezTo>
                <a:cubicBezTo>
                  <a:pt x="6260" y="8709"/>
                  <a:pt x="6848" y="9549"/>
                  <a:pt x="7290" y="9819"/>
                </a:cubicBezTo>
                <a:cubicBezTo>
                  <a:pt x="7731" y="10089"/>
                  <a:pt x="8124" y="10014"/>
                  <a:pt x="8448" y="9879"/>
                </a:cubicBezTo>
                <a:cubicBezTo>
                  <a:pt x="8771" y="9744"/>
                  <a:pt x="9056" y="9549"/>
                  <a:pt x="9252" y="9008"/>
                </a:cubicBezTo>
                <a:cubicBezTo>
                  <a:pt x="9448" y="8469"/>
                  <a:pt x="9537" y="7418"/>
                  <a:pt x="9644" y="6639"/>
                </a:cubicBezTo>
                <a:cubicBezTo>
                  <a:pt x="9752" y="5858"/>
                  <a:pt x="9851" y="5168"/>
                  <a:pt x="9899" y="4327"/>
                </a:cubicBezTo>
                <a:cubicBezTo>
                  <a:pt x="9949" y="3486"/>
                  <a:pt x="10076" y="2256"/>
                  <a:pt x="9939" y="1566"/>
                </a:cubicBezTo>
                <a:cubicBezTo>
                  <a:pt x="9802" y="876"/>
                  <a:pt x="9478" y="471"/>
                  <a:pt x="9075" y="216"/>
                </a:cubicBezTo>
                <a:cubicBezTo>
                  <a:pt x="8674" y="-39"/>
                  <a:pt x="7997" y="20"/>
                  <a:pt x="7525" y="5"/>
                </a:cubicBezTo>
                <a:cubicBezTo>
                  <a:pt x="7055" y="-9"/>
                  <a:pt x="6898" y="5"/>
                  <a:pt x="6270" y="126"/>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44740" name="Rectangle 2"/>
          <p:cNvSpPr>
            <a:spLocks noGrp="1" noChangeArrowheads="1"/>
          </p:cNvSpPr>
          <p:nvPr>
            <p:ph type="title"/>
          </p:nvPr>
        </p:nvSpPr>
        <p:spPr/>
        <p:txBody>
          <a:bodyPr/>
          <a:lstStyle/>
          <a:p>
            <a:r>
              <a:rPr lang="en-US" altLang="he-IL" sz="4000" smtClean="0"/>
              <a:t>CDN: </a:t>
            </a:r>
            <a:r>
              <a:rPr lang="en-US" altLang="en-US" sz="4000" smtClean="0"/>
              <a:t>“</a:t>
            </a:r>
            <a:r>
              <a:rPr lang="en-US" altLang="he-IL" sz="4000" smtClean="0"/>
              <a:t>simple</a:t>
            </a:r>
            <a:r>
              <a:rPr lang="en-US" altLang="en-US" sz="4000" smtClean="0"/>
              <a:t>”</a:t>
            </a:r>
            <a:r>
              <a:rPr lang="en-US" altLang="he-IL" sz="4000" smtClean="0"/>
              <a:t> content access scenario</a:t>
            </a:r>
          </a:p>
        </p:txBody>
      </p:sp>
      <p:sp>
        <p:nvSpPr>
          <p:cNvPr id="6" name="Footer Placeholder 5"/>
          <p:cNvSpPr>
            <a:spLocks noGrp="1"/>
          </p:cNvSpPr>
          <p:nvPr>
            <p:ph type="ftr" sz="quarter" idx="4294967295"/>
          </p:nvPr>
        </p:nvSpPr>
        <p:spPr>
          <a:xfrm>
            <a:off x="6248400" y="6467475"/>
            <a:ext cx="2895600" cy="287338"/>
          </a:xfrm>
          <a:prstGeom prst="rect">
            <a:avLst/>
          </a:prstGeom>
        </p:spPr>
        <p:txBody>
          <a:bodyPr/>
          <a:lstStyle/>
          <a:p>
            <a:pPr>
              <a:defRPr/>
            </a:pPr>
            <a:r>
              <a:rPr lang="en-US"/>
              <a:t>Multmedia Networking</a:t>
            </a:r>
          </a:p>
        </p:txBody>
      </p:sp>
      <p:sp>
        <p:nvSpPr>
          <p:cNvPr id="244742" name="Slide Number Placeholder 6"/>
          <p:cNvSpPr>
            <a:spLocks noGrp="1"/>
          </p:cNvSpPr>
          <p:nvPr>
            <p:ph type="sldNum" sz="quarter" idx="4294967295"/>
          </p:nvPr>
        </p:nvSpPr>
        <p:spPr>
          <a:xfrm>
            <a:off x="8467725" y="6462713"/>
            <a:ext cx="676275" cy="27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200" smtClean="0">
                <a:latin typeface="Arial" panose="020B0604020202020204" pitchFamily="34" charset="0"/>
              </a:rPr>
              <a:t>7-</a:t>
            </a:r>
            <a:fld id="{8896C72D-4B89-4008-B488-145267F1B7F7}" type="slidenum">
              <a:rPr lang="en-US" altLang="he-IL" sz="1200" smtClean="0">
                <a:latin typeface="Arial" panose="020B0604020202020204" pitchFamily="34" charset="0"/>
              </a:rPr>
              <a:pPr>
                <a:lnSpc>
                  <a:spcPct val="100000"/>
                </a:lnSpc>
                <a:spcBef>
                  <a:spcPct val="0"/>
                </a:spcBef>
                <a:buClrTx/>
                <a:buSzTx/>
                <a:buFontTx/>
                <a:buNone/>
              </a:pPr>
              <a:t>119</a:t>
            </a:fld>
            <a:endParaRPr lang="en-US" altLang="he-IL" sz="1200" smtClean="0">
              <a:latin typeface="Arial" panose="020B0604020202020204" pitchFamily="34" charset="0"/>
            </a:endParaRPr>
          </a:p>
        </p:txBody>
      </p:sp>
      <p:grpSp>
        <p:nvGrpSpPr>
          <p:cNvPr id="244743" name="Group 249"/>
          <p:cNvGrpSpPr>
            <a:grpSpLocks/>
          </p:cNvGrpSpPr>
          <p:nvPr/>
        </p:nvGrpSpPr>
        <p:grpSpPr bwMode="auto">
          <a:xfrm>
            <a:off x="935038" y="4070350"/>
            <a:ext cx="463550" cy="638175"/>
            <a:chOff x="4140" y="429"/>
            <a:chExt cx="1425" cy="2396"/>
          </a:xfrm>
        </p:grpSpPr>
        <p:sp>
          <p:nvSpPr>
            <p:cNvPr id="244917" name="Freeform 250"/>
            <p:cNvSpPr>
              <a:spLocks/>
            </p:cNvSpPr>
            <p:nvPr/>
          </p:nvSpPr>
          <p:spPr bwMode="auto">
            <a:xfrm>
              <a:off x="5268" y="433"/>
              <a:ext cx="283" cy="2286"/>
            </a:xfrm>
            <a:custGeom>
              <a:avLst/>
              <a:gdLst>
                <a:gd name="T0" fmla="*/ 2 w 354"/>
                <a:gd name="T1" fmla="*/ 0 h 2742"/>
                <a:gd name="T2" fmla="*/ 2 w 354"/>
                <a:gd name="T3" fmla="*/ 3 h 2742"/>
                <a:gd name="T4" fmla="*/ 2 w 354"/>
                <a:gd name="T5" fmla="*/ 16 h 2742"/>
                <a:gd name="T6" fmla="*/ 0 w 354"/>
                <a:gd name="T7" fmla="*/ 17 h 2742"/>
                <a:gd name="T8" fmla="*/ 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2" name="Rectangle 251"/>
            <p:cNvSpPr>
              <a:spLocks noChangeArrowheads="1"/>
            </p:cNvSpPr>
            <p:nvPr/>
          </p:nvSpPr>
          <p:spPr bwMode="auto">
            <a:xfrm>
              <a:off x="4203" y="429"/>
              <a:ext cx="1049"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44919" name="Freeform 252"/>
            <p:cNvSpPr>
              <a:spLocks/>
            </p:cNvSpPr>
            <p:nvPr/>
          </p:nvSpPr>
          <p:spPr bwMode="auto">
            <a:xfrm>
              <a:off x="5321" y="570"/>
              <a:ext cx="169" cy="2115"/>
            </a:xfrm>
            <a:custGeom>
              <a:avLst/>
              <a:gdLst>
                <a:gd name="T0" fmla="*/ 2 w 211"/>
                <a:gd name="T1" fmla="*/ 0 h 2537"/>
                <a:gd name="T2" fmla="*/ 2 w 211"/>
                <a:gd name="T3" fmla="*/ 3 h 2537"/>
                <a:gd name="T4" fmla="*/ 2 w 211"/>
                <a:gd name="T5" fmla="*/ 16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44920" name="Freeform 253"/>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5" name="Rectangle 254"/>
            <p:cNvSpPr>
              <a:spLocks noChangeArrowheads="1"/>
            </p:cNvSpPr>
            <p:nvPr/>
          </p:nvSpPr>
          <p:spPr bwMode="auto">
            <a:xfrm>
              <a:off x="4213" y="691"/>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nvGrpSpPr>
            <p:cNvPr id="244922" name="Group 255"/>
            <p:cNvGrpSpPr>
              <a:grpSpLocks/>
            </p:cNvGrpSpPr>
            <p:nvPr/>
          </p:nvGrpSpPr>
          <p:grpSpPr bwMode="auto">
            <a:xfrm>
              <a:off x="4749" y="668"/>
              <a:ext cx="581" cy="145"/>
              <a:chOff x="614" y="2568"/>
              <a:chExt cx="725" cy="139"/>
            </a:xfrm>
          </p:grpSpPr>
          <p:sp>
            <p:nvSpPr>
              <p:cNvPr id="41" name="AutoShape 256"/>
              <p:cNvSpPr>
                <a:spLocks noChangeArrowheads="1"/>
              </p:cNvSpPr>
              <p:nvPr/>
            </p:nvSpPr>
            <p:spPr bwMode="auto">
              <a:xfrm>
                <a:off x="615" y="2567"/>
                <a:ext cx="725" cy="126"/>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42" name="AutoShape 257"/>
              <p:cNvSpPr>
                <a:spLocks noChangeArrowheads="1"/>
              </p:cNvSpPr>
              <p:nvPr/>
            </p:nvSpPr>
            <p:spPr bwMode="auto">
              <a:xfrm>
                <a:off x="634" y="2585"/>
                <a:ext cx="688"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sp>
          <p:nvSpPr>
            <p:cNvPr id="17" name="Rectangle 258"/>
            <p:cNvSpPr>
              <a:spLocks noChangeArrowheads="1"/>
            </p:cNvSpPr>
            <p:nvPr/>
          </p:nvSpPr>
          <p:spPr bwMode="auto">
            <a:xfrm>
              <a:off x="4223" y="1019"/>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nvGrpSpPr>
            <p:cNvPr id="244924" name="Group 259"/>
            <p:cNvGrpSpPr>
              <a:grpSpLocks/>
            </p:cNvGrpSpPr>
            <p:nvPr/>
          </p:nvGrpSpPr>
          <p:grpSpPr bwMode="auto">
            <a:xfrm>
              <a:off x="4747" y="994"/>
              <a:ext cx="581" cy="134"/>
              <a:chOff x="614" y="2568"/>
              <a:chExt cx="725" cy="139"/>
            </a:xfrm>
          </p:grpSpPr>
          <p:sp>
            <p:nvSpPr>
              <p:cNvPr id="39" name="AutoShape 260"/>
              <p:cNvSpPr>
                <a:spLocks noChangeArrowheads="1"/>
              </p:cNvSpPr>
              <p:nvPr/>
            </p:nvSpPr>
            <p:spPr bwMode="auto">
              <a:xfrm>
                <a:off x="612" y="2569"/>
                <a:ext cx="725" cy="136"/>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40" name="AutoShape 261"/>
              <p:cNvSpPr>
                <a:spLocks noChangeArrowheads="1"/>
              </p:cNvSpPr>
              <p:nvPr/>
            </p:nvSpPr>
            <p:spPr bwMode="auto">
              <a:xfrm>
                <a:off x="624" y="2588"/>
                <a:ext cx="694" cy="9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sp>
          <p:nvSpPr>
            <p:cNvPr id="19" name="Rectangle 262"/>
            <p:cNvSpPr>
              <a:spLocks noChangeArrowheads="1"/>
            </p:cNvSpPr>
            <p:nvPr/>
          </p:nvSpPr>
          <p:spPr bwMode="auto">
            <a:xfrm>
              <a:off x="4218" y="1359"/>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0" name="Rectangle 263"/>
            <p:cNvSpPr>
              <a:spLocks noChangeArrowheads="1"/>
            </p:cNvSpPr>
            <p:nvPr/>
          </p:nvSpPr>
          <p:spPr bwMode="auto">
            <a:xfrm>
              <a:off x="4228" y="1657"/>
              <a:ext cx="595" cy="4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nvGrpSpPr>
            <p:cNvPr id="244927" name="Group 264"/>
            <p:cNvGrpSpPr>
              <a:grpSpLocks/>
            </p:cNvGrpSpPr>
            <p:nvPr/>
          </p:nvGrpSpPr>
          <p:grpSpPr bwMode="auto">
            <a:xfrm>
              <a:off x="4735" y="1627"/>
              <a:ext cx="582" cy="151"/>
              <a:chOff x="614" y="2568"/>
              <a:chExt cx="725" cy="139"/>
            </a:xfrm>
          </p:grpSpPr>
          <p:sp>
            <p:nvSpPr>
              <p:cNvPr id="37" name="AutoShape 265"/>
              <p:cNvSpPr>
                <a:spLocks noChangeArrowheads="1"/>
              </p:cNvSpPr>
              <p:nvPr/>
            </p:nvSpPr>
            <p:spPr bwMode="auto">
              <a:xfrm>
                <a:off x="614" y="2568"/>
                <a:ext cx="717" cy="137"/>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38" name="AutoShape 266"/>
              <p:cNvSpPr>
                <a:spLocks noChangeArrowheads="1"/>
              </p:cNvSpPr>
              <p:nvPr/>
            </p:nvSpPr>
            <p:spPr bwMode="auto">
              <a:xfrm>
                <a:off x="627" y="2584"/>
                <a:ext cx="687"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sp>
          <p:nvSpPr>
            <p:cNvPr id="244928" name="Freeform 267"/>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nvGrpSpPr>
            <p:cNvPr id="244929" name="Group 268"/>
            <p:cNvGrpSpPr>
              <a:grpSpLocks/>
            </p:cNvGrpSpPr>
            <p:nvPr/>
          </p:nvGrpSpPr>
          <p:grpSpPr bwMode="auto">
            <a:xfrm>
              <a:off x="4739" y="1327"/>
              <a:ext cx="582" cy="139"/>
              <a:chOff x="614" y="2568"/>
              <a:chExt cx="725" cy="139"/>
            </a:xfrm>
          </p:grpSpPr>
          <p:sp>
            <p:nvSpPr>
              <p:cNvPr id="35" name="AutoShape 269"/>
              <p:cNvSpPr>
                <a:spLocks noChangeArrowheads="1"/>
              </p:cNvSpPr>
              <p:nvPr/>
            </p:nvSpPr>
            <p:spPr bwMode="auto">
              <a:xfrm>
                <a:off x="616" y="2570"/>
                <a:ext cx="723" cy="137"/>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36" name="AutoShape 270"/>
              <p:cNvSpPr>
                <a:spLocks noChangeArrowheads="1"/>
              </p:cNvSpPr>
              <p:nvPr/>
            </p:nvSpPr>
            <p:spPr bwMode="auto">
              <a:xfrm>
                <a:off x="634" y="2588"/>
                <a:ext cx="687"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sp>
          <p:nvSpPr>
            <p:cNvPr id="24" name="Rectangle 271"/>
            <p:cNvSpPr>
              <a:spLocks noChangeArrowheads="1"/>
            </p:cNvSpPr>
            <p:nvPr/>
          </p:nvSpPr>
          <p:spPr bwMode="auto">
            <a:xfrm>
              <a:off x="5248"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44931" name="Freeform 272"/>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44932" name="Freeform 273"/>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7" name="Oval 274"/>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44934" name="Freeform 275"/>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9" name="AutoShape 276"/>
            <p:cNvSpPr>
              <a:spLocks noChangeArrowheads="1"/>
            </p:cNvSpPr>
            <p:nvPr/>
          </p:nvSpPr>
          <p:spPr bwMode="auto">
            <a:xfrm>
              <a:off x="4140" y="2682"/>
              <a:ext cx="1201" cy="143"/>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30" name="AutoShape 277"/>
            <p:cNvSpPr>
              <a:spLocks noChangeArrowheads="1"/>
            </p:cNvSpPr>
            <p:nvPr/>
          </p:nvSpPr>
          <p:spPr bwMode="auto">
            <a:xfrm>
              <a:off x="4203" y="2712"/>
              <a:ext cx="1074" cy="77"/>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31" name="Oval 278"/>
            <p:cNvSpPr>
              <a:spLocks noChangeArrowheads="1"/>
            </p:cNvSpPr>
            <p:nvPr/>
          </p:nvSpPr>
          <p:spPr bwMode="auto">
            <a:xfrm>
              <a:off x="4306" y="2384"/>
              <a:ext cx="161" cy="143"/>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32" name="Oval 279"/>
            <p:cNvSpPr>
              <a:spLocks noChangeArrowheads="1"/>
            </p:cNvSpPr>
            <p:nvPr/>
          </p:nvSpPr>
          <p:spPr bwMode="auto">
            <a:xfrm>
              <a:off x="4486" y="2384"/>
              <a:ext cx="161" cy="143"/>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spcBef>
                  <a:spcPct val="20000"/>
                </a:spcBef>
                <a:buClr>
                  <a:schemeClr val="accent2"/>
                </a:buClr>
                <a:buSzPct val="85000"/>
                <a:buFont typeface="ZapfDingbats" pitchFamily="82" charset="2"/>
                <a:buNone/>
                <a:defRPr/>
              </a:pPr>
              <a:endParaRPr lang="en-US">
                <a:solidFill>
                  <a:srgbClr val="FF0000"/>
                </a:solidFill>
                <a:latin typeface="Comic Sans MS" charset="0"/>
                <a:ea typeface="ＭＳ Ｐゴシック" charset="0"/>
                <a:cs typeface="Arial" charset="0"/>
              </a:endParaRPr>
            </a:p>
          </p:txBody>
        </p:sp>
        <p:sp>
          <p:nvSpPr>
            <p:cNvPr id="33" name="Oval 280"/>
            <p:cNvSpPr>
              <a:spLocks noChangeArrowheads="1"/>
            </p:cNvSpPr>
            <p:nvPr/>
          </p:nvSpPr>
          <p:spPr bwMode="auto">
            <a:xfrm>
              <a:off x="4662" y="2378"/>
              <a:ext cx="156" cy="143"/>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34" name="Rectangle 281"/>
            <p:cNvSpPr>
              <a:spLocks noChangeArrowheads="1"/>
            </p:cNvSpPr>
            <p:nvPr/>
          </p:nvSpPr>
          <p:spPr bwMode="auto">
            <a:xfrm>
              <a:off x="5062" y="1836"/>
              <a:ext cx="83" cy="763"/>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sp>
        <p:nvSpPr>
          <p:cNvPr id="3" name="TextBox 2"/>
          <p:cNvSpPr txBox="1"/>
          <p:nvPr/>
        </p:nvSpPr>
        <p:spPr>
          <a:xfrm>
            <a:off x="274572" y="1531282"/>
            <a:ext cx="6385081" cy="720197"/>
          </a:xfrm>
          <a:prstGeom prst="rect">
            <a:avLst/>
          </a:prstGeom>
          <a:noFill/>
        </p:spPr>
        <p:txBody>
          <a:bodyPr wrap="none">
            <a:spAutoFit/>
          </a:bodyPr>
          <a:lstStyle/>
          <a:p>
            <a:pPr>
              <a:spcBef>
                <a:spcPct val="20000"/>
              </a:spcBef>
              <a:buClr>
                <a:schemeClr val="accent2"/>
              </a:buClr>
              <a:buSzPct val="85000"/>
              <a:buFont typeface="ZapfDingbats" pitchFamily="82" charset="2"/>
              <a:buNone/>
              <a:defRPr/>
            </a:pPr>
            <a:r>
              <a:rPr lang="en-US" sz="2400" dirty="0">
                <a:latin typeface="+mn-lt"/>
                <a:ea typeface="ＭＳ Ｐゴシック" charset="0"/>
                <a:cs typeface="Arial"/>
              </a:rPr>
              <a:t>Bob (client) requests video </a:t>
            </a:r>
            <a:r>
              <a:rPr lang="en-US" dirty="0">
                <a:latin typeface="+mn-lt"/>
                <a:ea typeface="ＭＳ Ｐゴシック" charset="0"/>
                <a:cs typeface="Arial"/>
              </a:rPr>
              <a:t>http://</a:t>
            </a:r>
            <a:r>
              <a:rPr lang="en-US" dirty="0" smtClean="0">
                <a:latin typeface="+mn-lt"/>
                <a:ea typeface="ＭＳ Ｐゴシック" charset="0"/>
              </a:rPr>
              <a:t>netcinema.com/6Y7B23V</a:t>
            </a:r>
            <a:endParaRPr lang="en-US" dirty="0">
              <a:latin typeface="+mn-lt"/>
              <a:ea typeface="ＭＳ Ｐゴシック" charset="0"/>
            </a:endParaRPr>
          </a:p>
          <a:p>
            <a:pPr>
              <a:spcBef>
                <a:spcPct val="20000"/>
              </a:spcBef>
              <a:buClr>
                <a:schemeClr val="accent2"/>
              </a:buClr>
              <a:buSzPct val="85000"/>
              <a:defRPr/>
            </a:pPr>
            <a:r>
              <a:rPr lang="en-US" dirty="0">
                <a:latin typeface="+mn-lt"/>
                <a:ea typeface="ＭＳ Ｐゴシック" charset="0"/>
                <a:cs typeface="Arial"/>
              </a:rPr>
              <a:t>video stored in CDN at http://</a:t>
            </a:r>
            <a:r>
              <a:rPr lang="en-US" dirty="0" err="1">
                <a:latin typeface="+mn-lt"/>
                <a:ea typeface="ＭＳ Ｐゴシック" charset="0"/>
              </a:rPr>
              <a:t>KingCDN.com</a:t>
            </a:r>
            <a:r>
              <a:rPr lang="en-US" dirty="0">
                <a:latin typeface="+mn-lt"/>
                <a:ea typeface="ＭＳ Ｐゴシック" charset="0"/>
              </a:rPr>
              <a:t>/NetC6y&amp;B23V</a:t>
            </a:r>
          </a:p>
        </p:txBody>
      </p:sp>
      <p:sp>
        <p:nvSpPr>
          <p:cNvPr id="244746" name="TextBox 4"/>
          <p:cNvSpPr txBox="1">
            <a:spLocks noChangeArrowheads="1"/>
          </p:cNvSpPr>
          <p:nvPr/>
        </p:nvSpPr>
        <p:spPr bwMode="auto">
          <a:xfrm>
            <a:off x="153988" y="4645025"/>
            <a:ext cx="16525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2000">
                <a:latin typeface="Arial Narrow" pitchFamily="34" charset="0"/>
              </a:rPr>
              <a:t>netcinema.com</a:t>
            </a:r>
            <a:endParaRPr lang="en-US" altLang="he-IL" sz="2000" i="1">
              <a:latin typeface="Arial Narrow" pitchFamily="34" charset="0"/>
            </a:endParaRPr>
          </a:p>
        </p:txBody>
      </p:sp>
      <p:grpSp>
        <p:nvGrpSpPr>
          <p:cNvPr id="244747" name="Group 542"/>
          <p:cNvGrpSpPr>
            <a:grpSpLocks/>
          </p:cNvGrpSpPr>
          <p:nvPr/>
        </p:nvGrpSpPr>
        <p:grpSpPr bwMode="auto">
          <a:xfrm>
            <a:off x="3009900" y="2457450"/>
            <a:ext cx="963613" cy="835025"/>
            <a:chOff x="-44" y="1473"/>
            <a:chExt cx="981" cy="1105"/>
          </a:xfrm>
        </p:grpSpPr>
        <p:pic>
          <p:nvPicPr>
            <p:cNvPr id="244915" name="Picture 52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4916" name="Freeform 530"/>
            <p:cNvSpPr>
              <a:spLocks/>
            </p:cNvSpPr>
            <p:nvPr/>
          </p:nvSpPr>
          <p:spPr bwMode="auto">
            <a:xfrm flipH="1">
              <a:off x="374" y="1579"/>
              <a:ext cx="477" cy="506"/>
            </a:xfrm>
            <a:custGeom>
              <a:avLst/>
              <a:gdLst>
                <a:gd name="T0" fmla="*/ 0 w 356"/>
                <a:gd name="T1" fmla="*/ 0 h 368"/>
                <a:gd name="T2" fmla="*/ 1084086 w 356"/>
                <a:gd name="T3" fmla="*/ 105376 h 368"/>
                <a:gd name="T4" fmla="*/ 1286035 w 356"/>
                <a:gd name="T5" fmla="*/ 2195318 h 368"/>
                <a:gd name="T6" fmla="*/ 283424 w 356"/>
                <a:gd name="T7" fmla="*/ 274554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grpSp>
        <p:nvGrpSpPr>
          <p:cNvPr id="244748" name="Group 249"/>
          <p:cNvGrpSpPr>
            <a:grpSpLocks/>
          </p:cNvGrpSpPr>
          <p:nvPr/>
        </p:nvGrpSpPr>
        <p:grpSpPr bwMode="auto">
          <a:xfrm>
            <a:off x="3235325" y="5616575"/>
            <a:ext cx="463550" cy="636588"/>
            <a:chOff x="4140" y="429"/>
            <a:chExt cx="1425" cy="2396"/>
          </a:xfrm>
        </p:grpSpPr>
        <p:sp>
          <p:nvSpPr>
            <p:cNvPr id="244883" name="Freeform 250"/>
            <p:cNvSpPr>
              <a:spLocks/>
            </p:cNvSpPr>
            <p:nvPr/>
          </p:nvSpPr>
          <p:spPr bwMode="auto">
            <a:xfrm>
              <a:off x="5268" y="433"/>
              <a:ext cx="283" cy="2286"/>
            </a:xfrm>
            <a:custGeom>
              <a:avLst/>
              <a:gdLst>
                <a:gd name="T0" fmla="*/ 2 w 354"/>
                <a:gd name="T1" fmla="*/ 0 h 2742"/>
                <a:gd name="T2" fmla="*/ 2 w 354"/>
                <a:gd name="T3" fmla="*/ 3 h 2742"/>
                <a:gd name="T4" fmla="*/ 2 w 354"/>
                <a:gd name="T5" fmla="*/ 16 h 2742"/>
                <a:gd name="T6" fmla="*/ 0 w 354"/>
                <a:gd name="T7" fmla="*/ 17 h 2742"/>
                <a:gd name="T8" fmla="*/ 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53" name="Rectangle 251"/>
            <p:cNvSpPr>
              <a:spLocks noChangeArrowheads="1"/>
            </p:cNvSpPr>
            <p:nvPr/>
          </p:nvSpPr>
          <p:spPr bwMode="auto">
            <a:xfrm>
              <a:off x="4203" y="429"/>
              <a:ext cx="1049" cy="2282"/>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44885" name="Freeform 252"/>
            <p:cNvSpPr>
              <a:spLocks/>
            </p:cNvSpPr>
            <p:nvPr/>
          </p:nvSpPr>
          <p:spPr bwMode="auto">
            <a:xfrm>
              <a:off x="5321" y="570"/>
              <a:ext cx="169" cy="2115"/>
            </a:xfrm>
            <a:custGeom>
              <a:avLst/>
              <a:gdLst>
                <a:gd name="T0" fmla="*/ 2 w 211"/>
                <a:gd name="T1" fmla="*/ 0 h 2537"/>
                <a:gd name="T2" fmla="*/ 2 w 211"/>
                <a:gd name="T3" fmla="*/ 3 h 2537"/>
                <a:gd name="T4" fmla="*/ 2 w 211"/>
                <a:gd name="T5" fmla="*/ 16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44886" name="Freeform 253"/>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56" name="Rectangle 254"/>
            <p:cNvSpPr>
              <a:spLocks noChangeArrowheads="1"/>
            </p:cNvSpPr>
            <p:nvPr/>
          </p:nvSpPr>
          <p:spPr bwMode="auto">
            <a:xfrm>
              <a:off x="4213" y="692"/>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nvGrpSpPr>
            <p:cNvPr id="244888" name="Group 255"/>
            <p:cNvGrpSpPr>
              <a:grpSpLocks/>
            </p:cNvGrpSpPr>
            <p:nvPr/>
          </p:nvGrpSpPr>
          <p:grpSpPr bwMode="auto">
            <a:xfrm>
              <a:off x="4749" y="668"/>
              <a:ext cx="581" cy="145"/>
              <a:chOff x="614" y="2568"/>
              <a:chExt cx="725" cy="139"/>
            </a:xfrm>
          </p:grpSpPr>
          <p:sp>
            <p:nvSpPr>
              <p:cNvPr id="82" name="AutoShape 256"/>
              <p:cNvSpPr>
                <a:spLocks noChangeArrowheads="1"/>
              </p:cNvSpPr>
              <p:nvPr/>
            </p:nvSpPr>
            <p:spPr bwMode="auto">
              <a:xfrm>
                <a:off x="615" y="2568"/>
                <a:ext cx="725" cy="137"/>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83" name="AutoShape 257"/>
              <p:cNvSpPr>
                <a:spLocks noChangeArrowheads="1"/>
              </p:cNvSpPr>
              <p:nvPr/>
            </p:nvSpPr>
            <p:spPr bwMode="auto">
              <a:xfrm>
                <a:off x="634" y="2585"/>
                <a:ext cx="688"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sp>
          <p:nvSpPr>
            <p:cNvPr id="58" name="Rectangle 258"/>
            <p:cNvSpPr>
              <a:spLocks noChangeArrowheads="1"/>
            </p:cNvSpPr>
            <p:nvPr/>
          </p:nvSpPr>
          <p:spPr bwMode="auto">
            <a:xfrm>
              <a:off x="4223" y="1021"/>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nvGrpSpPr>
            <p:cNvPr id="244890" name="Group 259"/>
            <p:cNvGrpSpPr>
              <a:grpSpLocks/>
            </p:cNvGrpSpPr>
            <p:nvPr/>
          </p:nvGrpSpPr>
          <p:grpSpPr bwMode="auto">
            <a:xfrm>
              <a:off x="4747" y="994"/>
              <a:ext cx="581" cy="134"/>
              <a:chOff x="614" y="2568"/>
              <a:chExt cx="725" cy="139"/>
            </a:xfrm>
          </p:grpSpPr>
          <p:sp>
            <p:nvSpPr>
              <p:cNvPr id="80" name="AutoShape 260"/>
              <p:cNvSpPr>
                <a:spLocks noChangeArrowheads="1"/>
              </p:cNvSpPr>
              <p:nvPr/>
            </p:nvSpPr>
            <p:spPr bwMode="auto">
              <a:xfrm>
                <a:off x="612" y="2571"/>
                <a:ext cx="725" cy="136"/>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81" name="AutoShape 261"/>
              <p:cNvSpPr>
                <a:spLocks noChangeArrowheads="1"/>
              </p:cNvSpPr>
              <p:nvPr/>
            </p:nvSpPr>
            <p:spPr bwMode="auto">
              <a:xfrm>
                <a:off x="624" y="2589"/>
                <a:ext cx="694" cy="9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sp>
          <p:nvSpPr>
            <p:cNvPr id="60" name="Rectangle 262"/>
            <p:cNvSpPr>
              <a:spLocks noChangeArrowheads="1"/>
            </p:cNvSpPr>
            <p:nvPr/>
          </p:nvSpPr>
          <p:spPr bwMode="auto">
            <a:xfrm>
              <a:off x="4218" y="1355"/>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61" name="Rectangle 263"/>
            <p:cNvSpPr>
              <a:spLocks noChangeArrowheads="1"/>
            </p:cNvSpPr>
            <p:nvPr/>
          </p:nvSpPr>
          <p:spPr bwMode="auto">
            <a:xfrm>
              <a:off x="4228" y="1654"/>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nvGrpSpPr>
            <p:cNvPr id="244893" name="Group 264"/>
            <p:cNvGrpSpPr>
              <a:grpSpLocks/>
            </p:cNvGrpSpPr>
            <p:nvPr/>
          </p:nvGrpSpPr>
          <p:grpSpPr bwMode="auto">
            <a:xfrm>
              <a:off x="4735" y="1627"/>
              <a:ext cx="582" cy="151"/>
              <a:chOff x="614" y="2568"/>
              <a:chExt cx="725" cy="139"/>
            </a:xfrm>
          </p:grpSpPr>
          <p:sp>
            <p:nvSpPr>
              <p:cNvPr id="78" name="AutoShape 265"/>
              <p:cNvSpPr>
                <a:spLocks noChangeArrowheads="1"/>
              </p:cNvSpPr>
              <p:nvPr/>
            </p:nvSpPr>
            <p:spPr bwMode="auto">
              <a:xfrm>
                <a:off x="614" y="2576"/>
                <a:ext cx="717" cy="132"/>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79" name="AutoShape 266"/>
              <p:cNvSpPr>
                <a:spLocks noChangeArrowheads="1"/>
              </p:cNvSpPr>
              <p:nvPr/>
            </p:nvSpPr>
            <p:spPr bwMode="auto">
              <a:xfrm>
                <a:off x="627" y="2587"/>
                <a:ext cx="687"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sp>
          <p:nvSpPr>
            <p:cNvPr id="244894" name="Freeform 267"/>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nvGrpSpPr>
            <p:cNvPr id="244895" name="Group 268"/>
            <p:cNvGrpSpPr>
              <a:grpSpLocks/>
            </p:cNvGrpSpPr>
            <p:nvPr/>
          </p:nvGrpSpPr>
          <p:grpSpPr bwMode="auto">
            <a:xfrm>
              <a:off x="4739" y="1327"/>
              <a:ext cx="582" cy="139"/>
              <a:chOff x="614" y="2568"/>
              <a:chExt cx="725" cy="139"/>
            </a:xfrm>
          </p:grpSpPr>
          <p:sp>
            <p:nvSpPr>
              <p:cNvPr id="76" name="AutoShape 269"/>
              <p:cNvSpPr>
                <a:spLocks noChangeArrowheads="1"/>
              </p:cNvSpPr>
              <p:nvPr/>
            </p:nvSpPr>
            <p:spPr bwMode="auto">
              <a:xfrm>
                <a:off x="616" y="2566"/>
                <a:ext cx="723" cy="143"/>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77" name="AutoShape 270"/>
              <p:cNvSpPr>
                <a:spLocks noChangeArrowheads="1"/>
              </p:cNvSpPr>
              <p:nvPr/>
            </p:nvSpPr>
            <p:spPr bwMode="auto">
              <a:xfrm>
                <a:off x="634" y="2584"/>
                <a:ext cx="687"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sp>
          <p:nvSpPr>
            <p:cNvPr id="65" name="Rectangle 271"/>
            <p:cNvSpPr>
              <a:spLocks noChangeArrowheads="1"/>
            </p:cNvSpPr>
            <p:nvPr/>
          </p:nvSpPr>
          <p:spPr bwMode="auto">
            <a:xfrm>
              <a:off x="5248" y="429"/>
              <a:ext cx="68" cy="22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44897" name="Freeform 272"/>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44898" name="Freeform 273"/>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8" name="Oval 274"/>
            <p:cNvSpPr>
              <a:spLocks noChangeArrowheads="1"/>
            </p:cNvSpPr>
            <p:nvPr/>
          </p:nvSpPr>
          <p:spPr bwMode="auto">
            <a:xfrm>
              <a:off x="5516" y="2610"/>
              <a:ext cx="49" cy="96"/>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44900" name="Freeform 275"/>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0" name="AutoShape 276"/>
            <p:cNvSpPr>
              <a:spLocks noChangeArrowheads="1"/>
            </p:cNvSpPr>
            <p:nvPr/>
          </p:nvSpPr>
          <p:spPr bwMode="auto">
            <a:xfrm>
              <a:off x="4140" y="2682"/>
              <a:ext cx="1201" cy="143"/>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71" name="AutoShape 277"/>
            <p:cNvSpPr>
              <a:spLocks noChangeArrowheads="1"/>
            </p:cNvSpPr>
            <p:nvPr/>
          </p:nvSpPr>
          <p:spPr bwMode="auto">
            <a:xfrm>
              <a:off x="4203" y="2711"/>
              <a:ext cx="1074"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72" name="Oval 278"/>
            <p:cNvSpPr>
              <a:spLocks noChangeArrowheads="1"/>
            </p:cNvSpPr>
            <p:nvPr/>
          </p:nvSpPr>
          <p:spPr bwMode="auto">
            <a:xfrm>
              <a:off x="4306" y="2383"/>
              <a:ext cx="161" cy="143"/>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73" name="Oval 279"/>
            <p:cNvSpPr>
              <a:spLocks noChangeArrowheads="1"/>
            </p:cNvSpPr>
            <p:nvPr/>
          </p:nvSpPr>
          <p:spPr bwMode="auto">
            <a:xfrm>
              <a:off x="4486" y="2383"/>
              <a:ext cx="161" cy="143"/>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spcBef>
                  <a:spcPct val="20000"/>
                </a:spcBef>
                <a:buClr>
                  <a:schemeClr val="accent2"/>
                </a:buClr>
                <a:buSzPct val="85000"/>
                <a:buFont typeface="ZapfDingbats" pitchFamily="82" charset="2"/>
                <a:buNone/>
                <a:defRPr/>
              </a:pPr>
              <a:endParaRPr lang="en-US">
                <a:solidFill>
                  <a:srgbClr val="FF0000"/>
                </a:solidFill>
                <a:latin typeface="Comic Sans MS" charset="0"/>
                <a:ea typeface="ＭＳ Ｐゴシック" charset="0"/>
                <a:cs typeface="Arial" charset="0"/>
              </a:endParaRPr>
            </a:p>
          </p:txBody>
        </p:sp>
        <p:sp>
          <p:nvSpPr>
            <p:cNvPr id="74" name="Oval 280"/>
            <p:cNvSpPr>
              <a:spLocks noChangeArrowheads="1"/>
            </p:cNvSpPr>
            <p:nvPr/>
          </p:nvSpPr>
          <p:spPr bwMode="auto">
            <a:xfrm>
              <a:off x="4662" y="2383"/>
              <a:ext cx="156" cy="137"/>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75" name="Rectangle 281"/>
            <p:cNvSpPr>
              <a:spLocks noChangeArrowheads="1"/>
            </p:cNvSpPr>
            <p:nvPr/>
          </p:nvSpPr>
          <p:spPr bwMode="auto">
            <a:xfrm>
              <a:off x="5062" y="1833"/>
              <a:ext cx="83" cy="765"/>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grpSp>
        <p:nvGrpSpPr>
          <p:cNvPr id="244749" name="Group 249"/>
          <p:cNvGrpSpPr>
            <a:grpSpLocks/>
          </p:cNvGrpSpPr>
          <p:nvPr/>
        </p:nvGrpSpPr>
        <p:grpSpPr bwMode="auto">
          <a:xfrm>
            <a:off x="1000125" y="5335588"/>
            <a:ext cx="463550" cy="636587"/>
            <a:chOff x="4140" y="429"/>
            <a:chExt cx="1425" cy="2396"/>
          </a:xfrm>
        </p:grpSpPr>
        <p:sp>
          <p:nvSpPr>
            <p:cNvPr id="244851" name="Freeform 250"/>
            <p:cNvSpPr>
              <a:spLocks/>
            </p:cNvSpPr>
            <p:nvPr/>
          </p:nvSpPr>
          <p:spPr bwMode="auto">
            <a:xfrm>
              <a:off x="5268" y="433"/>
              <a:ext cx="283" cy="2286"/>
            </a:xfrm>
            <a:custGeom>
              <a:avLst/>
              <a:gdLst>
                <a:gd name="T0" fmla="*/ 2 w 354"/>
                <a:gd name="T1" fmla="*/ 0 h 2742"/>
                <a:gd name="T2" fmla="*/ 2 w 354"/>
                <a:gd name="T3" fmla="*/ 3 h 2742"/>
                <a:gd name="T4" fmla="*/ 2 w 354"/>
                <a:gd name="T5" fmla="*/ 16 h 2742"/>
                <a:gd name="T6" fmla="*/ 0 w 354"/>
                <a:gd name="T7" fmla="*/ 17 h 2742"/>
                <a:gd name="T8" fmla="*/ 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86" name="Rectangle 251"/>
            <p:cNvSpPr>
              <a:spLocks noChangeArrowheads="1"/>
            </p:cNvSpPr>
            <p:nvPr/>
          </p:nvSpPr>
          <p:spPr bwMode="auto">
            <a:xfrm>
              <a:off x="4203" y="429"/>
              <a:ext cx="1049" cy="2282"/>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44853" name="Freeform 252"/>
            <p:cNvSpPr>
              <a:spLocks/>
            </p:cNvSpPr>
            <p:nvPr/>
          </p:nvSpPr>
          <p:spPr bwMode="auto">
            <a:xfrm>
              <a:off x="5321" y="570"/>
              <a:ext cx="169" cy="2115"/>
            </a:xfrm>
            <a:custGeom>
              <a:avLst/>
              <a:gdLst>
                <a:gd name="T0" fmla="*/ 2 w 211"/>
                <a:gd name="T1" fmla="*/ 0 h 2537"/>
                <a:gd name="T2" fmla="*/ 2 w 211"/>
                <a:gd name="T3" fmla="*/ 3 h 2537"/>
                <a:gd name="T4" fmla="*/ 2 w 211"/>
                <a:gd name="T5" fmla="*/ 16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44854" name="Freeform 253"/>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89" name="Rectangle 254"/>
            <p:cNvSpPr>
              <a:spLocks noChangeArrowheads="1"/>
            </p:cNvSpPr>
            <p:nvPr/>
          </p:nvSpPr>
          <p:spPr bwMode="auto">
            <a:xfrm>
              <a:off x="4213" y="692"/>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nvGrpSpPr>
            <p:cNvPr id="244856" name="Group 255"/>
            <p:cNvGrpSpPr>
              <a:grpSpLocks/>
            </p:cNvGrpSpPr>
            <p:nvPr/>
          </p:nvGrpSpPr>
          <p:grpSpPr bwMode="auto">
            <a:xfrm>
              <a:off x="4749" y="668"/>
              <a:ext cx="581" cy="145"/>
              <a:chOff x="614" y="2568"/>
              <a:chExt cx="725" cy="139"/>
            </a:xfrm>
          </p:grpSpPr>
          <p:sp>
            <p:nvSpPr>
              <p:cNvPr id="115" name="AutoShape 256"/>
              <p:cNvSpPr>
                <a:spLocks noChangeArrowheads="1"/>
              </p:cNvSpPr>
              <p:nvPr/>
            </p:nvSpPr>
            <p:spPr bwMode="auto">
              <a:xfrm>
                <a:off x="615" y="2568"/>
                <a:ext cx="725" cy="137"/>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116" name="AutoShape 257"/>
              <p:cNvSpPr>
                <a:spLocks noChangeArrowheads="1"/>
              </p:cNvSpPr>
              <p:nvPr/>
            </p:nvSpPr>
            <p:spPr bwMode="auto">
              <a:xfrm>
                <a:off x="634" y="2585"/>
                <a:ext cx="688"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sp>
          <p:nvSpPr>
            <p:cNvPr id="91" name="Rectangle 258"/>
            <p:cNvSpPr>
              <a:spLocks noChangeArrowheads="1"/>
            </p:cNvSpPr>
            <p:nvPr/>
          </p:nvSpPr>
          <p:spPr bwMode="auto">
            <a:xfrm>
              <a:off x="4223" y="1021"/>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nvGrpSpPr>
            <p:cNvPr id="244858" name="Group 259"/>
            <p:cNvGrpSpPr>
              <a:grpSpLocks/>
            </p:cNvGrpSpPr>
            <p:nvPr/>
          </p:nvGrpSpPr>
          <p:grpSpPr bwMode="auto">
            <a:xfrm>
              <a:off x="4747" y="994"/>
              <a:ext cx="581" cy="134"/>
              <a:chOff x="614" y="2568"/>
              <a:chExt cx="725" cy="139"/>
            </a:xfrm>
          </p:grpSpPr>
          <p:sp>
            <p:nvSpPr>
              <p:cNvPr id="113" name="AutoShape 260"/>
              <p:cNvSpPr>
                <a:spLocks noChangeArrowheads="1"/>
              </p:cNvSpPr>
              <p:nvPr/>
            </p:nvSpPr>
            <p:spPr bwMode="auto">
              <a:xfrm>
                <a:off x="612" y="2571"/>
                <a:ext cx="725" cy="136"/>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114" name="AutoShape 261"/>
              <p:cNvSpPr>
                <a:spLocks noChangeArrowheads="1"/>
              </p:cNvSpPr>
              <p:nvPr/>
            </p:nvSpPr>
            <p:spPr bwMode="auto">
              <a:xfrm>
                <a:off x="624" y="2589"/>
                <a:ext cx="694" cy="9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sp>
          <p:nvSpPr>
            <p:cNvPr id="93" name="Rectangle 262"/>
            <p:cNvSpPr>
              <a:spLocks noChangeArrowheads="1"/>
            </p:cNvSpPr>
            <p:nvPr/>
          </p:nvSpPr>
          <p:spPr bwMode="auto">
            <a:xfrm>
              <a:off x="4218" y="1355"/>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94" name="Rectangle 263"/>
            <p:cNvSpPr>
              <a:spLocks noChangeArrowheads="1"/>
            </p:cNvSpPr>
            <p:nvPr/>
          </p:nvSpPr>
          <p:spPr bwMode="auto">
            <a:xfrm>
              <a:off x="4228" y="1654"/>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nvGrpSpPr>
            <p:cNvPr id="244861" name="Group 264"/>
            <p:cNvGrpSpPr>
              <a:grpSpLocks/>
            </p:cNvGrpSpPr>
            <p:nvPr/>
          </p:nvGrpSpPr>
          <p:grpSpPr bwMode="auto">
            <a:xfrm>
              <a:off x="4735" y="1627"/>
              <a:ext cx="582" cy="151"/>
              <a:chOff x="614" y="2568"/>
              <a:chExt cx="725" cy="139"/>
            </a:xfrm>
          </p:grpSpPr>
          <p:sp>
            <p:nvSpPr>
              <p:cNvPr id="111" name="AutoShape 265"/>
              <p:cNvSpPr>
                <a:spLocks noChangeArrowheads="1"/>
              </p:cNvSpPr>
              <p:nvPr/>
            </p:nvSpPr>
            <p:spPr bwMode="auto">
              <a:xfrm>
                <a:off x="614" y="2576"/>
                <a:ext cx="717" cy="132"/>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112" name="AutoShape 266"/>
              <p:cNvSpPr>
                <a:spLocks noChangeArrowheads="1"/>
              </p:cNvSpPr>
              <p:nvPr/>
            </p:nvSpPr>
            <p:spPr bwMode="auto">
              <a:xfrm>
                <a:off x="627" y="2587"/>
                <a:ext cx="687"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sp>
          <p:nvSpPr>
            <p:cNvPr id="244862" name="Freeform 267"/>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nvGrpSpPr>
            <p:cNvPr id="244863" name="Group 268"/>
            <p:cNvGrpSpPr>
              <a:grpSpLocks/>
            </p:cNvGrpSpPr>
            <p:nvPr/>
          </p:nvGrpSpPr>
          <p:grpSpPr bwMode="auto">
            <a:xfrm>
              <a:off x="4739" y="1327"/>
              <a:ext cx="582" cy="139"/>
              <a:chOff x="614" y="2568"/>
              <a:chExt cx="725" cy="139"/>
            </a:xfrm>
          </p:grpSpPr>
          <p:sp>
            <p:nvSpPr>
              <p:cNvPr id="109" name="AutoShape 269"/>
              <p:cNvSpPr>
                <a:spLocks noChangeArrowheads="1"/>
              </p:cNvSpPr>
              <p:nvPr/>
            </p:nvSpPr>
            <p:spPr bwMode="auto">
              <a:xfrm>
                <a:off x="616" y="2566"/>
                <a:ext cx="723" cy="143"/>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110" name="AutoShape 270"/>
              <p:cNvSpPr>
                <a:spLocks noChangeArrowheads="1"/>
              </p:cNvSpPr>
              <p:nvPr/>
            </p:nvSpPr>
            <p:spPr bwMode="auto">
              <a:xfrm>
                <a:off x="634" y="2584"/>
                <a:ext cx="687"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sp>
          <p:nvSpPr>
            <p:cNvPr id="98" name="Rectangle 271"/>
            <p:cNvSpPr>
              <a:spLocks noChangeArrowheads="1"/>
            </p:cNvSpPr>
            <p:nvPr/>
          </p:nvSpPr>
          <p:spPr bwMode="auto">
            <a:xfrm>
              <a:off x="5248" y="429"/>
              <a:ext cx="68" cy="22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44865" name="Freeform 272"/>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44866" name="Freeform 273"/>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01" name="Oval 274"/>
            <p:cNvSpPr>
              <a:spLocks noChangeArrowheads="1"/>
            </p:cNvSpPr>
            <p:nvPr/>
          </p:nvSpPr>
          <p:spPr bwMode="auto">
            <a:xfrm>
              <a:off x="5516" y="2610"/>
              <a:ext cx="49" cy="96"/>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44868" name="Freeform 275"/>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03" name="AutoShape 276"/>
            <p:cNvSpPr>
              <a:spLocks noChangeArrowheads="1"/>
            </p:cNvSpPr>
            <p:nvPr/>
          </p:nvSpPr>
          <p:spPr bwMode="auto">
            <a:xfrm>
              <a:off x="4140" y="2682"/>
              <a:ext cx="1201" cy="143"/>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104" name="AutoShape 277"/>
            <p:cNvSpPr>
              <a:spLocks noChangeArrowheads="1"/>
            </p:cNvSpPr>
            <p:nvPr/>
          </p:nvSpPr>
          <p:spPr bwMode="auto">
            <a:xfrm>
              <a:off x="4203" y="2711"/>
              <a:ext cx="1074"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105" name="Oval 278"/>
            <p:cNvSpPr>
              <a:spLocks noChangeArrowheads="1"/>
            </p:cNvSpPr>
            <p:nvPr/>
          </p:nvSpPr>
          <p:spPr bwMode="auto">
            <a:xfrm>
              <a:off x="4306" y="2383"/>
              <a:ext cx="161" cy="143"/>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106" name="Oval 279"/>
            <p:cNvSpPr>
              <a:spLocks noChangeArrowheads="1"/>
            </p:cNvSpPr>
            <p:nvPr/>
          </p:nvSpPr>
          <p:spPr bwMode="auto">
            <a:xfrm>
              <a:off x="4486" y="2383"/>
              <a:ext cx="161" cy="143"/>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spcBef>
                  <a:spcPct val="20000"/>
                </a:spcBef>
                <a:buClr>
                  <a:schemeClr val="accent2"/>
                </a:buClr>
                <a:buSzPct val="85000"/>
                <a:buFont typeface="ZapfDingbats" pitchFamily="82" charset="2"/>
                <a:buNone/>
                <a:defRPr/>
              </a:pPr>
              <a:endParaRPr lang="en-US">
                <a:solidFill>
                  <a:srgbClr val="FF0000"/>
                </a:solidFill>
                <a:latin typeface="Comic Sans MS" charset="0"/>
                <a:ea typeface="ＭＳ Ｐゴシック" charset="0"/>
                <a:cs typeface="Arial" charset="0"/>
              </a:endParaRPr>
            </a:p>
          </p:txBody>
        </p:sp>
        <p:sp>
          <p:nvSpPr>
            <p:cNvPr id="107" name="Oval 280"/>
            <p:cNvSpPr>
              <a:spLocks noChangeArrowheads="1"/>
            </p:cNvSpPr>
            <p:nvPr/>
          </p:nvSpPr>
          <p:spPr bwMode="auto">
            <a:xfrm>
              <a:off x="4662" y="2383"/>
              <a:ext cx="156" cy="137"/>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108" name="Rectangle 281"/>
            <p:cNvSpPr>
              <a:spLocks noChangeArrowheads="1"/>
            </p:cNvSpPr>
            <p:nvPr/>
          </p:nvSpPr>
          <p:spPr bwMode="auto">
            <a:xfrm>
              <a:off x="5062" y="1833"/>
              <a:ext cx="83" cy="765"/>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grpSp>
        <p:nvGrpSpPr>
          <p:cNvPr id="244750" name="Group 249"/>
          <p:cNvGrpSpPr>
            <a:grpSpLocks/>
          </p:cNvGrpSpPr>
          <p:nvPr/>
        </p:nvGrpSpPr>
        <p:grpSpPr bwMode="auto">
          <a:xfrm>
            <a:off x="5286375" y="5548313"/>
            <a:ext cx="463550" cy="638175"/>
            <a:chOff x="4140" y="429"/>
            <a:chExt cx="1425" cy="2396"/>
          </a:xfrm>
        </p:grpSpPr>
        <p:sp>
          <p:nvSpPr>
            <p:cNvPr id="244819" name="Freeform 250"/>
            <p:cNvSpPr>
              <a:spLocks/>
            </p:cNvSpPr>
            <p:nvPr/>
          </p:nvSpPr>
          <p:spPr bwMode="auto">
            <a:xfrm>
              <a:off x="5268" y="433"/>
              <a:ext cx="283" cy="2286"/>
            </a:xfrm>
            <a:custGeom>
              <a:avLst/>
              <a:gdLst>
                <a:gd name="T0" fmla="*/ 2 w 354"/>
                <a:gd name="T1" fmla="*/ 0 h 2742"/>
                <a:gd name="T2" fmla="*/ 2 w 354"/>
                <a:gd name="T3" fmla="*/ 3 h 2742"/>
                <a:gd name="T4" fmla="*/ 2 w 354"/>
                <a:gd name="T5" fmla="*/ 16 h 2742"/>
                <a:gd name="T6" fmla="*/ 0 w 354"/>
                <a:gd name="T7" fmla="*/ 17 h 2742"/>
                <a:gd name="T8" fmla="*/ 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9" name="Rectangle 251"/>
            <p:cNvSpPr>
              <a:spLocks noChangeArrowheads="1"/>
            </p:cNvSpPr>
            <p:nvPr/>
          </p:nvSpPr>
          <p:spPr bwMode="auto">
            <a:xfrm>
              <a:off x="4203" y="429"/>
              <a:ext cx="1049"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44821" name="Freeform 252"/>
            <p:cNvSpPr>
              <a:spLocks/>
            </p:cNvSpPr>
            <p:nvPr/>
          </p:nvSpPr>
          <p:spPr bwMode="auto">
            <a:xfrm>
              <a:off x="5321" y="570"/>
              <a:ext cx="169" cy="2115"/>
            </a:xfrm>
            <a:custGeom>
              <a:avLst/>
              <a:gdLst>
                <a:gd name="T0" fmla="*/ 2 w 211"/>
                <a:gd name="T1" fmla="*/ 0 h 2537"/>
                <a:gd name="T2" fmla="*/ 2 w 211"/>
                <a:gd name="T3" fmla="*/ 3 h 2537"/>
                <a:gd name="T4" fmla="*/ 2 w 211"/>
                <a:gd name="T5" fmla="*/ 16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44822" name="Freeform 253"/>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22" name="Rectangle 254"/>
            <p:cNvSpPr>
              <a:spLocks noChangeArrowheads="1"/>
            </p:cNvSpPr>
            <p:nvPr/>
          </p:nvSpPr>
          <p:spPr bwMode="auto">
            <a:xfrm>
              <a:off x="4213" y="691"/>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nvGrpSpPr>
            <p:cNvPr id="244824" name="Group 255"/>
            <p:cNvGrpSpPr>
              <a:grpSpLocks/>
            </p:cNvGrpSpPr>
            <p:nvPr/>
          </p:nvGrpSpPr>
          <p:grpSpPr bwMode="auto">
            <a:xfrm>
              <a:off x="4749" y="668"/>
              <a:ext cx="581" cy="145"/>
              <a:chOff x="614" y="2568"/>
              <a:chExt cx="725" cy="139"/>
            </a:xfrm>
          </p:grpSpPr>
          <p:sp>
            <p:nvSpPr>
              <p:cNvPr id="148" name="AutoShape 256"/>
              <p:cNvSpPr>
                <a:spLocks noChangeArrowheads="1"/>
              </p:cNvSpPr>
              <p:nvPr/>
            </p:nvSpPr>
            <p:spPr bwMode="auto">
              <a:xfrm>
                <a:off x="615" y="2567"/>
                <a:ext cx="725" cy="126"/>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149" name="AutoShape 257"/>
              <p:cNvSpPr>
                <a:spLocks noChangeArrowheads="1"/>
              </p:cNvSpPr>
              <p:nvPr/>
            </p:nvSpPr>
            <p:spPr bwMode="auto">
              <a:xfrm>
                <a:off x="634" y="2585"/>
                <a:ext cx="688"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sp>
          <p:nvSpPr>
            <p:cNvPr id="124" name="Rectangle 258"/>
            <p:cNvSpPr>
              <a:spLocks noChangeArrowheads="1"/>
            </p:cNvSpPr>
            <p:nvPr/>
          </p:nvSpPr>
          <p:spPr bwMode="auto">
            <a:xfrm>
              <a:off x="4223" y="1019"/>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nvGrpSpPr>
            <p:cNvPr id="244826" name="Group 259"/>
            <p:cNvGrpSpPr>
              <a:grpSpLocks/>
            </p:cNvGrpSpPr>
            <p:nvPr/>
          </p:nvGrpSpPr>
          <p:grpSpPr bwMode="auto">
            <a:xfrm>
              <a:off x="4747" y="994"/>
              <a:ext cx="581" cy="134"/>
              <a:chOff x="614" y="2568"/>
              <a:chExt cx="725" cy="139"/>
            </a:xfrm>
          </p:grpSpPr>
          <p:sp>
            <p:nvSpPr>
              <p:cNvPr id="146" name="AutoShape 260"/>
              <p:cNvSpPr>
                <a:spLocks noChangeArrowheads="1"/>
              </p:cNvSpPr>
              <p:nvPr/>
            </p:nvSpPr>
            <p:spPr bwMode="auto">
              <a:xfrm>
                <a:off x="612" y="2569"/>
                <a:ext cx="725" cy="136"/>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147" name="AutoShape 261"/>
              <p:cNvSpPr>
                <a:spLocks noChangeArrowheads="1"/>
              </p:cNvSpPr>
              <p:nvPr/>
            </p:nvSpPr>
            <p:spPr bwMode="auto">
              <a:xfrm>
                <a:off x="624" y="2588"/>
                <a:ext cx="694" cy="9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sp>
          <p:nvSpPr>
            <p:cNvPr id="126" name="Rectangle 262"/>
            <p:cNvSpPr>
              <a:spLocks noChangeArrowheads="1"/>
            </p:cNvSpPr>
            <p:nvPr/>
          </p:nvSpPr>
          <p:spPr bwMode="auto">
            <a:xfrm>
              <a:off x="4218" y="1359"/>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127" name="Rectangle 263"/>
            <p:cNvSpPr>
              <a:spLocks noChangeArrowheads="1"/>
            </p:cNvSpPr>
            <p:nvPr/>
          </p:nvSpPr>
          <p:spPr bwMode="auto">
            <a:xfrm>
              <a:off x="4228" y="1657"/>
              <a:ext cx="595" cy="4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nvGrpSpPr>
            <p:cNvPr id="244829" name="Group 264"/>
            <p:cNvGrpSpPr>
              <a:grpSpLocks/>
            </p:cNvGrpSpPr>
            <p:nvPr/>
          </p:nvGrpSpPr>
          <p:grpSpPr bwMode="auto">
            <a:xfrm>
              <a:off x="4735" y="1627"/>
              <a:ext cx="582" cy="151"/>
              <a:chOff x="614" y="2568"/>
              <a:chExt cx="725" cy="139"/>
            </a:xfrm>
          </p:grpSpPr>
          <p:sp>
            <p:nvSpPr>
              <p:cNvPr id="144" name="AutoShape 265"/>
              <p:cNvSpPr>
                <a:spLocks noChangeArrowheads="1"/>
              </p:cNvSpPr>
              <p:nvPr/>
            </p:nvSpPr>
            <p:spPr bwMode="auto">
              <a:xfrm>
                <a:off x="614" y="2568"/>
                <a:ext cx="717" cy="137"/>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145" name="AutoShape 266"/>
              <p:cNvSpPr>
                <a:spLocks noChangeArrowheads="1"/>
              </p:cNvSpPr>
              <p:nvPr/>
            </p:nvSpPr>
            <p:spPr bwMode="auto">
              <a:xfrm>
                <a:off x="627" y="2584"/>
                <a:ext cx="687"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sp>
          <p:nvSpPr>
            <p:cNvPr id="244830" name="Freeform 267"/>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nvGrpSpPr>
            <p:cNvPr id="244831" name="Group 268"/>
            <p:cNvGrpSpPr>
              <a:grpSpLocks/>
            </p:cNvGrpSpPr>
            <p:nvPr/>
          </p:nvGrpSpPr>
          <p:grpSpPr bwMode="auto">
            <a:xfrm>
              <a:off x="4739" y="1327"/>
              <a:ext cx="582" cy="139"/>
              <a:chOff x="614" y="2568"/>
              <a:chExt cx="725" cy="139"/>
            </a:xfrm>
          </p:grpSpPr>
          <p:sp>
            <p:nvSpPr>
              <p:cNvPr id="142" name="AutoShape 269"/>
              <p:cNvSpPr>
                <a:spLocks noChangeArrowheads="1"/>
              </p:cNvSpPr>
              <p:nvPr/>
            </p:nvSpPr>
            <p:spPr bwMode="auto">
              <a:xfrm>
                <a:off x="616" y="2570"/>
                <a:ext cx="723" cy="137"/>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143" name="AutoShape 270"/>
              <p:cNvSpPr>
                <a:spLocks noChangeArrowheads="1"/>
              </p:cNvSpPr>
              <p:nvPr/>
            </p:nvSpPr>
            <p:spPr bwMode="auto">
              <a:xfrm>
                <a:off x="634" y="2588"/>
                <a:ext cx="687"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sp>
          <p:nvSpPr>
            <p:cNvPr id="131" name="Rectangle 271"/>
            <p:cNvSpPr>
              <a:spLocks noChangeArrowheads="1"/>
            </p:cNvSpPr>
            <p:nvPr/>
          </p:nvSpPr>
          <p:spPr bwMode="auto">
            <a:xfrm>
              <a:off x="5248"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44833" name="Freeform 272"/>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44834" name="Freeform 273"/>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34" name="Oval 274"/>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44836" name="Freeform 275"/>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36" name="AutoShape 276"/>
            <p:cNvSpPr>
              <a:spLocks noChangeArrowheads="1"/>
            </p:cNvSpPr>
            <p:nvPr/>
          </p:nvSpPr>
          <p:spPr bwMode="auto">
            <a:xfrm>
              <a:off x="4140" y="2682"/>
              <a:ext cx="1201" cy="143"/>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137" name="AutoShape 277"/>
            <p:cNvSpPr>
              <a:spLocks noChangeArrowheads="1"/>
            </p:cNvSpPr>
            <p:nvPr/>
          </p:nvSpPr>
          <p:spPr bwMode="auto">
            <a:xfrm>
              <a:off x="4203" y="2712"/>
              <a:ext cx="1074" cy="77"/>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138" name="Oval 278"/>
            <p:cNvSpPr>
              <a:spLocks noChangeArrowheads="1"/>
            </p:cNvSpPr>
            <p:nvPr/>
          </p:nvSpPr>
          <p:spPr bwMode="auto">
            <a:xfrm>
              <a:off x="4306" y="2384"/>
              <a:ext cx="161" cy="143"/>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139" name="Oval 279"/>
            <p:cNvSpPr>
              <a:spLocks noChangeArrowheads="1"/>
            </p:cNvSpPr>
            <p:nvPr/>
          </p:nvSpPr>
          <p:spPr bwMode="auto">
            <a:xfrm>
              <a:off x="4486" y="2384"/>
              <a:ext cx="161" cy="143"/>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spcBef>
                  <a:spcPct val="20000"/>
                </a:spcBef>
                <a:buClr>
                  <a:schemeClr val="accent2"/>
                </a:buClr>
                <a:buSzPct val="85000"/>
                <a:buFont typeface="ZapfDingbats" pitchFamily="82" charset="2"/>
                <a:buNone/>
                <a:defRPr/>
              </a:pPr>
              <a:endParaRPr lang="en-US">
                <a:solidFill>
                  <a:srgbClr val="FF0000"/>
                </a:solidFill>
                <a:latin typeface="Comic Sans MS" charset="0"/>
                <a:ea typeface="ＭＳ Ｐゴシック" charset="0"/>
                <a:cs typeface="Arial" charset="0"/>
              </a:endParaRPr>
            </a:p>
          </p:txBody>
        </p:sp>
        <p:sp>
          <p:nvSpPr>
            <p:cNvPr id="140" name="Oval 280"/>
            <p:cNvSpPr>
              <a:spLocks noChangeArrowheads="1"/>
            </p:cNvSpPr>
            <p:nvPr/>
          </p:nvSpPr>
          <p:spPr bwMode="auto">
            <a:xfrm>
              <a:off x="4662" y="2378"/>
              <a:ext cx="156" cy="143"/>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141" name="Rectangle 281"/>
            <p:cNvSpPr>
              <a:spLocks noChangeArrowheads="1"/>
            </p:cNvSpPr>
            <p:nvPr/>
          </p:nvSpPr>
          <p:spPr bwMode="auto">
            <a:xfrm>
              <a:off x="5062" y="1836"/>
              <a:ext cx="83" cy="763"/>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grpSp>
        <p:nvGrpSpPr>
          <p:cNvPr id="244751" name="Group 249"/>
          <p:cNvGrpSpPr>
            <a:grpSpLocks/>
          </p:cNvGrpSpPr>
          <p:nvPr/>
        </p:nvGrpSpPr>
        <p:grpSpPr bwMode="auto">
          <a:xfrm>
            <a:off x="4722813" y="3789363"/>
            <a:ext cx="463550" cy="636587"/>
            <a:chOff x="4140" y="429"/>
            <a:chExt cx="1425" cy="2396"/>
          </a:xfrm>
        </p:grpSpPr>
        <p:sp>
          <p:nvSpPr>
            <p:cNvPr id="244787" name="Freeform 250"/>
            <p:cNvSpPr>
              <a:spLocks/>
            </p:cNvSpPr>
            <p:nvPr/>
          </p:nvSpPr>
          <p:spPr bwMode="auto">
            <a:xfrm>
              <a:off x="5268" y="433"/>
              <a:ext cx="283" cy="2286"/>
            </a:xfrm>
            <a:custGeom>
              <a:avLst/>
              <a:gdLst>
                <a:gd name="T0" fmla="*/ 2 w 354"/>
                <a:gd name="T1" fmla="*/ 0 h 2742"/>
                <a:gd name="T2" fmla="*/ 2 w 354"/>
                <a:gd name="T3" fmla="*/ 3 h 2742"/>
                <a:gd name="T4" fmla="*/ 2 w 354"/>
                <a:gd name="T5" fmla="*/ 16 h 2742"/>
                <a:gd name="T6" fmla="*/ 0 w 354"/>
                <a:gd name="T7" fmla="*/ 17 h 2742"/>
                <a:gd name="T8" fmla="*/ 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52" name="Rectangle 251"/>
            <p:cNvSpPr>
              <a:spLocks noChangeArrowheads="1"/>
            </p:cNvSpPr>
            <p:nvPr/>
          </p:nvSpPr>
          <p:spPr bwMode="auto">
            <a:xfrm>
              <a:off x="4203" y="429"/>
              <a:ext cx="1049" cy="2282"/>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44789" name="Freeform 252"/>
            <p:cNvSpPr>
              <a:spLocks/>
            </p:cNvSpPr>
            <p:nvPr/>
          </p:nvSpPr>
          <p:spPr bwMode="auto">
            <a:xfrm>
              <a:off x="5321" y="570"/>
              <a:ext cx="169" cy="2115"/>
            </a:xfrm>
            <a:custGeom>
              <a:avLst/>
              <a:gdLst>
                <a:gd name="T0" fmla="*/ 2 w 211"/>
                <a:gd name="T1" fmla="*/ 0 h 2537"/>
                <a:gd name="T2" fmla="*/ 2 w 211"/>
                <a:gd name="T3" fmla="*/ 3 h 2537"/>
                <a:gd name="T4" fmla="*/ 2 w 211"/>
                <a:gd name="T5" fmla="*/ 16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44790" name="Freeform 253"/>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55" name="Rectangle 254"/>
            <p:cNvSpPr>
              <a:spLocks noChangeArrowheads="1"/>
            </p:cNvSpPr>
            <p:nvPr/>
          </p:nvSpPr>
          <p:spPr bwMode="auto">
            <a:xfrm>
              <a:off x="4213" y="692"/>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nvGrpSpPr>
            <p:cNvPr id="244792" name="Group 255"/>
            <p:cNvGrpSpPr>
              <a:grpSpLocks/>
            </p:cNvGrpSpPr>
            <p:nvPr/>
          </p:nvGrpSpPr>
          <p:grpSpPr bwMode="auto">
            <a:xfrm>
              <a:off x="4749" y="668"/>
              <a:ext cx="581" cy="145"/>
              <a:chOff x="614" y="2568"/>
              <a:chExt cx="725" cy="139"/>
            </a:xfrm>
          </p:grpSpPr>
          <p:sp>
            <p:nvSpPr>
              <p:cNvPr id="181" name="AutoShape 256"/>
              <p:cNvSpPr>
                <a:spLocks noChangeArrowheads="1"/>
              </p:cNvSpPr>
              <p:nvPr/>
            </p:nvSpPr>
            <p:spPr bwMode="auto">
              <a:xfrm>
                <a:off x="615" y="2568"/>
                <a:ext cx="725" cy="137"/>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182" name="AutoShape 257"/>
              <p:cNvSpPr>
                <a:spLocks noChangeArrowheads="1"/>
              </p:cNvSpPr>
              <p:nvPr/>
            </p:nvSpPr>
            <p:spPr bwMode="auto">
              <a:xfrm>
                <a:off x="634" y="2585"/>
                <a:ext cx="688"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sp>
          <p:nvSpPr>
            <p:cNvPr id="157" name="Rectangle 258"/>
            <p:cNvSpPr>
              <a:spLocks noChangeArrowheads="1"/>
            </p:cNvSpPr>
            <p:nvPr/>
          </p:nvSpPr>
          <p:spPr bwMode="auto">
            <a:xfrm>
              <a:off x="4223" y="1021"/>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nvGrpSpPr>
            <p:cNvPr id="244794" name="Group 259"/>
            <p:cNvGrpSpPr>
              <a:grpSpLocks/>
            </p:cNvGrpSpPr>
            <p:nvPr/>
          </p:nvGrpSpPr>
          <p:grpSpPr bwMode="auto">
            <a:xfrm>
              <a:off x="4747" y="994"/>
              <a:ext cx="581" cy="134"/>
              <a:chOff x="614" y="2568"/>
              <a:chExt cx="725" cy="139"/>
            </a:xfrm>
          </p:grpSpPr>
          <p:sp>
            <p:nvSpPr>
              <p:cNvPr id="179" name="AutoShape 260"/>
              <p:cNvSpPr>
                <a:spLocks noChangeArrowheads="1"/>
              </p:cNvSpPr>
              <p:nvPr/>
            </p:nvSpPr>
            <p:spPr bwMode="auto">
              <a:xfrm>
                <a:off x="612" y="2571"/>
                <a:ext cx="725" cy="136"/>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180" name="AutoShape 261"/>
              <p:cNvSpPr>
                <a:spLocks noChangeArrowheads="1"/>
              </p:cNvSpPr>
              <p:nvPr/>
            </p:nvSpPr>
            <p:spPr bwMode="auto">
              <a:xfrm>
                <a:off x="624" y="2589"/>
                <a:ext cx="694" cy="9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sp>
          <p:nvSpPr>
            <p:cNvPr id="159" name="Rectangle 262"/>
            <p:cNvSpPr>
              <a:spLocks noChangeArrowheads="1"/>
            </p:cNvSpPr>
            <p:nvPr/>
          </p:nvSpPr>
          <p:spPr bwMode="auto">
            <a:xfrm>
              <a:off x="4218" y="1355"/>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160" name="Rectangle 263"/>
            <p:cNvSpPr>
              <a:spLocks noChangeArrowheads="1"/>
            </p:cNvSpPr>
            <p:nvPr/>
          </p:nvSpPr>
          <p:spPr bwMode="auto">
            <a:xfrm>
              <a:off x="4228" y="1654"/>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nvGrpSpPr>
            <p:cNvPr id="244797" name="Group 264"/>
            <p:cNvGrpSpPr>
              <a:grpSpLocks/>
            </p:cNvGrpSpPr>
            <p:nvPr/>
          </p:nvGrpSpPr>
          <p:grpSpPr bwMode="auto">
            <a:xfrm>
              <a:off x="4735" y="1627"/>
              <a:ext cx="582" cy="151"/>
              <a:chOff x="614" y="2568"/>
              <a:chExt cx="725" cy="139"/>
            </a:xfrm>
          </p:grpSpPr>
          <p:sp>
            <p:nvSpPr>
              <p:cNvPr id="177" name="AutoShape 265"/>
              <p:cNvSpPr>
                <a:spLocks noChangeArrowheads="1"/>
              </p:cNvSpPr>
              <p:nvPr/>
            </p:nvSpPr>
            <p:spPr bwMode="auto">
              <a:xfrm>
                <a:off x="614" y="2576"/>
                <a:ext cx="717" cy="132"/>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178" name="AutoShape 266"/>
              <p:cNvSpPr>
                <a:spLocks noChangeArrowheads="1"/>
              </p:cNvSpPr>
              <p:nvPr/>
            </p:nvSpPr>
            <p:spPr bwMode="auto">
              <a:xfrm>
                <a:off x="627" y="2587"/>
                <a:ext cx="687"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sp>
          <p:nvSpPr>
            <p:cNvPr id="244798" name="Freeform 267"/>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nvGrpSpPr>
            <p:cNvPr id="244799" name="Group 268"/>
            <p:cNvGrpSpPr>
              <a:grpSpLocks/>
            </p:cNvGrpSpPr>
            <p:nvPr/>
          </p:nvGrpSpPr>
          <p:grpSpPr bwMode="auto">
            <a:xfrm>
              <a:off x="4739" y="1327"/>
              <a:ext cx="582" cy="139"/>
              <a:chOff x="614" y="2568"/>
              <a:chExt cx="725" cy="139"/>
            </a:xfrm>
          </p:grpSpPr>
          <p:sp>
            <p:nvSpPr>
              <p:cNvPr id="175" name="AutoShape 269"/>
              <p:cNvSpPr>
                <a:spLocks noChangeArrowheads="1"/>
              </p:cNvSpPr>
              <p:nvPr/>
            </p:nvSpPr>
            <p:spPr bwMode="auto">
              <a:xfrm>
                <a:off x="616" y="2566"/>
                <a:ext cx="723" cy="143"/>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176" name="AutoShape 270"/>
              <p:cNvSpPr>
                <a:spLocks noChangeArrowheads="1"/>
              </p:cNvSpPr>
              <p:nvPr/>
            </p:nvSpPr>
            <p:spPr bwMode="auto">
              <a:xfrm>
                <a:off x="634" y="2584"/>
                <a:ext cx="687"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sp>
          <p:nvSpPr>
            <p:cNvPr id="164" name="Rectangle 271"/>
            <p:cNvSpPr>
              <a:spLocks noChangeArrowheads="1"/>
            </p:cNvSpPr>
            <p:nvPr/>
          </p:nvSpPr>
          <p:spPr bwMode="auto">
            <a:xfrm>
              <a:off x="5248" y="429"/>
              <a:ext cx="68" cy="22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44801" name="Freeform 272"/>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44802" name="Freeform 273"/>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67" name="Oval 274"/>
            <p:cNvSpPr>
              <a:spLocks noChangeArrowheads="1"/>
            </p:cNvSpPr>
            <p:nvPr/>
          </p:nvSpPr>
          <p:spPr bwMode="auto">
            <a:xfrm>
              <a:off x="5516" y="2610"/>
              <a:ext cx="49" cy="96"/>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44804" name="Freeform 275"/>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69" name="AutoShape 276"/>
            <p:cNvSpPr>
              <a:spLocks noChangeArrowheads="1"/>
            </p:cNvSpPr>
            <p:nvPr/>
          </p:nvSpPr>
          <p:spPr bwMode="auto">
            <a:xfrm>
              <a:off x="4140" y="2682"/>
              <a:ext cx="1201" cy="143"/>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170" name="AutoShape 277"/>
            <p:cNvSpPr>
              <a:spLocks noChangeArrowheads="1"/>
            </p:cNvSpPr>
            <p:nvPr/>
          </p:nvSpPr>
          <p:spPr bwMode="auto">
            <a:xfrm>
              <a:off x="4203" y="2711"/>
              <a:ext cx="1074"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171" name="Oval 278"/>
            <p:cNvSpPr>
              <a:spLocks noChangeArrowheads="1"/>
            </p:cNvSpPr>
            <p:nvPr/>
          </p:nvSpPr>
          <p:spPr bwMode="auto">
            <a:xfrm>
              <a:off x="4306" y="2383"/>
              <a:ext cx="161" cy="143"/>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172" name="Oval 279"/>
            <p:cNvSpPr>
              <a:spLocks noChangeArrowheads="1"/>
            </p:cNvSpPr>
            <p:nvPr/>
          </p:nvSpPr>
          <p:spPr bwMode="auto">
            <a:xfrm>
              <a:off x="4486" y="2383"/>
              <a:ext cx="161" cy="143"/>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spcBef>
                  <a:spcPct val="20000"/>
                </a:spcBef>
                <a:buClr>
                  <a:schemeClr val="accent2"/>
                </a:buClr>
                <a:buSzPct val="85000"/>
                <a:buFont typeface="ZapfDingbats" pitchFamily="82" charset="2"/>
                <a:buNone/>
                <a:defRPr/>
              </a:pPr>
              <a:endParaRPr lang="en-US">
                <a:solidFill>
                  <a:srgbClr val="FF0000"/>
                </a:solidFill>
                <a:latin typeface="Comic Sans MS" charset="0"/>
                <a:ea typeface="ＭＳ Ｐゴシック" charset="0"/>
                <a:cs typeface="Arial" charset="0"/>
              </a:endParaRPr>
            </a:p>
          </p:txBody>
        </p:sp>
        <p:sp>
          <p:nvSpPr>
            <p:cNvPr id="173" name="Oval 280"/>
            <p:cNvSpPr>
              <a:spLocks noChangeArrowheads="1"/>
            </p:cNvSpPr>
            <p:nvPr/>
          </p:nvSpPr>
          <p:spPr bwMode="auto">
            <a:xfrm>
              <a:off x="4662" y="2383"/>
              <a:ext cx="156" cy="137"/>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174" name="Rectangle 281"/>
            <p:cNvSpPr>
              <a:spLocks noChangeArrowheads="1"/>
            </p:cNvSpPr>
            <p:nvPr/>
          </p:nvSpPr>
          <p:spPr bwMode="auto">
            <a:xfrm>
              <a:off x="5062" y="1833"/>
              <a:ext cx="83" cy="765"/>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sp>
        <p:nvSpPr>
          <p:cNvPr id="244752" name="TextBox 182"/>
          <p:cNvSpPr txBox="1">
            <a:spLocks noChangeArrowheads="1"/>
          </p:cNvSpPr>
          <p:nvPr/>
        </p:nvSpPr>
        <p:spPr bwMode="auto">
          <a:xfrm>
            <a:off x="2984500" y="6207125"/>
            <a:ext cx="15589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2000">
                <a:latin typeface="Arial Narrow" pitchFamily="34" charset="0"/>
              </a:rPr>
              <a:t>KingCDN.com</a:t>
            </a:r>
            <a:endParaRPr lang="en-US" altLang="he-IL" sz="2000" i="1">
              <a:latin typeface="Arial Narrow" pitchFamily="34" charset="0"/>
            </a:endParaRPr>
          </a:p>
        </p:txBody>
      </p:sp>
      <p:pic>
        <p:nvPicPr>
          <p:cNvPr id="244753" name="Picture 7" descr="Bo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9238" y="2392363"/>
            <a:ext cx="533400"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445" name="Group 61444"/>
          <p:cNvGrpSpPr>
            <a:grpSpLocks/>
          </p:cNvGrpSpPr>
          <p:nvPr/>
        </p:nvGrpSpPr>
        <p:grpSpPr bwMode="auto">
          <a:xfrm>
            <a:off x="1490663" y="3036888"/>
            <a:ext cx="1628775" cy="1063625"/>
            <a:chOff x="1490926" y="3037262"/>
            <a:chExt cx="1628976" cy="1063042"/>
          </a:xfrm>
        </p:grpSpPr>
        <p:cxnSp>
          <p:nvCxnSpPr>
            <p:cNvPr id="244783" name="Straight Arrow Connector 44"/>
            <p:cNvCxnSpPr>
              <a:cxnSpLocks noChangeShapeType="1"/>
            </p:cNvCxnSpPr>
            <p:nvPr/>
          </p:nvCxnSpPr>
          <p:spPr bwMode="auto">
            <a:xfrm flipH="1">
              <a:off x="1490926" y="3037262"/>
              <a:ext cx="1628976" cy="1063042"/>
            </a:xfrm>
            <a:prstGeom prst="straightConnector1">
              <a:avLst/>
            </a:prstGeom>
            <a:noFill/>
            <a:ln w="254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44784" name="Group 61441"/>
            <p:cNvGrpSpPr>
              <a:grpSpLocks/>
            </p:cNvGrpSpPr>
            <p:nvPr/>
          </p:nvGrpSpPr>
          <p:grpSpPr bwMode="auto">
            <a:xfrm>
              <a:off x="2056927" y="3410016"/>
              <a:ext cx="317511" cy="369332"/>
              <a:chOff x="7454630" y="3313376"/>
              <a:chExt cx="317511" cy="369332"/>
            </a:xfrm>
          </p:grpSpPr>
          <p:sp>
            <p:nvSpPr>
              <p:cNvPr id="244785" name="Oval 61440"/>
              <p:cNvSpPr>
                <a:spLocks noChangeArrowheads="1"/>
              </p:cNvSpPr>
              <p:nvPr/>
            </p:nvSpPr>
            <p:spPr bwMode="auto">
              <a:xfrm>
                <a:off x="7468434" y="3354794"/>
                <a:ext cx="303707" cy="303707"/>
              </a:xfrm>
              <a:prstGeom prst="ellipse">
                <a:avLst/>
              </a:prstGeom>
              <a:solidFill>
                <a:schemeClr val="bg1"/>
              </a:solidFill>
              <a:ln w="15875">
                <a:solidFill>
                  <a:schemeClr val="tx1"/>
                </a:solidFill>
                <a:round/>
                <a:headEnd/>
                <a:tailEnd/>
              </a:ln>
            </p:spPr>
            <p:txBody>
              <a:bodyPr wrap="none"/>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sp>
            <p:nvSpPr>
              <p:cNvPr id="244786" name="TextBox 61439"/>
              <p:cNvSpPr txBox="1">
                <a:spLocks noChangeArrowheads="1"/>
              </p:cNvSpPr>
              <p:nvPr/>
            </p:nvSpPr>
            <p:spPr bwMode="auto">
              <a:xfrm>
                <a:off x="7454630" y="3313376"/>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1800">
                    <a:latin typeface="Arial" panose="020B0604020202020204" pitchFamily="34" charset="0"/>
                  </a:rPr>
                  <a:t>1</a:t>
                </a:r>
              </a:p>
            </p:txBody>
          </p:sp>
        </p:grpSp>
      </p:grpSp>
      <p:sp>
        <p:nvSpPr>
          <p:cNvPr id="61443" name="TextBox 61442"/>
          <p:cNvSpPr txBox="1">
            <a:spLocks noChangeArrowheads="1"/>
          </p:cNvSpPr>
          <p:nvPr/>
        </p:nvSpPr>
        <p:spPr bwMode="auto">
          <a:xfrm>
            <a:off x="263525" y="2462213"/>
            <a:ext cx="2862263"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1800" dirty="0">
                <a:latin typeface="Arial Narrow" pitchFamily="34" charset="0"/>
              </a:rPr>
              <a:t>1. Bob gets URL </a:t>
            </a:r>
            <a:r>
              <a:rPr lang="en-US" altLang="he-IL" sz="1800" dirty="0" smtClean="0">
                <a:latin typeface="Arial Narrow" pitchFamily="34" charset="0"/>
              </a:rPr>
              <a:t>for </a:t>
            </a:r>
            <a:r>
              <a:rPr lang="en-US" altLang="he-IL" sz="1800" dirty="0">
                <a:latin typeface="Arial Narrow" pitchFamily="34" charset="0"/>
              </a:rPr>
              <a:t>video http://</a:t>
            </a:r>
            <a:r>
              <a:rPr lang="en-US" altLang="he-IL" sz="1800" dirty="0" smtClean="0">
                <a:latin typeface="Arial Narrow" pitchFamily="34" charset="0"/>
              </a:rPr>
              <a:t>netcinema.com/6Y7B23V</a:t>
            </a:r>
            <a:endParaRPr lang="en-US" altLang="he-IL" sz="1800" dirty="0">
              <a:latin typeface="Arial Narrow" pitchFamily="34" charset="0"/>
            </a:endParaRPr>
          </a:p>
          <a:p>
            <a:pPr>
              <a:lnSpc>
                <a:spcPct val="100000"/>
              </a:lnSpc>
              <a:buClr>
                <a:schemeClr val="accent2"/>
              </a:buClr>
              <a:buSzPct val="85000"/>
              <a:buFont typeface="ZapfDingbats" pitchFamily="82" charset="2"/>
              <a:buNone/>
            </a:pPr>
            <a:r>
              <a:rPr lang="en-US" altLang="he-IL" sz="1800" dirty="0">
                <a:latin typeface="Arial Narrow" pitchFamily="34" charset="0"/>
              </a:rPr>
              <a:t>from </a:t>
            </a:r>
            <a:r>
              <a:rPr lang="en-US" altLang="he-IL" sz="1800" dirty="0" smtClean="0">
                <a:latin typeface="Arial Narrow" pitchFamily="34" charset="0"/>
              </a:rPr>
              <a:t>netcinema.com </a:t>
            </a:r>
            <a:endParaRPr lang="en-US" altLang="he-IL" sz="1800" dirty="0">
              <a:latin typeface="Arial Narrow" pitchFamily="34" charset="0"/>
            </a:endParaRPr>
          </a:p>
          <a:p>
            <a:pPr>
              <a:lnSpc>
                <a:spcPct val="100000"/>
              </a:lnSpc>
              <a:buClr>
                <a:schemeClr val="accent2"/>
              </a:buClr>
              <a:buSzPct val="85000"/>
              <a:buFont typeface="ZapfDingbats" pitchFamily="82" charset="2"/>
              <a:buNone/>
            </a:pPr>
            <a:r>
              <a:rPr lang="en-US" altLang="he-IL" sz="1800" dirty="0">
                <a:latin typeface="Arial Narrow" pitchFamily="34" charset="0"/>
              </a:rPr>
              <a:t>web page</a:t>
            </a:r>
          </a:p>
        </p:txBody>
      </p:sp>
      <p:grpSp>
        <p:nvGrpSpPr>
          <p:cNvPr id="61448" name="Group 61447"/>
          <p:cNvGrpSpPr>
            <a:grpSpLocks/>
          </p:cNvGrpSpPr>
          <p:nvPr/>
        </p:nvGrpSpPr>
        <p:grpSpPr bwMode="auto">
          <a:xfrm>
            <a:off x="3919538" y="3225800"/>
            <a:ext cx="714375" cy="684213"/>
            <a:chOff x="3924463" y="3239045"/>
            <a:chExt cx="713539" cy="684908"/>
          </a:xfrm>
        </p:grpSpPr>
        <p:cxnSp>
          <p:nvCxnSpPr>
            <p:cNvPr id="244779" name="Straight Arrow Connector 193"/>
            <p:cNvCxnSpPr>
              <a:cxnSpLocks noChangeShapeType="1"/>
            </p:cNvCxnSpPr>
            <p:nvPr/>
          </p:nvCxnSpPr>
          <p:spPr bwMode="auto">
            <a:xfrm>
              <a:off x="3924463" y="3239045"/>
              <a:ext cx="713539" cy="684908"/>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44780" name="Group 194"/>
            <p:cNvGrpSpPr>
              <a:grpSpLocks/>
            </p:cNvGrpSpPr>
            <p:nvPr/>
          </p:nvGrpSpPr>
          <p:grpSpPr bwMode="auto">
            <a:xfrm>
              <a:off x="4061324" y="3293627"/>
              <a:ext cx="322117" cy="369332"/>
              <a:chOff x="7408615" y="3244352"/>
              <a:chExt cx="322117" cy="369332"/>
            </a:xfrm>
          </p:grpSpPr>
          <p:sp>
            <p:nvSpPr>
              <p:cNvPr id="244781" name="Oval 195"/>
              <p:cNvSpPr>
                <a:spLocks noChangeArrowheads="1"/>
              </p:cNvSpPr>
              <p:nvPr/>
            </p:nvSpPr>
            <p:spPr bwMode="auto">
              <a:xfrm>
                <a:off x="7427025" y="3299570"/>
                <a:ext cx="303707" cy="303707"/>
              </a:xfrm>
              <a:prstGeom prst="ellipse">
                <a:avLst/>
              </a:prstGeom>
              <a:solidFill>
                <a:schemeClr val="bg1"/>
              </a:solidFill>
              <a:ln w="15875">
                <a:solidFill>
                  <a:schemeClr val="tx1"/>
                </a:solidFill>
                <a:round/>
                <a:headEnd/>
                <a:tailEnd/>
              </a:ln>
            </p:spPr>
            <p:txBody>
              <a:bodyPr wrap="none"/>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sp>
            <p:nvSpPr>
              <p:cNvPr id="244782" name="TextBox 196"/>
              <p:cNvSpPr txBox="1">
                <a:spLocks noChangeArrowheads="1"/>
              </p:cNvSpPr>
              <p:nvPr/>
            </p:nvSpPr>
            <p:spPr bwMode="auto">
              <a:xfrm>
                <a:off x="7408615" y="3244352"/>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1800">
                    <a:latin typeface="Arial" panose="020B0604020202020204" pitchFamily="34" charset="0"/>
                  </a:rPr>
                  <a:t>2</a:t>
                </a:r>
              </a:p>
            </p:txBody>
          </p:sp>
        </p:grpSp>
      </p:grpSp>
      <p:sp>
        <p:nvSpPr>
          <p:cNvPr id="201" name="TextBox 200"/>
          <p:cNvSpPr txBox="1">
            <a:spLocks noChangeArrowheads="1"/>
          </p:cNvSpPr>
          <p:nvPr/>
        </p:nvSpPr>
        <p:spPr bwMode="auto">
          <a:xfrm>
            <a:off x="4371975" y="2981325"/>
            <a:ext cx="38496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1800">
                <a:latin typeface="Arial Narrow" pitchFamily="34" charset="0"/>
              </a:rPr>
              <a:t>2. resolve http://netcinema.com/6Y7B23V</a:t>
            </a:r>
          </a:p>
          <a:p>
            <a:pPr>
              <a:lnSpc>
                <a:spcPct val="100000"/>
              </a:lnSpc>
              <a:buClr>
                <a:schemeClr val="accent2"/>
              </a:buClr>
              <a:buSzPct val="85000"/>
              <a:buFont typeface="ZapfDingbats" pitchFamily="82" charset="2"/>
              <a:buNone/>
            </a:pPr>
            <a:r>
              <a:rPr lang="en-US" altLang="he-IL" sz="1800">
                <a:latin typeface="Arial Narrow" pitchFamily="34" charset="0"/>
              </a:rPr>
              <a:t>via Bob</a:t>
            </a:r>
            <a:r>
              <a:rPr lang="en-US" altLang="en-US" sz="1800">
                <a:latin typeface="Arial Narrow" pitchFamily="34" charset="0"/>
              </a:rPr>
              <a:t>’</a:t>
            </a:r>
            <a:r>
              <a:rPr lang="en-US" altLang="he-IL" sz="1800">
                <a:latin typeface="Arial Narrow" pitchFamily="34" charset="0"/>
              </a:rPr>
              <a:t>s local DNS</a:t>
            </a:r>
          </a:p>
        </p:txBody>
      </p:sp>
      <p:sp>
        <p:nvSpPr>
          <p:cNvPr id="244758" name="TextBox 201"/>
          <p:cNvSpPr txBox="1">
            <a:spLocks noChangeArrowheads="1"/>
          </p:cNvSpPr>
          <p:nvPr/>
        </p:nvSpPr>
        <p:spPr bwMode="auto">
          <a:xfrm>
            <a:off x="377825" y="5895975"/>
            <a:ext cx="17700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2000">
                <a:latin typeface="Arial Narrow" pitchFamily="34" charset="0"/>
              </a:rPr>
              <a:t>netcinema</a:t>
            </a:r>
            <a:r>
              <a:rPr lang="en-US" altLang="en-US" sz="2000">
                <a:latin typeface="Arial Narrow" pitchFamily="34" charset="0"/>
              </a:rPr>
              <a:t>’</a:t>
            </a:r>
            <a:r>
              <a:rPr lang="en-US" altLang="he-IL" sz="2000">
                <a:latin typeface="Arial Narrow" pitchFamily="34" charset="0"/>
              </a:rPr>
              <a:t>s</a:t>
            </a:r>
          </a:p>
          <a:p>
            <a:pPr>
              <a:lnSpc>
                <a:spcPct val="100000"/>
              </a:lnSpc>
              <a:buClr>
                <a:schemeClr val="accent2"/>
              </a:buClr>
              <a:buSzPct val="85000"/>
              <a:buFont typeface="ZapfDingbats" pitchFamily="82" charset="2"/>
              <a:buNone/>
            </a:pPr>
            <a:r>
              <a:rPr lang="en-US" altLang="he-IL" sz="2000">
                <a:latin typeface="Arial Narrow" pitchFamily="34" charset="0"/>
              </a:rPr>
              <a:t>authorative DNS</a:t>
            </a:r>
            <a:endParaRPr lang="en-US" altLang="he-IL" sz="2000" i="1">
              <a:latin typeface="Arial Narrow" pitchFamily="34" charset="0"/>
            </a:endParaRPr>
          </a:p>
        </p:txBody>
      </p:sp>
      <p:cxnSp>
        <p:nvCxnSpPr>
          <p:cNvPr id="204" name="Straight Arrow Connector 203"/>
          <p:cNvCxnSpPr>
            <a:cxnSpLocks noChangeShapeType="1"/>
          </p:cNvCxnSpPr>
          <p:nvPr/>
        </p:nvCxnSpPr>
        <p:spPr bwMode="auto">
          <a:xfrm flipH="1">
            <a:off x="1612900" y="4159250"/>
            <a:ext cx="3100388" cy="1376363"/>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9" name="Straight Arrow Connector 208"/>
          <p:cNvCxnSpPr>
            <a:cxnSpLocks noChangeShapeType="1"/>
          </p:cNvCxnSpPr>
          <p:nvPr/>
        </p:nvCxnSpPr>
        <p:spPr bwMode="auto">
          <a:xfrm flipH="1">
            <a:off x="1593850" y="4268788"/>
            <a:ext cx="3100388" cy="1376362"/>
          </a:xfrm>
          <a:prstGeom prst="straightConnector1">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05" name="Group 204"/>
          <p:cNvGrpSpPr>
            <a:grpSpLocks/>
          </p:cNvGrpSpPr>
          <p:nvPr/>
        </p:nvGrpSpPr>
        <p:grpSpPr bwMode="auto">
          <a:xfrm>
            <a:off x="1838325" y="5218113"/>
            <a:ext cx="317500" cy="368300"/>
            <a:chOff x="7454630" y="3313376"/>
            <a:chExt cx="317511" cy="369332"/>
          </a:xfrm>
        </p:grpSpPr>
        <p:sp>
          <p:nvSpPr>
            <p:cNvPr id="244777" name="Oval 205"/>
            <p:cNvSpPr>
              <a:spLocks noChangeArrowheads="1"/>
            </p:cNvSpPr>
            <p:nvPr/>
          </p:nvSpPr>
          <p:spPr bwMode="auto">
            <a:xfrm>
              <a:off x="7468434" y="3354794"/>
              <a:ext cx="303707" cy="303707"/>
            </a:xfrm>
            <a:prstGeom prst="ellipse">
              <a:avLst/>
            </a:prstGeom>
            <a:solidFill>
              <a:schemeClr val="bg1"/>
            </a:solidFill>
            <a:ln w="15875">
              <a:solidFill>
                <a:schemeClr val="tx1"/>
              </a:solidFill>
              <a:round/>
              <a:headEnd/>
              <a:tailEnd/>
            </a:ln>
          </p:spPr>
          <p:txBody>
            <a:bodyPr wrap="none"/>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sp>
          <p:nvSpPr>
            <p:cNvPr id="244778" name="TextBox 206"/>
            <p:cNvSpPr txBox="1">
              <a:spLocks noChangeArrowheads="1"/>
            </p:cNvSpPr>
            <p:nvPr/>
          </p:nvSpPr>
          <p:spPr bwMode="auto">
            <a:xfrm>
              <a:off x="7454630" y="3313376"/>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1800">
                  <a:latin typeface="Arial" panose="020B0604020202020204" pitchFamily="34" charset="0"/>
                </a:rPr>
                <a:t>3</a:t>
              </a:r>
            </a:p>
          </p:txBody>
        </p:sp>
      </p:grpSp>
      <p:sp>
        <p:nvSpPr>
          <p:cNvPr id="210" name="TextBox 209"/>
          <p:cNvSpPr txBox="1">
            <a:spLocks noChangeArrowheads="1"/>
          </p:cNvSpPr>
          <p:nvPr/>
        </p:nvSpPr>
        <p:spPr bwMode="auto">
          <a:xfrm>
            <a:off x="1808163" y="4592638"/>
            <a:ext cx="3200400" cy="6778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1800">
                <a:latin typeface="Arial Narrow" pitchFamily="34" charset="0"/>
              </a:rPr>
              <a:t>3. netcinema</a:t>
            </a:r>
            <a:r>
              <a:rPr lang="en-US" altLang="en-US" sz="1800">
                <a:latin typeface="Arial Narrow" pitchFamily="34" charset="0"/>
              </a:rPr>
              <a:t>’</a:t>
            </a:r>
            <a:r>
              <a:rPr lang="en-US" altLang="he-IL" sz="1800">
                <a:latin typeface="Arial Narrow" pitchFamily="34" charset="0"/>
              </a:rPr>
              <a:t>s DNS returns URL </a:t>
            </a:r>
          </a:p>
          <a:p>
            <a:pPr>
              <a:lnSpc>
                <a:spcPct val="100000"/>
              </a:lnSpc>
              <a:buClr>
                <a:schemeClr val="accent2"/>
              </a:buClr>
              <a:buSzPct val="85000"/>
              <a:buFont typeface="ZapfDingbats" pitchFamily="82" charset="2"/>
              <a:buNone/>
            </a:pPr>
            <a:r>
              <a:rPr lang="en-US" altLang="he-IL" sz="1800">
                <a:latin typeface="Arial Narrow" pitchFamily="34" charset="0"/>
              </a:rPr>
              <a:t>http://KingCDN.com/NetC6y&amp;B</a:t>
            </a:r>
            <a:r>
              <a:rPr lang="en-US" altLang="he-IL" sz="2000">
                <a:latin typeface="Arial Narrow" pitchFamily="34" charset="0"/>
              </a:rPr>
              <a:t>23V</a:t>
            </a:r>
          </a:p>
        </p:txBody>
      </p:sp>
      <p:cxnSp>
        <p:nvCxnSpPr>
          <p:cNvPr id="212" name="Straight Arrow Connector 211"/>
          <p:cNvCxnSpPr>
            <a:cxnSpLocks noChangeShapeType="1"/>
          </p:cNvCxnSpPr>
          <p:nvPr/>
        </p:nvCxnSpPr>
        <p:spPr bwMode="auto">
          <a:xfrm>
            <a:off x="5032375" y="4475163"/>
            <a:ext cx="447675" cy="962025"/>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7" name="Straight Arrow Connector 216"/>
          <p:cNvCxnSpPr>
            <a:cxnSpLocks noChangeShapeType="1"/>
          </p:cNvCxnSpPr>
          <p:nvPr/>
        </p:nvCxnSpPr>
        <p:spPr bwMode="auto">
          <a:xfrm>
            <a:off x="5127625" y="4486275"/>
            <a:ext cx="447675" cy="960438"/>
          </a:xfrm>
          <a:prstGeom prst="straightConnector1">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13" name="Group 212"/>
          <p:cNvGrpSpPr>
            <a:grpSpLocks/>
          </p:cNvGrpSpPr>
          <p:nvPr/>
        </p:nvGrpSpPr>
        <p:grpSpPr bwMode="auto">
          <a:xfrm>
            <a:off x="5116513" y="4727575"/>
            <a:ext cx="317500" cy="369888"/>
            <a:chOff x="7454630" y="3313376"/>
            <a:chExt cx="317511" cy="369332"/>
          </a:xfrm>
        </p:grpSpPr>
        <p:sp>
          <p:nvSpPr>
            <p:cNvPr id="244775" name="Oval 213"/>
            <p:cNvSpPr>
              <a:spLocks noChangeArrowheads="1"/>
            </p:cNvSpPr>
            <p:nvPr/>
          </p:nvSpPr>
          <p:spPr bwMode="auto">
            <a:xfrm>
              <a:off x="7468434" y="3354794"/>
              <a:ext cx="303707" cy="303707"/>
            </a:xfrm>
            <a:prstGeom prst="ellipse">
              <a:avLst/>
            </a:prstGeom>
            <a:solidFill>
              <a:schemeClr val="bg1"/>
            </a:solidFill>
            <a:ln w="15875">
              <a:solidFill>
                <a:schemeClr val="tx1"/>
              </a:solidFill>
              <a:round/>
              <a:headEnd/>
              <a:tailEnd/>
            </a:ln>
          </p:spPr>
          <p:txBody>
            <a:bodyPr wrap="none"/>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sp>
          <p:nvSpPr>
            <p:cNvPr id="244776" name="TextBox 214"/>
            <p:cNvSpPr txBox="1">
              <a:spLocks noChangeArrowheads="1"/>
            </p:cNvSpPr>
            <p:nvPr/>
          </p:nvSpPr>
          <p:spPr bwMode="auto">
            <a:xfrm>
              <a:off x="7454630" y="3313376"/>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1800">
                  <a:latin typeface="Arial" panose="020B0604020202020204" pitchFamily="34" charset="0"/>
                </a:rPr>
                <a:t>4</a:t>
              </a:r>
            </a:p>
          </p:txBody>
        </p:sp>
      </p:grpSp>
      <p:sp>
        <p:nvSpPr>
          <p:cNvPr id="219" name="TextBox 218"/>
          <p:cNvSpPr txBox="1">
            <a:spLocks noChangeArrowheads="1"/>
          </p:cNvSpPr>
          <p:nvPr/>
        </p:nvSpPr>
        <p:spPr bwMode="auto">
          <a:xfrm>
            <a:off x="5551488" y="3903663"/>
            <a:ext cx="3924300" cy="164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1800" dirty="0">
                <a:latin typeface="Arial Narrow" pitchFamily="34" charset="0"/>
              </a:rPr>
              <a:t>4&amp;5. Resolve </a:t>
            </a:r>
          </a:p>
          <a:p>
            <a:pPr>
              <a:lnSpc>
                <a:spcPct val="100000"/>
              </a:lnSpc>
              <a:buClr>
                <a:schemeClr val="accent2"/>
              </a:buClr>
              <a:buSzPct val="85000"/>
              <a:buFont typeface="ZapfDingbats" pitchFamily="82" charset="2"/>
              <a:buNone/>
            </a:pPr>
            <a:r>
              <a:rPr lang="en-US" altLang="he-IL" sz="1800" dirty="0">
                <a:latin typeface="Arial Narrow" pitchFamily="34" charset="0"/>
              </a:rPr>
              <a:t>http://KingCDN.com/NetC6y&amp;B23</a:t>
            </a:r>
          </a:p>
          <a:p>
            <a:pPr>
              <a:lnSpc>
                <a:spcPct val="100000"/>
              </a:lnSpc>
              <a:buClr>
                <a:schemeClr val="accent2"/>
              </a:buClr>
              <a:buSzPct val="85000"/>
              <a:buFont typeface="ZapfDingbats" pitchFamily="82" charset="2"/>
              <a:buNone/>
            </a:pPr>
            <a:r>
              <a:rPr lang="en-US" altLang="he-IL" sz="1800" dirty="0">
                <a:latin typeface="Arial Narrow" pitchFamily="34" charset="0"/>
              </a:rPr>
              <a:t>via </a:t>
            </a:r>
            <a:r>
              <a:rPr lang="en-US" altLang="he-IL" sz="1800" dirty="0" err="1">
                <a:latin typeface="Arial Narrow" pitchFamily="34" charset="0"/>
              </a:rPr>
              <a:t>KingCDN</a:t>
            </a:r>
            <a:r>
              <a:rPr lang="en-US" altLang="en-US" sz="1800" dirty="0" err="1">
                <a:latin typeface="Arial Narrow" pitchFamily="34" charset="0"/>
              </a:rPr>
              <a:t>’</a:t>
            </a:r>
            <a:r>
              <a:rPr lang="en-US" altLang="he-IL" sz="1800" dirty="0" err="1">
                <a:latin typeface="Arial Narrow" pitchFamily="34" charset="0"/>
              </a:rPr>
              <a:t>s</a:t>
            </a:r>
            <a:r>
              <a:rPr lang="en-US" altLang="he-IL" sz="1800" dirty="0">
                <a:latin typeface="Arial Narrow" pitchFamily="34" charset="0"/>
              </a:rPr>
              <a:t> authoritative DNS,              which returns IP address of </a:t>
            </a:r>
            <a:r>
              <a:rPr lang="en-US" altLang="he-IL" sz="1800" dirty="0" err="1" smtClean="0">
                <a:latin typeface="Arial Narrow" pitchFamily="34" charset="0"/>
              </a:rPr>
              <a:t>KingCDN</a:t>
            </a:r>
            <a:r>
              <a:rPr lang="en-US" altLang="he-IL" sz="1800" dirty="0" smtClean="0">
                <a:latin typeface="Arial Narrow" pitchFamily="34" charset="0"/>
              </a:rPr>
              <a:t> </a:t>
            </a:r>
            <a:endParaRPr lang="en-US" altLang="he-IL" sz="1800" dirty="0">
              <a:latin typeface="Arial Narrow" pitchFamily="34" charset="0"/>
            </a:endParaRPr>
          </a:p>
          <a:p>
            <a:pPr>
              <a:lnSpc>
                <a:spcPct val="100000"/>
              </a:lnSpc>
              <a:buClr>
                <a:schemeClr val="accent2"/>
              </a:buClr>
              <a:buSzPct val="85000"/>
              <a:buFont typeface="ZapfDingbats" pitchFamily="82" charset="2"/>
              <a:buNone/>
            </a:pPr>
            <a:r>
              <a:rPr lang="en-US" altLang="he-IL" sz="1800" dirty="0">
                <a:latin typeface="Arial Narrow" pitchFamily="34" charset="0"/>
              </a:rPr>
              <a:t>server  with video</a:t>
            </a:r>
          </a:p>
        </p:txBody>
      </p:sp>
      <p:cxnSp>
        <p:nvCxnSpPr>
          <p:cNvPr id="220" name="Straight Arrow Connector 219"/>
          <p:cNvCxnSpPr>
            <a:cxnSpLocks noChangeShapeType="1"/>
          </p:cNvCxnSpPr>
          <p:nvPr/>
        </p:nvCxnSpPr>
        <p:spPr bwMode="auto">
          <a:xfrm>
            <a:off x="3783013" y="3322638"/>
            <a:ext cx="812800" cy="822325"/>
          </a:xfrm>
          <a:prstGeom prst="straightConnector1">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23" name="Group 222"/>
          <p:cNvGrpSpPr>
            <a:grpSpLocks/>
          </p:cNvGrpSpPr>
          <p:nvPr/>
        </p:nvGrpSpPr>
        <p:grpSpPr bwMode="auto">
          <a:xfrm>
            <a:off x="4154488" y="3667125"/>
            <a:ext cx="317500" cy="369888"/>
            <a:chOff x="7454630" y="3313376"/>
            <a:chExt cx="317511" cy="369332"/>
          </a:xfrm>
        </p:grpSpPr>
        <p:sp>
          <p:nvSpPr>
            <p:cNvPr id="244773" name="Oval 223"/>
            <p:cNvSpPr>
              <a:spLocks noChangeArrowheads="1"/>
            </p:cNvSpPr>
            <p:nvPr/>
          </p:nvSpPr>
          <p:spPr bwMode="auto">
            <a:xfrm>
              <a:off x="7468434" y="3354794"/>
              <a:ext cx="303707" cy="303707"/>
            </a:xfrm>
            <a:prstGeom prst="ellipse">
              <a:avLst/>
            </a:prstGeom>
            <a:solidFill>
              <a:schemeClr val="bg1"/>
            </a:solidFill>
            <a:ln w="15875">
              <a:solidFill>
                <a:schemeClr val="tx1"/>
              </a:solidFill>
              <a:round/>
              <a:headEnd/>
              <a:tailEnd/>
            </a:ln>
          </p:spPr>
          <p:txBody>
            <a:bodyPr wrap="none"/>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sp>
          <p:nvSpPr>
            <p:cNvPr id="244774" name="TextBox 224"/>
            <p:cNvSpPr txBox="1">
              <a:spLocks noChangeArrowheads="1"/>
            </p:cNvSpPr>
            <p:nvPr/>
          </p:nvSpPr>
          <p:spPr bwMode="auto">
            <a:xfrm>
              <a:off x="7454630" y="3313376"/>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1800">
                  <a:latin typeface="Arial" panose="020B0604020202020204" pitchFamily="34" charset="0"/>
                </a:rPr>
                <a:t>5</a:t>
              </a:r>
            </a:p>
          </p:txBody>
        </p:sp>
      </p:grpSp>
      <p:cxnSp>
        <p:nvCxnSpPr>
          <p:cNvPr id="226" name="Straight Arrow Connector 225"/>
          <p:cNvCxnSpPr>
            <a:cxnSpLocks noChangeShapeType="1"/>
          </p:cNvCxnSpPr>
          <p:nvPr/>
        </p:nvCxnSpPr>
        <p:spPr bwMode="auto">
          <a:xfrm flipH="1">
            <a:off x="3311525" y="3201988"/>
            <a:ext cx="4763" cy="2362200"/>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457" name="Up Arrow 61456"/>
          <p:cNvSpPr>
            <a:spLocks noChangeArrowheads="1"/>
          </p:cNvSpPr>
          <p:nvPr/>
        </p:nvSpPr>
        <p:spPr bwMode="auto">
          <a:xfrm>
            <a:off x="3340100" y="3195638"/>
            <a:ext cx="298450" cy="2284412"/>
          </a:xfrm>
          <a:prstGeom prst="upArrow">
            <a:avLst>
              <a:gd name="adj1" fmla="val 50000"/>
              <a:gd name="adj2" fmla="val 50249"/>
            </a:avLst>
          </a:prstGeom>
          <a:gradFill rotWithShape="1">
            <a:gsLst>
              <a:gs pos="0">
                <a:srgbClr val="000090"/>
              </a:gs>
              <a:gs pos="64000">
                <a:srgbClr val="000090"/>
              </a:gs>
              <a:gs pos="100000">
                <a:srgbClr val="FFFFFF"/>
              </a:gs>
            </a:gsLst>
            <a:lin ang="5400000"/>
          </a:gra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sp>
        <p:nvSpPr>
          <p:cNvPr id="231" name="TextBox 230"/>
          <p:cNvSpPr txBox="1">
            <a:spLocks noChangeArrowheads="1"/>
          </p:cNvSpPr>
          <p:nvPr/>
        </p:nvSpPr>
        <p:spPr bwMode="auto">
          <a:xfrm>
            <a:off x="2254250" y="3732213"/>
            <a:ext cx="2027238" cy="9239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1800">
                <a:latin typeface="Arial Narrow" pitchFamily="34" charset="0"/>
              </a:rPr>
              <a:t>6. request video from</a:t>
            </a:r>
          </a:p>
          <a:p>
            <a:pPr>
              <a:lnSpc>
                <a:spcPct val="100000"/>
              </a:lnSpc>
              <a:buClr>
                <a:schemeClr val="accent2"/>
              </a:buClr>
              <a:buSzPct val="85000"/>
              <a:buFont typeface="ZapfDingbats" pitchFamily="82" charset="2"/>
              <a:buNone/>
            </a:pPr>
            <a:r>
              <a:rPr lang="en-US" altLang="he-IL" sz="1800">
                <a:latin typeface="Arial Narrow" pitchFamily="34" charset="0"/>
              </a:rPr>
              <a:t>KINGCDN server,</a:t>
            </a:r>
          </a:p>
          <a:p>
            <a:pPr>
              <a:lnSpc>
                <a:spcPct val="100000"/>
              </a:lnSpc>
              <a:buClr>
                <a:schemeClr val="accent2"/>
              </a:buClr>
              <a:buSzPct val="85000"/>
              <a:buFont typeface="ZapfDingbats" pitchFamily="82" charset="2"/>
              <a:buNone/>
            </a:pPr>
            <a:r>
              <a:rPr lang="en-US" altLang="he-IL" sz="1800">
                <a:latin typeface="Arial Narrow" pitchFamily="34" charset="0"/>
              </a:rPr>
              <a:t>streamed via HTTP</a:t>
            </a:r>
          </a:p>
        </p:txBody>
      </p:sp>
      <p:sp>
        <p:nvSpPr>
          <p:cNvPr id="244772" name="TextBox 232"/>
          <p:cNvSpPr txBox="1">
            <a:spLocks noChangeArrowheads="1"/>
          </p:cNvSpPr>
          <p:nvPr/>
        </p:nvSpPr>
        <p:spPr bwMode="auto">
          <a:xfrm>
            <a:off x="4592638" y="6103938"/>
            <a:ext cx="1874837"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buClr>
                <a:schemeClr val="accent2"/>
              </a:buClr>
              <a:buSzPct val="85000"/>
              <a:buFont typeface="ZapfDingbats" pitchFamily="82" charset="2"/>
              <a:buNone/>
            </a:pPr>
            <a:r>
              <a:rPr lang="en-US" altLang="he-IL" sz="2000">
                <a:latin typeface="Arial Narrow" pitchFamily="34" charset="0"/>
              </a:rPr>
              <a:t>KingCDN</a:t>
            </a:r>
          </a:p>
          <a:p>
            <a:pPr algn="ctr">
              <a:lnSpc>
                <a:spcPct val="100000"/>
              </a:lnSpc>
              <a:buClr>
                <a:schemeClr val="accent2"/>
              </a:buClr>
              <a:buSzPct val="85000"/>
              <a:buFont typeface="ZapfDingbats" pitchFamily="82" charset="2"/>
              <a:buNone/>
            </a:pPr>
            <a:r>
              <a:rPr lang="en-US" altLang="he-IL" sz="2000">
                <a:latin typeface="Arial Narrow" pitchFamily="34" charset="0"/>
              </a:rPr>
              <a:t>authoritative DNS</a:t>
            </a:r>
            <a:endParaRPr lang="en-US" altLang="he-IL" sz="2000" i="1">
              <a:latin typeface="Arial Narrow" pitchFamily="34" charset="0"/>
            </a:endParaRPr>
          </a:p>
        </p:txBody>
      </p:sp>
    </p:spTree>
    <p:extLst>
      <p:ext uri="{BB962C8B-B14F-4D97-AF65-F5344CB8AC3E}">
        <p14:creationId xmlns:p14="http://schemas.microsoft.com/office/powerpoint/2010/main" val="122078480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1445"/>
                                        </p:tgtEl>
                                        <p:attrNameLst>
                                          <p:attrName>style.visibility</p:attrName>
                                        </p:attrNameLst>
                                      </p:cBhvr>
                                      <p:to>
                                        <p:strVal val="visible"/>
                                      </p:to>
                                    </p:set>
                                    <p:animEffect transition="in" filter="dissolve">
                                      <p:cBhvr>
                                        <p:cTn id="7" dur="500"/>
                                        <p:tgtEl>
                                          <p:spTgt spid="6144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1443"/>
                                        </p:tgtEl>
                                        <p:attrNameLst>
                                          <p:attrName>style.visibility</p:attrName>
                                        </p:attrNameLst>
                                      </p:cBhvr>
                                      <p:to>
                                        <p:strVal val="visible"/>
                                      </p:to>
                                    </p:set>
                                    <p:animEffect transition="in" filter="dissolve">
                                      <p:cBhvr>
                                        <p:cTn id="10" dur="500"/>
                                        <p:tgtEl>
                                          <p:spTgt spid="6144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xit" presetSubtype="0" fill="hold" grpId="1" nodeType="clickEffect">
                                  <p:stCondLst>
                                    <p:cond delay="0"/>
                                  </p:stCondLst>
                                  <p:childTnLst>
                                    <p:animEffect transition="out" filter="dissolve">
                                      <p:cBhvr>
                                        <p:cTn id="14" dur="500"/>
                                        <p:tgtEl>
                                          <p:spTgt spid="61443"/>
                                        </p:tgtEl>
                                      </p:cBhvr>
                                    </p:animEffect>
                                    <p:set>
                                      <p:cBhvr>
                                        <p:cTn id="15" dur="1" fill="hold">
                                          <p:stCondLst>
                                            <p:cond delay="499"/>
                                          </p:stCondLst>
                                        </p:cTn>
                                        <p:tgtEl>
                                          <p:spTgt spid="61443"/>
                                        </p:tgtEl>
                                        <p:attrNameLst>
                                          <p:attrName>style.visibility</p:attrName>
                                        </p:attrNameLst>
                                      </p:cBhvr>
                                      <p:to>
                                        <p:strVal val="hidden"/>
                                      </p:to>
                                    </p:set>
                                  </p:childTnLst>
                                </p:cTn>
                              </p:par>
                              <p:par>
                                <p:cTn id="16" presetID="22" presetClass="entr" presetSubtype="1" fill="hold" nodeType="withEffect">
                                  <p:stCondLst>
                                    <p:cond delay="0"/>
                                  </p:stCondLst>
                                  <p:childTnLst>
                                    <p:set>
                                      <p:cBhvr>
                                        <p:cTn id="17" dur="1" fill="hold">
                                          <p:stCondLst>
                                            <p:cond delay="0"/>
                                          </p:stCondLst>
                                        </p:cTn>
                                        <p:tgtEl>
                                          <p:spTgt spid="61448"/>
                                        </p:tgtEl>
                                        <p:attrNameLst>
                                          <p:attrName>style.visibility</p:attrName>
                                        </p:attrNameLst>
                                      </p:cBhvr>
                                      <p:to>
                                        <p:strVal val="visible"/>
                                      </p:to>
                                    </p:set>
                                    <p:animEffect transition="in" filter="wipe(up)">
                                      <p:cBhvr>
                                        <p:cTn id="18" dur="500"/>
                                        <p:tgtEl>
                                          <p:spTgt spid="61448"/>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01"/>
                                        </p:tgtEl>
                                        <p:attrNameLst>
                                          <p:attrName>style.visibility</p:attrName>
                                        </p:attrNameLst>
                                      </p:cBhvr>
                                      <p:to>
                                        <p:strVal val="visible"/>
                                      </p:to>
                                    </p:set>
                                    <p:animEffect transition="in" filter="dissolve">
                                      <p:cBhvr>
                                        <p:cTn id="21" dur="500"/>
                                        <p:tgtEl>
                                          <p:spTgt spid="20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xit" presetSubtype="0" fill="hold" grpId="1" nodeType="clickEffect">
                                  <p:stCondLst>
                                    <p:cond delay="0"/>
                                  </p:stCondLst>
                                  <p:childTnLst>
                                    <p:animEffect transition="out" filter="dissolve">
                                      <p:cBhvr>
                                        <p:cTn id="25" dur="500"/>
                                        <p:tgtEl>
                                          <p:spTgt spid="201"/>
                                        </p:tgtEl>
                                      </p:cBhvr>
                                    </p:animEffect>
                                    <p:set>
                                      <p:cBhvr>
                                        <p:cTn id="26" dur="1" fill="hold">
                                          <p:stCondLst>
                                            <p:cond delay="499"/>
                                          </p:stCondLst>
                                        </p:cTn>
                                        <p:tgtEl>
                                          <p:spTgt spid="201"/>
                                        </p:tgtEl>
                                        <p:attrNameLst>
                                          <p:attrName>style.visibility</p:attrName>
                                        </p:attrNameLst>
                                      </p:cBhvr>
                                      <p:to>
                                        <p:strVal val="hidden"/>
                                      </p:to>
                                    </p:set>
                                  </p:childTnLst>
                                </p:cTn>
                              </p:par>
                              <p:par>
                                <p:cTn id="27" presetID="22" presetClass="entr" presetSubtype="2" fill="hold" nodeType="withEffect">
                                  <p:stCondLst>
                                    <p:cond delay="0"/>
                                  </p:stCondLst>
                                  <p:childTnLst>
                                    <p:set>
                                      <p:cBhvr>
                                        <p:cTn id="28" dur="1" fill="hold">
                                          <p:stCondLst>
                                            <p:cond delay="0"/>
                                          </p:stCondLst>
                                        </p:cTn>
                                        <p:tgtEl>
                                          <p:spTgt spid="204"/>
                                        </p:tgtEl>
                                        <p:attrNameLst>
                                          <p:attrName>style.visibility</p:attrName>
                                        </p:attrNameLst>
                                      </p:cBhvr>
                                      <p:to>
                                        <p:strVal val="visible"/>
                                      </p:to>
                                    </p:set>
                                    <p:animEffect transition="in" filter="wipe(right)">
                                      <p:cBhvr>
                                        <p:cTn id="29" dur="500"/>
                                        <p:tgtEl>
                                          <p:spTgt spid="204"/>
                                        </p:tgtEl>
                                      </p:cBhvr>
                                    </p:animEffect>
                                  </p:childTnLst>
                                </p:cTn>
                              </p:par>
                            </p:childTnLst>
                          </p:cTn>
                        </p:par>
                        <p:par>
                          <p:cTn id="30" fill="hold" nodeType="afterGroup">
                            <p:stCondLst>
                              <p:cond delay="500"/>
                            </p:stCondLst>
                            <p:childTnLst>
                              <p:par>
                                <p:cTn id="31" presetID="22" presetClass="entr" presetSubtype="8" fill="hold" nodeType="afterEffect">
                                  <p:stCondLst>
                                    <p:cond delay="0"/>
                                  </p:stCondLst>
                                  <p:childTnLst>
                                    <p:set>
                                      <p:cBhvr>
                                        <p:cTn id="32" dur="1" fill="hold">
                                          <p:stCondLst>
                                            <p:cond delay="0"/>
                                          </p:stCondLst>
                                        </p:cTn>
                                        <p:tgtEl>
                                          <p:spTgt spid="209"/>
                                        </p:tgtEl>
                                        <p:attrNameLst>
                                          <p:attrName>style.visibility</p:attrName>
                                        </p:attrNameLst>
                                      </p:cBhvr>
                                      <p:to>
                                        <p:strVal val="visible"/>
                                      </p:to>
                                    </p:set>
                                    <p:animEffect transition="in" filter="wipe(left)">
                                      <p:cBhvr>
                                        <p:cTn id="33" dur="500"/>
                                        <p:tgtEl>
                                          <p:spTgt spid="209"/>
                                        </p:tgtEl>
                                      </p:cBhvr>
                                    </p:animEffect>
                                  </p:childTnLst>
                                </p:cTn>
                              </p:par>
                            </p:childTnLst>
                          </p:cTn>
                        </p:par>
                        <p:par>
                          <p:cTn id="34" fill="hold" nodeType="afterGroup">
                            <p:stCondLst>
                              <p:cond delay="1000"/>
                            </p:stCondLst>
                            <p:childTnLst>
                              <p:par>
                                <p:cTn id="35" presetID="9" presetClass="entr" presetSubtype="0" fill="hold" nodeType="afterEffect">
                                  <p:stCondLst>
                                    <p:cond delay="0"/>
                                  </p:stCondLst>
                                  <p:childTnLst>
                                    <p:set>
                                      <p:cBhvr>
                                        <p:cTn id="36" dur="1" fill="hold">
                                          <p:stCondLst>
                                            <p:cond delay="0"/>
                                          </p:stCondLst>
                                        </p:cTn>
                                        <p:tgtEl>
                                          <p:spTgt spid="205"/>
                                        </p:tgtEl>
                                        <p:attrNameLst>
                                          <p:attrName>style.visibility</p:attrName>
                                        </p:attrNameLst>
                                      </p:cBhvr>
                                      <p:to>
                                        <p:strVal val="visible"/>
                                      </p:to>
                                    </p:set>
                                    <p:animEffect transition="in" filter="dissolve">
                                      <p:cBhvr>
                                        <p:cTn id="37" dur="500"/>
                                        <p:tgtEl>
                                          <p:spTgt spid="205"/>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10"/>
                                        </p:tgtEl>
                                        <p:attrNameLst>
                                          <p:attrName>style.visibility</p:attrName>
                                        </p:attrNameLst>
                                      </p:cBhvr>
                                      <p:to>
                                        <p:strVal val="visible"/>
                                      </p:to>
                                    </p:set>
                                    <p:animEffect transition="in" filter="dissolve">
                                      <p:cBhvr>
                                        <p:cTn id="40" dur="500"/>
                                        <p:tgtEl>
                                          <p:spTgt spid="210"/>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xit" presetSubtype="0" fill="hold" grpId="1" nodeType="clickEffect">
                                  <p:stCondLst>
                                    <p:cond delay="0"/>
                                  </p:stCondLst>
                                  <p:childTnLst>
                                    <p:animEffect transition="out" filter="dissolve">
                                      <p:cBhvr>
                                        <p:cTn id="44" dur="500"/>
                                        <p:tgtEl>
                                          <p:spTgt spid="210"/>
                                        </p:tgtEl>
                                      </p:cBhvr>
                                    </p:animEffect>
                                    <p:set>
                                      <p:cBhvr>
                                        <p:cTn id="45" dur="1" fill="hold">
                                          <p:stCondLst>
                                            <p:cond delay="499"/>
                                          </p:stCondLst>
                                        </p:cTn>
                                        <p:tgtEl>
                                          <p:spTgt spid="210"/>
                                        </p:tgtEl>
                                        <p:attrNameLst>
                                          <p:attrName>style.visibility</p:attrName>
                                        </p:attrNameLst>
                                      </p:cBhvr>
                                      <p:to>
                                        <p:strVal val="hidden"/>
                                      </p:to>
                                    </p:set>
                                  </p:childTnLst>
                                </p:cTn>
                              </p:par>
                              <p:par>
                                <p:cTn id="46" presetID="22" presetClass="entr" presetSubtype="1" fill="hold" nodeType="withEffect">
                                  <p:stCondLst>
                                    <p:cond delay="0"/>
                                  </p:stCondLst>
                                  <p:childTnLst>
                                    <p:set>
                                      <p:cBhvr>
                                        <p:cTn id="47" dur="1" fill="hold">
                                          <p:stCondLst>
                                            <p:cond delay="0"/>
                                          </p:stCondLst>
                                        </p:cTn>
                                        <p:tgtEl>
                                          <p:spTgt spid="212"/>
                                        </p:tgtEl>
                                        <p:attrNameLst>
                                          <p:attrName>style.visibility</p:attrName>
                                        </p:attrNameLst>
                                      </p:cBhvr>
                                      <p:to>
                                        <p:strVal val="visible"/>
                                      </p:to>
                                    </p:set>
                                    <p:animEffect transition="in" filter="wipe(up)">
                                      <p:cBhvr>
                                        <p:cTn id="48" dur="500"/>
                                        <p:tgtEl>
                                          <p:spTgt spid="212"/>
                                        </p:tgtEl>
                                      </p:cBhvr>
                                    </p:animEffect>
                                  </p:childTnLst>
                                </p:cTn>
                              </p:par>
                            </p:childTnLst>
                          </p:cTn>
                        </p:par>
                        <p:par>
                          <p:cTn id="49" fill="hold" nodeType="afterGroup">
                            <p:stCondLst>
                              <p:cond delay="500"/>
                            </p:stCondLst>
                            <p:childTnLst>
                              <p:par>
                                <p:cTn id="50" presetID="22" presetClass="entr" presetSubtype="4" fill="hold" nodeType="afterEffect">
                                  <p:stCondLst>
                                    <p:cond delay="0"/>
                                  </p:stCondLst>
                                  <p:childTnLst>
                                    <p:set>
                                      <p:cBhvr>
                                        <p:cTn id="51" dur="1" fill="hold">
                                          <p:stCondLst>
                                            <p:cond delay="0"/>
                                          </p:stCondLst>
                                        </p:cTn>
                                        <p:tgtEl>
                                          <p:spTgt spid="217"/>
                                        </p:tgtEl>
                                        <p:attrNameLst>
                                          <p:attrName>style.visibility</p:attrName>
                                        </p:attrNameLst>
                                      </p:cBhvr>
                                      <p:to>
                                        <p:strVal val="visible"/>
                                      </p:to>
                                    </p:set>
                                    <p:animEffect transition="in" filter="wipe(down)">
                                      <p:cBhvr>
                                        <p:cTn id="52" dur="500"/>
                                        <p:tgtEl>
                                          <p:spTgt spid="217"/>
                                        </p:tgtEl>
                                      </p:cBhvr>
                                    </p:animEffect>
                                  </p:childTnLst>
                                </p:cTn>
                              </p:par>
                            </p:childTnLst>
                          </p:cTn>
                        </p:par>
                        <p:par>
                          <p:cTn id="53" fill="hold" nodeType="afterGroup">
                            <p:stCondLst>
                              <p:cond delay="1000"/>
                            </p:stCondLst>
                            <p:childTnLst>
                              <p:par>
                                <p:cTn id="54" presetID="9" presetClass="entr" presetSubtype="0" fill="hold" nodeType="afterEffect">
                                  <p:stCondLst>
                                    <p:cond delay="0"/>
                                  </p:stCondLst>
                                  <p:childTnLst>
                                    <p:set>
                                      <p:cBhvr>
                                        <p:cTn id="55" dur="1" fill="hold">
                                          <p:stCondLst>
                                            <p:cond delay="0"/>
                                          </p:stCondLst>
                                        </p:cTn>
                                        <p:tgtEl>
                                          <p:spTgt spid="213"/>
                                        </p:tgtEl>
                                        <p:attrNameLst>
                                          <p:attrName>style.visibility</p:attrName>
                                        </p:attrNameLst>
                                      </p:cBhvr>
                                      <p:to>
                                        <p:strVal val="visible"/>
                                      </p:to>
                                    </p:set>
                                    <p:animEffect transition="in" filter="dissolve">
                                      <p:cBhvr>
                                        <p:cTn id="56" dur="500"/>
                                        <p:tgtEl>
                                          <p:spTgt spid="213"/>
                                        </p:tgtEl>
                                      </p:cBhvr>
                                    </p:animEffect>
                                  </p:childTnLst>
                                </p:cTn>
                              </p:par>
                            </p:childTnLst>
                          </p:cTn>
                        </p:par>
                        <p:par>
                          <p:cTn id="57" fill="hold" nodeType="afterGroup">
                            <p:stCondLst>
                              <p:cond delay="1500"/>
                            </p:stCondLst>
                            <p:childTnLst>
                              <p:par>
                                <p:cTn id="58" presetID="22" presetClass="entr" presetSubtype="4" fill="hold" nodeType="afterEffect">
                                  <p:stCondLst>
                                    <p:cond delay="0"/>
                                  </p:stCondLst>
                                  <p:childTnLst>
                                    <p:set>
                                      <p:cBhvr>
                                        <p:cTn id="59" dur="1" fill="hold">
                                          <p:stCondLst>
                                            <p:cond delay="0"/>
                                          </p:stCondLst>
                                        </p:cTn>
                                        <p:tgtEl>
                                          <p:spTgt spid="220"/>
                                        </p:tgtEl>
                                        <p:attrNameLst>
                                          <p:attrName>style.visibility</p:attrName>
                                        </p:attrNameLst>
                                      </p:cBhvr>
                                      <p:to>
                                        <p:strVal val="visible"/>
                                      </p:to>
                                    </p:set>
                                    <p:animEffect transition="in" filter="wipe(down)">
                                      <p:cBhvr>
                                        <p:cTn id="60" dur="500"/>
                                        <p:tgtEl>
                                          <p:spTgt spid="220"/>
                                        </p:tgtEl>
                                      </p:cBhvr>
                                    </p:animEffect>
                                  </p:childTnLst>
                                </p:cTn>
                              </p:par>
                            </p:childTnLst>
                          </p:cTn>
                        </p:par>
                        <p:par>
                          <p:cTn id="61" fill="hold" nodeType="afterGroup">
                            <p:stCondLst>
                              <p:cond delay="2000"/>
                            </p:stCondLst>
                            <p:childTnLst>
                              <p:par>
                                <p:cTn id="62" presetID="9" presetClass="entr" presetSubtype="0" fill="hold" nodeType="afterEffect">
                                  <p:stCondLst>
                                    <p:cond delay="0"/>
                                  </p:stCondLst>
                                  <p:childTnLst>
                                    <p:set>
                                      <p:cBhvr>
                                        <p:cTn id="63" dur="1" fill="hold">
                                          <p:stCondLst>
                                            <p:cond delay="0"/>
                                          </p:stCondLst>
                                        </p:cTn>
                                        <p:tgtEl>
                                          <p:spTgt spid="223"/>
                                        </p:tgtEl>
                                        <p:attrNameLst>
                                          <p:attrName>style.visibility</p:attrName>
                                        </p:attrNameLst>
                                      </p:cBhvr>
                                      <p:to>
                                        <p:strVal val="visible"/>
                                      </p:to>
                                    </p:set>
                                    <p:animEffect transition="in" filter="dissolve">
                                      <p:cBhvr>
                                        <p:cTn id="64" dur="500"/>
                                        <p:tgtEl>
                                          <p:spTgt spid="223"/>
                                        </p:tgtEl>
                                      </p:cBhvr>
                                    </p:animEffect>
                                  </p:childTnLst>
                                </p:cTn>
                              </p:par>
                            </p:childTnLst>
                          </p:cTn>
                        </p:par>
                        <p:par>
                          <p:cTn id="65" fill="hold" nodeType="afterGroup">
                            <p:stCondLst>
                              <p:cond delay="2500"/>
                            </p:stCondLst>
                            <p:childTnLst>
                              <p:par>
                                <p:cTn id="66" presetID="9" presetClass="entr" presetSubtype="0" fill="hold" grpId="0" nodeType="afterEffect">
                                  <p:stCondLst>
                                    <p:cond delay="0"/>
                                  </p:stCondLst>
                                  <p:childTnLst>
                                    <p:set>
                                      <p:cBhvr>
                                        <p:cTn id="67" dur="1" fill="hold">
                                          <p:stCondLst>
                                            <p:cond delay="0"/>
                                          </p:stCondLst>
                                        </p:cTn>
                                        <p:tgtEl>
                                          <p:spTgt spid="219"/>
                                        </p:tgtEl>
                                        <p:attrNameLst>
                                          <p:attrName>style.visibility</p:attrName>
                                        </p:attrNameLst>
                                      </p:cBhvr>
                                      <p:to>
                                        <p:strVal val="visible"/>
                                      </p:to>
                                    </p:set>
                                    <p:animEffect transition="in" filter="dissolve">
                                      <p:cBhvr>
                                        <p:cTn id="68" dur="500"/>
                                        <p:tgtEl>
                                          <p:spTgt spid="219"/>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9" presetClass="exit" presetSubtype="0" fill="hold" grpId="1" nodeType="clickEffect">
                                  <p:stCondLst>
                                    <p:cond delay="0"/>
                                  </p:stCondLst>
                                  <p:childTnLst>
                                    <p:animEffect transition="out" filter="dissolve">
                                      <p:cBhvr>
                                        <p:cTn id="72" dur="500"/>
                                        <p:tgtEl>
                                          <p:spTgt spid="219"/>
                                        </p:tgtEl>
                                      </p:cBhvr>
                                    </p:animEffect>
                                    <p:set>
                                      <p:cBhvr>
                                        <p:cTn id="73" dur="1" fill="hold">
                                          <p:stCondLst>
                                            <p:cond delay="499"/>
                                          </p:stCondLst>
                                        </p:cTn>
                                        <p:tgtEl>
                                          <p:spTgt spid="219"/>
                                        </p:tgtEl>
                                        <p:attrNameLst>
                                          <p:attrName>style.visibility</p:attrName>
                                        </p:attrNameLst>
                                      </p:cBhvr>
                                      <p:to>
                                        <p:strVal val="hidden"/>
                                      </p:to>
                                    </p:set>
                                  </p:childTnLst>
                                </p:cTn>
                              </p:par>
                            </p:childTnLst>
                          </p:cTn>
                        </p:par>
                        <p:par>
                          <p:cTn id="74" fill="hold" nodeType="afterGroup">
                            <p:stCondLst>
                              <p:cond delay="500"/>
                            </p:stCondLst>
                            <p:childTnLst>
                              <p:par>
                                <p:cTn id="75" presetID="22" presetClass="entr" presetSubtype="1" fill="hold" nodeType="afterEffect">
                                  <p:stCondLst>
                                    <p:cond delay="0"/>
                                  </p:stCondLst>
                                  <p:childTnLst>
                                    <p:set>
                                      <p:cBhvr>
                                        <p:cTn id="76" dur="1" fill="hold">
                                          <p:stCondLst>
                                            <p:cond delay="0"/>
                                          </p:stCondLst>
                                        </p:cTn>
                                        <p:tgtEl>
                                          <p:spTgt spid="226"/>
                                        </p:tgtEl>
                                        <p:attrNameLst>
                                          <p:attrName>style.visibility</p:attrName>
                                        </p:attrNameLst>
                                      </p:cBhvr>
                                      <p:to>
                                        <p:strVal val="visible"/>
                                      </p:to>
                                    </p:set>
                                    <p:animEffect transition="in" filter="wipe(up)">
                                      <p:cBhvr>
                                        <p:cTn id="77" dur="500"/>
                                        <p:tgtEl>
                                          <p:spTgt spid="226"/>
                                        </p:tgtEl>
                                      </p:cBhvr>
                                    </p:animEffect>
                                  </p:childTnLst>
                                </p:cTn>
                              </p:par>
                            </p:childTnLst>
                          </p:cTn>
                        </p:par>
                        <p:par>
                          <p:cTn id="78" fill="hold" nodeType="afterGroup">
                            <p:stCondLst>
                              <p:cond delay="1000"/>
                            </p:stCondLst>
                            <p:childTnLst>
                              <p:par>
                                <p:cTn id="79" presetID="22" presetClass="entr" presetSubtype="4" fill="hold" grpId="0" nodeType="afterEffect">
                                  <p:stCondLst>
                                    <p:cond delay="0"/>
                                  </p:stCondLst>
                                  <p:childTnLst>
                                    <p:set>
                                      <p:cBhvr>
                                        <p:cTn id="80" dur="1" fill="hold">
                                          <p:stCondLst>
                                            <p:cond delay="0"/>
                                          </p:stCondLst>
                                        </p:cTn>
                                        <p:tgtEl>
                                          <p:spTgt spid="61457"/>
                                        </p:tgtEl>
                                        <p:attrNameLst>
                                          <p:attrName>style.visibility</p:attrName>
                                        </p:attrNameLst>
                                      </p:cBhvr>
                                      <p:to>
                                        <p:strVal val="visible"/>
                                      </p:to>
                                    </p:set>
                                    <p:animEffect transition="in" filter="wipe(down)">
                                      <p:cBhvr>
                                        <p:cTn id="81" dur="500"/>
                                        <p:tgtEl>
                                          <p:spTgt spid="61457"/>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231"/>
                                        </p:tgtEl>
                                        <p:attrNameLst>
                                          <p:attrName>style.visibility</p:attrName>
                                        </p:attrNameLst>
                                      </p:cBhvr>
                                      <p:to>
                                        <p:strVal val="visible"/>
                                      </p:to>
                                    </p:set>
                                    <p:animEffect transition="in" filter="dissolve">
                                      <p:cBhvr>
                                        <p:cTn id="84" dur="500"/>
                                        <p:tgtEl>
                                          <p:spTgt spid="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p:bldP spid="61443" grpId="1"/>
      <p:bldP spid="201" grpId="0"/>
      <p:bldP spid="201" grpId="1"/>
      <p:bldP spid="210" grpId="0" animBg="1"/>
      <p:bldP spid="210" grpId="1" animBg="1"/>
      <p:bldP spid="219" grpId="0"/>
      <p:bldP spid="219" grpId="1"/>
      <p:bldP spid="61457" grpId="0" animBg="1"/>
      <p:bldP spid="231"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endParaRPr lang="he-IL"/>
          </a:p>
        </p:txBody>
      </p:sp>
      <p:sp>
        <p:nvSpPr>
          <p:cNvPr id="3" name="מציין מיקום טקסט 2"/>
          <p:cNvSpPr>
            <a:spLocks noGrp="1"/>
          </p:cNvSpPr>
          <p:nvPr>
            <p:ph type="body" idx="1"/>
          </p:nvPr>
        </p:nvSpPr>
        <p:spPr/>
        <p:txBody>
          <a:bodyPr/>
          <a:lstStyle/>
          <a:p>
            <a:endParaRPr lang="he-IL"/>
          </a:p>
        </p:txBody>
      </p:sp>
      <p:sp>
        <p:nvSpPr>
          <p:cNvPr id="4" name="מציין מיקום של כותרת תחתונה 3"/>
          <p:cNvSpPr>
            <a:spLocks noGrp="1"/>
          </p:cNvSpPr>
          <p:nvPr>
            <p:ph type="ftr" sz="quarter" idx="4294967295"/>
          </p:nvPr>
        </p:nvSpPr>
        <p:spPr>
          <a:xfrm>
            <a:off x="6248400" y="6467475"/>
            <a:ext cx="2895600" cy="287338"/>
          </a:xfrm>
          <a:prstGeom prst="rect">
            <a:avLst/>
          </a:prstGeom>
        </p:spPr>
        <p:txBody>
          <a:bodyPr/>
          <a:lstStyle/>
          <a:p>
            <a:pPr>
              <a:defRPr/>
            </a:pPr>
            <a:r>
              <a:rPr lang="en-US" smtClean="0"/>
              <a:t>Application Layer</a:t>
            </a:r>
            <a:endParaRPr lang="en-US"/>
          </a:p>
        </p:txBody>
      </p:sp>
      <p:sp>
        <p:nvSpPr>
          <p:cNvPr id="246789" name="מציין מיקום של מספר שקופית 4"/>
          <p:cNvSpPr>
            <a:spLocks noGrp="1"/>
          </p:cNvSpPr>
          <p:nvPr>
            <p:ph type="sldNum" sz="quarter" idx="4294967295"/>
          </p:nvPr>
        </p:nvSpPr>
        <p:spPr>
          <a:xfrm>
            <a:off x="8467725" y="6462713"/>
            <a:ext cx="676275" cy="27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200" smtClean="0">
                <a:latin typeface="Tahoma" panose="020B0604030504040204" pitchFamily="34" charset="0"/>
              </a:rPr>
              <a:t>2-</a:t>
            </a:r>
            <a:fld id="{A1AD287B-0734-44D0-9406-8F8753907677}" type="slidenum">
              <a:rPr lang="en-US" altLang="he-IL" sz="1200" smtClean="0">
                <a:latin typeface="Tahoma" panose="020B0604030504040204" pitchFamily="34" charset="0"/>
              </a:rPr>
              <a:pPr>
                <a:lnSpc>
                  <a:spcPct val="100000"/>
                </a:lnSpc>
                <a:spcBef>
                  <a:spcPct val="0"/>
                </a:spcBef>
                <a:buClrTx/>
                <a:buSzTx/>
                <a:buFontTx/>
                <a:buNone/>
              </a:pPr>
              <a:t>120</a:t>
            </a:fld>
            <a:endParaRPr lang="en-US" altLang="he-IL" sz="1200" smtClean="0">
              <a:latin typeface="Tahoma" panose="020B0604030504040204" pitchFamily="34" charset="0"/>
            </a:endParaRPr>
          </a:p>
        </p:txBody>
      </p:sp>
      <p:pic>
        <p:nvPicPr>
          <p:cNvPr id="24679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75" y="152400"/>
            <a:ext cx="9210675" cy="650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4977007"/>
      </p:ext>
    </p:extLst>
  </p:cSld>
  <p:clrMapOvr>
    <a:masterClrMapping/>
  </p:clrMapOvr>
  <p:transition spd="med">
    <p:pull/>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9" name="Rectangle 2"/>
          <p:cNvSpPr>
            <a:spLocks noGrp="1" noChangeArrowheads="1"/>
          </p:cNvSpPr>
          <p:nvPr>
            <p:ph type="title"/>
          </p:nvPr>
        </p:nvSpPr>
        <p:spPr>
          <a:xfrm>
            <a:off x="238125" y="270287"/>
            <a:ext cx="8229600" cy="1143000"/>
          </a:xfrm>
        </p:spPr>
        <p:txBody>
          <a:bodyPr/>
          <a:lstStyle/>
          <a:p>
            <a:r>
              <a:rPr lang="en-US" altLang="he-IL" dirty="0" smtClean="0"/>
              <a:t>Case study: Netflix</a:t>
            </a:r>
          </a:p>
        </p:txBody>
      </p:sp>
      <p:sp>
        <p:nvSpPr>
          <p:cNvPr id="249860" name="Rectangle 3"/>
          <p:cNvSpPr>
            <a:spLocks noGrp="1" noChangeArrowheads="1"/>
          </p:cNvSpPr>
          <p:nvPr>
            <p:ph type="body" idx="1"/>
          </p:nvPr>
        </p:nvSpPr>
        <p:spPr/>
        <p:txBody>
          <a:bodyPr/>
          <a:lstStyle/>
          <a:p>
            <a:r>
              <a:rPr lang="en-US" altLang="he-IL" sz="2400" dirty="0" smtClean="0"/>
              <a:t>30% downstream US traffic in 2011</a:t>
            </a:r>
          </a:p>
          <a:p>
            <a:r>
              <a:rPr lang="en-US" altLang="he-IL" sz="2400" dirty="0" smtClean="0"/>
              <a:t>owns very little infrastructure, uses 3</a:t>
            </a:r>
            <a:r>
              <a:rPr lang="en-US" altLang="he-IL" sz="2400" baseline="30000" dirty="0" smtClean="0"/>
              <a:t>rd</a:t>
            </a:r>
            <a:r>
              <a:rPr lang="en-US" altLang="he-IL" sz="2400" dirty="0" smtClean="0"/>
              <a:t> party services:</a:t>
            </a:r>
          </a:p>
          <a:p>
            <a:pPr lvl="1"/>
            <a:r>
              <a:rPr lang="en-US" altLang="he-IL" dirty="0" smtClean="0"/>
              <a:t>own registration, payment servers</a:t>
            </a:r>
          </a:p>
          <a:p>
            <a:pPr lvl="1"/>
            <a:r>
              <a:rPr lang="en-US" altLang="he-IL" dirty="0" smtClean="0"/>
              <a:t>Amazon (3</a:t>
            </a:r>
            <a:r>
              <a:rPr lang="en-US" altLang="he-IL" baseline="30000" dirty="0" smtClean="0"/>
              <a:t>rd</a:t>
            </a:r>
            <a:r>
              <a:rPr lang="en-US" altLang="he-IL" dirty="0" smtClean="0"/>
              <a:t> party) cloud services:</a:t>
            </a:r>
          </a:p>
          <a:p>
            <a:pPr lvl="2"/>
            <a:r>
              <a:rPr lang="en-US" altLang="he-IL" dirty="0" smtClean="0"/>
              <a:t>Netflix uploads studio master to Amazon cloud</a:t>
            </a:r>
          </a:p>
          <a:p>
            <a:pPr lvl="2"/>
            <a:r>
              <a:rPr lang="en-US" altLang="he-IL" dirty="0" smtClean="0"/>
              <a:t>create multiple version of movie (different </a:t>
            </a:r>
            <a:r>
              <a:rPr lang="en-US" altLang="he-IL" dirty="0" err="1" smtClean="0"/>
              <a:t>endodings</a:t>
            </a:r>
            <a:r>
              <a:rPr lang="en-US" altLang="he-IL" dirty="0" smtClean="0"/>
              <a:t>) in cloud</a:t>
            </a:r>
          </a:p>
          <a:p>
            <a:pPr lvl="2"/>
            <a:r>
              <a:rPr lang="en-US" altLang="he-IL" dirty="0" smtClean="0"/>
              <a:t>upload versions from cloud to CDNs</a:t>
            </a:r>
          </a:p>
          <a:p>
            <a:pPr lvl="2"/>
            <a:r>
              <a:rPr lang="en-US" altLang="he-IL" dirty="0" smtClean="0"/>
              <a:t>Cloud hosts Netflix web pages for user browsing</a:t>
            </a:r>
          </a:p>
          <a:p>
            <a:pPr lvl="1"/>
            <a:r>
              <a:rPr lang="en-US" altLang="he-IL" i="1" dirty="0" smtClean="0">
                <a:solidFill>
                  <a:srgbClr val="000099"/>
                </a:solidFill>
              </a:rPr>
              <a:t>three</a:t>
            </a:r>
            <a:r>
              <a:rPr lang="en-US" altLang="he-IL" dirty="0" smtClean="0"/>
              <a:t> 3</a:t>
            </a:r>
            <a:r>
              <a:rPr lang="en-US" altLang="he-IL" baseline="30000" dirty="0" smtClean="0"/>
              <a:t>rd</a:t>
            </a:r>
            <a:r>
              <a:rPr lang="en-US" altLang="he-IL" dirty="0" smtClean="0"/>
              <a:t> party CDNs host/stream Netflix content: Akamai, Limelight, Level-3</a:t>
            </a:r>
          </a:p>
          <a:p>
            <a:endParaRPr lang="en-US" altLang="he-IL" sz="2400" dirty="0" smtClean="0">
              <a:solidFill>
                <a:srgbClr val="000000"/>
              </a:solidFill>
            </a:endParaRPr>
          </a:p>
          <a:p>
            <a:endParaRPr lang="en-US" altLang="he-IL" sz="2400" dirty="0" smtClean="0">
              <a:solidFill>
                <a:srgbClr val="000000"/>
              </a:solidFill>
            </a:endParaRPr>
          </a:p>
        </p:txBody>
      </p:sp>
      <p:sp>
        <p:nvSpPr>
          <p:cNvPr id="6" name="Footer Placeholder 5"/>
          <p:cNvSpPr>
            <a:spLocks noGrp="1"/>
          </p:cNvSpPr>
          <p:nvPr>
            <p:ph type="ftr" sz="quarter" idx="4294967295"/>
          </p:nvPr>
        </p:nvSpPr>
        <p:spPr>
          <a:xfrm>
            <a:off x="6248400" y="6467475"/>
            <a:ext cx="2895600" cy="287338"/>
          </a:xfrm>
          <a:prstGeom prst="rect">
            <a:avLst/>
          </a:prstGeom>
        </p:spPr>
        <p:txBody>
          <a:bodyPr/>
          <a:lstStyle/>
          <a:p>
            <a:pPr>
              <a:defRPr/>
            </a:pPr>
            <a:r>
              <a:rPr lang="en-US"/>
              <a:t>Multmedia Networking</a:t>
            </a:r>
          </a:p>
        </p:txBody>
      </p:sp>
      <p:sp>
        <p:nvSpPr>
          <p:cNvPr id="249862" name="Slide Number Placeholder 6"/>
          <p:cNvSpPr>
            <a:spLocks noGrp="1"/>
          </p:cNvSpPr>
          <p:nvPr>
            <p:ph type="sldNum" sz="quarter" idx="4294967295"/>
          </p:nvPr>
        </p:nvSpPr>
        <p:spPr>
          <a:xfrm>
            <a:off x="8467725" y="6462713"/>
            <a:ext cx="676275" cy="27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200" smtClean="0">
                <a:latin typeface="Arial" panose="020B0604020202020204" pitchFamily="34" charset="0"/>
              </a:rPr>
              <a:t>7-</a:t>
            </a:r>
            <a:fld id="{6EDD04C3-504F-4D87-BF01-85F2B4E894D8}" type="slidenum">
              <a:rPr lang="en-US" altLang="he-IL" sz="1200" smtClean="0">
                <a:latin typeface="Arial" panose="020B0604020202020204" pitchFamily="34" charset="0"/>
              </a:rPr>
              <a:pPr>
                <a:lnSpc>
                  <a:spcPct val="100000"/>
                </a:lnSpc>
                <a:spcBef>
                  <a:spcPct val="0"/>
                </a:spcBef>
                <a:buClrTx/>
                <a:buSzTx/>
                <a:buFontTx/>
                <a:buNone/>
              </a:pPr>
              <a:t>121</a:t>
            </a:fld>
            <a:endParaRPr lang="en-US" altLang="he-IL" sz="1200" smtClean="0">
              <a:latin typeface="Arial" panose="020B0604020202020204" pitchFamily="34" charset="0"/>
            </a:endParaRPr>
          </a:p>
        </p:txBody>
      </p:sp>
    </p:spTree>
    <p:extLst>
      <p:ext uri="{BB962C8B-B14F-4D97-AF65-F5344CB8AC3E}">
        <p14:creationId xmlns:p14="http://schemas.microsoft.com/office/powerpoint/2010/main" val="2617535337"/>
      </p:ext>
    </p:extLst>
  </p:cSld>
  <p:clrMapOvr>
    <a:masterClrMapping/>
  </p:clrMapOvr>
  <p:transition spd="med">
    <p:pull/>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1906" name="Picture 2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025" y="914400"/>
            <a:ext cx="444023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1907" name="Rectangle 2"/>
          <p:cNvSpPr>
            <a:spLocks noGrp="1" noChangeArrowheads="1"/>
          </p:cNvSpPr>
          <p:nvPr>
            <p:ph type="title"/>
          </p:nvPr>
        </p:nvSpPr>
        <p:spPr/>
        <p:txBody>
          <a:bodyPr/>
          <a:lstStyle/>
          <a:p>
            <a:r>
              <a:rPr lang="en-US" altLang="he-IL" smtClean="0"/>
              <a:t>Case study: Netflix</a:t>
            </a:r>
          </a:p>
        </p:txBody>
      </p:sp>
      <p:sp>
        <p:nvSpPr>
          <p:cNvPr id="2" name="מציין מיקום טקסט 1"/>
          <p:cNvSpPr>
            <a:spLocks noGrp="1"/>
          </p:cNvSpPr>
          <p:nvPr>
            <p:ph type="body" idx="1"/>
          </p:nvPr>
        </p:nvSpPr>
        <p:spPr/>
        <p:txBody>
          <a:bodyPr/>
          <a:lstStyle/>
          <a:p>
            <a:endParaRPr lang="he-IL"/>
          </a:p>
        </p:txBody>
      </p:sp>
      <p:sp>
        <p:nvSpPr>
          <p:cNvPr id="6" name="Footer Placeholder 5"/>
          <p:cNvSpPr>
            <a:spLocks noGrp="1"/>
          </p:cNvSpPr>
          <p:nvPr>
            <p:ph type="ftr" sz="quarter" idx="4294967295"/>
          </p:nvPr>
        </p:nvSpPr>
        <p:spPr>
          <a:xfrm>
            <a:off x="6248400" y="6467475"/>
            <a:ext cx="2895600" cy="287338"/>
          </a:xfrm>
          <a:prstGeom prst="rect">
            <a:avLst/>
          </a:prstGeom>
        </p:spPr>
        <p:txBody>
          <a:bodyPr/>
          <a:lstStyle/>
          <a:p>
            <a:pPr>
              <a:defRPr/>
            </a:pPr>
            <a:r>
              <a:rPr lang="en-US"/>
              <a:t>Multmedia Networking</a:t>
            </a:r>
          </a:p>
        </p:txBody>
      </p:sp>
      <p:sp>
        <p:nvSpPr>
          <p:cNvPr id="251909" name="Slide Number Placeholder 6"/>
          <p:cNvSpPr>
            <a:spLocks noGrp="1"/>
          </p:cNvSpPr>
          <p:nvPr>
            <p:ph type="sldNum" sz="quarter" idx="4294967295"/>
          </p:nvPr>
        </p:nvSpPr>
        <p:spPr>
          <a:xfrm>
            <a:off x="8467725" y="6462713"/>
            <a:ext cx="676275" cy="27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200" smtClean="0">
                <a:latin typeface="Arial" panose="020B0604020202020204" pitchFamily="34" charset="0"/>
              </a:rPr>
              <a:t>7-</a:t>
            </a:r>
            <a:fld id="{BCB637C3-A681-4FE2-835D-1821F954E47A}" type="slidenum">
              <a:rPr lang="en-US" altLang="he-IL" sz="1200" smtClean="0">
                <a:latin typeface="Arial" panose="020B0604020202020204" pitchFamily="34" charset="0"/>
              </a:rPr>
              <a:pPr>
                <a:lnSpc>
                  <a:spcPct val="100000"/>
                </a:lnSpc>
                <a:spcBef>
                  <a:spcPct val="0"/>
                </a:spcBef>
                <a:buClrTx/>
                <a:buSzTx/>
                <a:buFontTx/>
                <a:buNone/>
              </a:pPr>
              <a:t>122</a:t>
            </a:fld>
            <a:endParaRPr lang="en-US" altLang="he-IL" sz="1200" smtClean="0">
              <a:latin typeface="Arial" panose="020B0604020202020204" pitchFamily="34" charset="0"/>
            </a:endParaRPr>
          </a:p>
        </p:txBody>
      </p:sp>
      <p:grpSp>
        <p:nvGrpSpPr>
          <p:cNvPr id="251910" name="Group 61457"/>
          <p:cNvGrpSpPr>
            <a:grpSpLocks/>
          </p:cNvGrpSpPr>
          <p:nvPr/>
        </p:nvGrpSpPr>
        <p:grpSpPr bwMode="auto">
          <a:xfrm>
            <a:off x="153988" y="1568450"/>
            <a:ext cx="8175625" cy="4878388"/>
            <a:chOff x="154421" y="1568171"/>
            <a:chExt cx="8175139" cy="4878586"/>
          </a:xfrm>
        </p:grpSpPr>
        <p:grpSp>
          <p:nvGrpSpPr>
            <p:cNvPr id="251911" name="Group 249"/>
            <p:cNvGrpSpPr>
              <a:grpSpLocks/>
            </p:cNvGrpSpPr>
            <p:nvPr/>
          </p:nvGrpSpPr>
          <p:grpSpPr bwMode="auto">
            <a:xfrm>
              <a:off x="706206" y="3257511"/>
              <a:ext cx="463932" cy="637577"/>
              <a:chOff x="4140" y="429"/>
              <a:chExt cx="1425" cy="2396"/>
            </a:xfrm>
          </p:grpSpPr>
          <p:sp>
            <p:nvSpPr>
              <p:cNvPr id="252249" name="Freeform 250"/>
              <p:cNvSpPr>
                <a:spLocks/>
              </p:cNvSpPr>
              <p:nvPr/>
            </p:nvSpPr>
            <p:spPr bwMode="auto">
              <a:xfrm>
                <a:off x="5268" y="433"/>
                <a:ext cx="283" cy="2286"/>
              </a:xfrm>
              <a:custGeom>
                <a:avLst/>
                <a:gdLst>
                  <a:gd name="T0" fmla="*/ 2 w 354"/>
                  <a:gd name="T1" fmla="*/ 0 h 2742"/>
                  <a:gd name="T2" fmla="*/ 2 w 354"/>
                  <a:gd name="T3" fmla="*/ 3 h 2742"/>
                  <a:gd name="T4" fmla="*/ 2 w 354"/>
                  <a:gd name="T5" fmla="*/ 16 h 2742"/>
                  <a:gd name="T6" fmla="*/ 0 w 354"/>
                  <a:gd name="T7" fmla="*/ 17 h 2742"/>
                  <a:gd name="T8" fmla="*/ 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0" name="Rectangle 251"/>
              <p:cNvSpPr>
                <a:spLocks noChangeArrowheads="1"/>
              </p:cNvSpPr>
              <p:nvPr/>
            </p:nvSpPr>
            <p:spPr bwMode="auto">
              <a:xfrm>
                <a:off x="4205" y="428"/>
                <a:ext cx="1048"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52251" name="Freeform 252"/>
              <p:cNvSpPr>
                <a:spLocks/>
              </p:cNvSpPr>
              <p:nvPr/>
            </p:nvSpPr>
            <p:spPr bwMode="auto">
              <a:xfrm>
                <a:off x="5321" y="570"/>
                <a:ext cx="169" cy="2115"/>
              </a:xfrm>
              <a:custGeom>
                <a:avLst/>
                <a:gdLst>
                  <a:gd name="T0" fmla="*/ 2 w 211"/>
                  <a:gd name="T1" fmla="*/ 0 h 2537"/>
                  <a:gd name="T2" fmla="*/ 2 w 211"/>
                  <a:gd name="T3" fmla="*/ 3 h 2537"/>
                  <a:gd name="T4" fmla="*/ 2 w 211"/>
                  <a:gd name="T5" fmla="*/ 16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52252" name="Freeform 253"/>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3" name="Rectangle 254"/>
              <p:cNvSpPr>
                <a:spLocks noChangeArrowheads="1"/>
              </p:cNvSpPr>
              <p:nvPr/>
            </p:nvSpPr>
            <p:spPr bwMode="auto">
              <a:xfrm>
                <a:off x="4215" y="691"/>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nvGrpSpPr>
              <p:cNvPr id="252254" name="Group 255"/>
              <p:cNvGrpSpPr>
                <a:grpSpLocks/>
              </p:cNvGrpSpPr>
              <p:nvPr/>
            </p:nvGrpSpPr>
            <p:grpSpPr bwMode="auto">
              <a:xfrm>
                <a:off x="4749" y="668"/>
                <a:ext cx="581" cy="145"/>
                <a:chOff x="614" y="2568"/>
                <a:chExt cx="725" cy="139"/>
              </a:xfrm>
            </p:grpSpPr>
            <p:sp>
              <p:nvSpPr>
                <p:cNvPr id="39" name="AutoShape 256"/>
                <p:cNvSpPr>
                  <a:spLocks noChangeArrowheads="1"/>
                </p:cNvSpPr>
                <p:nvPr/>
              </p:nvSpPr>
              <p:spPr bwMode="auto">
                <a:xfrm>
                  <a:off x="617" y="2567"/>
                  <a:ext cx="724" cy="132"/>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40" name="AutoShape 257"/>
                <p:cNvSpPr>
                  <a:spLocks noChangeArrowheads="1"/>
                </p:cNvSpPr>
                <p:nvPr/>
              </p:nvSpPr>
              <p:spPr bwMode="auto">
                <a:xfrm>
                  <a:off x="635" y="2584"/>
                  <a:ext cx="688"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sp>
            <p:nvSpPr>
              <p:cNvPr id="15" name="Rectangle 258"/>
              <p:cNvSpPr>
                <a:spLocks noChangeArrowheads="1"/>
              </p:cNvSpPr>
              <p:nvPr/>
            </p:nvSpPr>
            <p:spPr bwMode="auto">
              <a:xfrm>
                <a:off x="4225" y="1019"/>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nvGrpSpPr>
              <p:cNvPr id="252256" name="Group 259"/>
              <p:cNvGrpSpPr>
                <a:grpSpLocks/>
              </p:cNvGrpSpPr>
              <p:nvPr/>
            </p:nvGrpSpPr>
            <p:grpSpPr bwMode="auto">
              <a:xfrm>
                <a:off x="4747" y="994"/>
                <a:ext cx="581" cy="134"/>
                <a:chOff x="614" y="2568"/>
                <a:chExt cx="725" cy="139"/>
              </a:xfrm>
            </p:grpSpPr>
            <p:sp>
              <p:nvSpPr>
                <p:cNvPr id="37" name="AutoShape 260"/>
                <p:cNvSpPr>
                  <a:spLocks noChangeArrowheads="1"/>
                </p:cNvSpPr>
                <p:nvPr/>
              </p:nvSpPr>
              <p:spPr bwMode="auto">
                <a:xfrm>
                  <a:off x="613" y="2569"/>
                  <a:ext cx="724" cy="136"/>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38" name="AutoShape 261"/>
                <p:cNvSpPr>
                  <a:spLocks noChangeArrowheads="1"/>
                </p:cNvSpPr>
                <p:nvPr/>
              </p:nvSpPr>
              <p:spPr bwMode="auto">
                <a:xfrm>
                  <a:off x="626" y="2588"/>
                  <a:ext cx="694" cy="9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sp>
            <p:nvSpPr>
              <p:cNvPr id="17" name="Rectangle 262"/>
              <p:cNvSpPr>
                <a:spLocks noChangeArrowheads="1"/>
              </p:cNvSpPr>
              <p:nvPr/>
            </p:nvSpPr>
            <p:spPr bwMode="auto">
              <a:xfrm>
                <a:off x="4220" y="1359"/>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18" name="Rectangle 263"/>
              <p:cNvSpPr>
                <a:spLocks noChangeArrowheads="1"/>
              </p:cNvSpPr>
              <p:nvPr/>
            </p:nvSpPr>
            <p:spPr bwMode="auto">
              <a:xfrm>
                <a:off x="4230" y="1657"/>
                <a:ext cx="595" cy="4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nvGrpSpPr>
              <p:cNvPr id="252259" name="Group 264"/>
              <p:cNvGrpSpPr>
                <a:grpSpLocks/>
              </p:cNvGrpSpPr>
              <p:nvPr/>
            </p:nvGrpSpPr>
            <p:grpSpPr bwMode="auto">
              <a:xfrm>
                <a:off x="4735" y="1627"/>
                <a:ext cx="582" cy="151"/>
                <a:chOff x="614" y="2568"/>
                <a:chExt cx="725" cy="139"/>
              </a:xfrm>
            </p:grpSpPr>
            <p:sp>
              <p:nvSpPr>
                <p:cNvPr id="35" name="AutoShape 265"/>
                <p:cNvSpPr>
                  <a:spLocks noChangeArrowheads="1"/>
                </p:cNvSpPr>
                <p:nvPr/>
              </p:nvSpPr>
              <p:spPr bwMode="auto">
                <a:xfrm>
                  <a:off x="616" y="2568"/>
                  <a:ext cx="717" cy="137"/>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36" name="AutoShape 266"/>
                <p:cNvSpPr>
                  <a:spLocks noChangeArrowheads="1"/>
                </p:cNvSpPr>
                <p:nvPr/>
              </p:nvSpPr>
              <p:spPr bwMode="auto">
                <a:xfrm>
                  <a:off x="628" y="2585"/>
                  <a:ext cx="686"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sp>
            <p:nvSpPr>
              <p:cNvPr id="252260" name="Freeform 267"/>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nvGrpSpPr>
              <p:cNvPr id="252261" name="Group 268"/>
              <p:cNvGrpSpPr>
                <a:grpSpLocks/>
              </p:cNvGrpSpPr>
              <p:nvPr/>
            </p:nvGrpSpPr>
            <p:grpSpPr bwMode="auto">
              <a:xfrm>
                <a:off x="4739" y="1327"/>
                <a:ext cx="582" cy="139"/>
                <a:chOff x="614" y="2568"/>
                <a:chExt cx="725" cy="139"/>
              </a:xfrm>
            </p:grpSpPr>
            <p:sp>
              <p:nvSpPr>
                <p:cNvPr id="33" name="AutoShape 269"/>
                <p:cNvSpPr>
                  <a:spLocks noChangeArrowheads="1"/>
                </p:cNvSpPr>
                <p:nvPr/>
              </p:nvSpPr>
              <p:spPr bwMode="auto">
                <a:xfrm>
                  <a:off x="617" y="2570"/>
                  <a:ext cx="723" cy="137"/>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34" name="AutoShape 270"/>
                <p:cNvSpPr>
                  <a:spLocks noChangeArrowheads="1"/>
                </p:cNvSpPr>
                <p:nvPr/>
              </p:nvSpPr>
              <p:spPr bwMode="auto">
                <a:xfrm>
                  <a:off x="684" y="2588"/>
                  <a:ext cx="638"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sp>
            <p:nvSpPr>
              <p:cNvPr id="22" name="Rectangle 271"/>
              <p:cNvSpPr>
                <a:spLocks noChangeArrowheads="1"/>
              </p:cNvSpPr>
              <p:nvPr/>
            </p:nvSpPr>
            <p:spPr bwMode="auto">
              <a:xfrm>
                <a:off x="5249" y="428"/>
                <a:ext cx="68"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52263" name="Freeform 272"/>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52264" name="Freeform 273"/>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5" name="Oval 274"/>
              <p:cNvSpPr>
                <a:spLocks noChangeArrowheads="1"/>
              </p:cNvSpPr>
              <p:nvPr/>
            </p:nvSpPr>
            <p:spPr bwMode="auto">
              <a:xfrm>
                <a:off x="5517" y="2612"/>
                <a:ext cx="49" cy="95"/>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52266" name="Freeform 275"/>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7" name="AutoShape 276"/>
              <p:cNvSpPr>
                <a:spLocks noChangeArrowheads="1"/>
              </p:cNvSpPr>
              <p:nvPr/>
            </p:nvSpPr>
            <p:spPr bwMode="auto">
              <a:xfrm>
                <a:off x="4142" y="2684"/>
                <a:ext cx="1199" cy="143"/>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8" name="AutoShape 277"/>
              <p:cNvSpPr>
                <a:spLocks noChangeArrowheads="1"/>
              </p:cNvSpPr>
              <p:nvPr/>
            </p:nvSpPr>
            <p:spPr bwMode="auto">
              <a:xfrm>
                <a:off x="4205" y="2713"/>
                <a:ext cx="1073"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9" name="Oval 278"/>
              <p:cNvSpPr>
                <a:spLocks noChangeArrowheads="1"/>
              </p:cNvSpPr>
              <p:nvPr/>
            </p:nvSpPr>
            <p:spPr bwMode="auto">
              <a:xfrm>
                <a:off x="4308" y="2385"/>
                <a:ext cx="161" cy="143"/>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30" name="Oval 279"/>
              <p:cNvSpPr>
                <a:spLocks noChangeArrowheads="1"/>
              </p:cNvSpPr>
              <p:nvPr/>
            </p:nvSpPr>
            <p:spPr bwMode="auto">
              <a:xfrm>
                <a:off x="4488" y="2385"/>
                <a:ext cx="161" cy="143"/>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spcBef>
                    <a:spcPct val="20000"/>
                  </a:spcBef>
                  <a:buClr>
                    <a:schemeClr val="accent2"/>
                  </a:buClr>
                  <a:buSzPct val="85000"/>
                  <a:buFont typeface="ZapfDingbats" pitchFamily="82" charset="2"/>
                  <a:buNone/>
                  <a:defRPr/>
                </a:pPr>
                <a:endParaRPr lang="en-US">
                  <a:solidFill>
                    <a:srgbClr val="FF0000"/>
                  </a:solidFill>
                  <a:latin typeface="Comic Sans MS" charset="0"/>
                  <a:ea typeface="ＭＳ Ｐゴシック" charset="0"/>
                  <a:cs typeface="Arial" charset="0"/>
                </a:endParaRPr>
              </a:p>
            </p:txBody>
          </p:sp>
          <p:sp>
            <p:nvSpPr>
              <p:cNvPr id="31" name="Oval 280"/>
              <p:cNvSpPr>
                <a:spLocks noChangeArrowheads="1"/>
              </p:cNvSpPr>
              <p:nvPr/>
            </p:nvSpPr>
            <p:spPr bwMode="auto">
              <a:xfrm>
                <a:off x="4664" y="2379"/>
                <a:ext cx="156" cy="143"/>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32" name="Rectangle 281"/>
              <p:cNvSpPr>
                <a:spLocks noChangeArrowheads="1"/>
              </p:cNvSpPr>
              <p:nvPr/>
            </p:nvSpPr>
            <p:spPr bwMode="auto">
              <a:xfrm>
                <a:off x="5063" y="1836"/>
                <a:ext cx="83" cy="764"/>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grpSp>
          <p:nvGrpSpPr>
            <p:cNvPr id="251912" name="Group 542"/>
            <p:cNvGrpSpPr>
              <a:grpSpLocks/>
            </p:cNvGrpSpPr>
            <p:nvPr/>
          </p:nvGrpSpPr>
          <p:grpSpPr bwMode="auto">
            <a:xfrm>
              <a:off x="2738316" y="5097174"/>
              <a:ext cx="963728" cy="834421"/>
              <a:chOff x="-44" y="1473"/>
              <a:chExt cx="981" cy="1105"/>
            </a:xfrm>
          </p:grpSpPr>
          <p:pic>
            <p:nvPicPr>
              <p:cNvPr id="252247" name="Picture 529"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2248" name="Freeform 530"/>
              <p:cNvSpPr>
                <a:spLocks/>
              </p:cNvSpPr>
              <p:nvPr/>
            </p:nvSpPr>
            <p:spPr bwMode="auto">
              <a:xfrm flipH="1">
                <a:off x="374" y="1579"/>
                <a:ext cx="477" cy="506"/>
              </a:xfrm>
              <a:custGeom>
                <a:avLst/>
                <a:gdLst>
                  <a:gd name="T0" fmla="*/ 0 w 356"/>
                  <a:gd name="T1" fmla="*/ 0 h 368"/>
                  <a:gd name="T2" fmla="*/ 1084086 w 356"/>
                  <a:gd name="T3" fmla="*/ 105376 h 368"/>
                  <a:gd name="T4" fmla="*/ 1286035 w 356"/>
                  <a:gd name="T5" fmla="*/ 2195318 h 368"/>
                  <a:gd name="T6" fmla="*/ 283424 w 356"/>
                  <a:gd name="T7" fmla="*/ 274554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pic>
          <p:nvPicPr>
            <p:cNvPr id="251913" name="Picture 7" descr="Bo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2385" y="5902036"/>
              <a:ext cx="533264" cy="54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1914" name="Group 2"/>
            <p:cNvGrpSpPr>
              <a:grpSpLocks/>
            </p:cNvGrpSpPr>
            <p:nvPr/>
          </p:nvGrpSpPr>
          <p:grpSpPr bwMode="auto">
            <a:xfrm>
              <a:off x="6350500" y="1954842"/>
              <a:ext cx="1698222" cy="1355547"/>
              <a:chOff x="3510611" y="3438810"/>
              <a:chExt cx="1698222" cy="1355547"/>
            </a:xfrm>
          </p:grpSpPr>
          <p:sp>
            <p:nvSpPr>
              <p:cNvPr id="252180" name="Freeform 1287"/>
              <p:cNvSpPr>
                <a:spLocks/>
              </p:cNvSpPr>
              <p:nvPr/>
            </p:nvSpPr>
            <p:spPr bwMode="auto">
              <a:xfrm>
                <a:off x="3510611" y="3438810"/>
                <a:ext cx="1698222" cy="1355547"/>
              </a:xfrm>
              <a:custGeom>
                <a:avLst/>
                <a:gdLst>
                  <a:gd name="T0" fmla="*/ 2147483646 w 10000"/>
                  <a:gd name="T1" fmla="*/ 2147483646 h 10000"/>
                  <a:gd name="T2" fmla="*/ 2147483646 w 10000"/>
                  <a:gd name="T3" fmla="*/ 2147483646 h 10000"/>
                  <a:gd name="T4" fmla="*/ 2147483646 w 10000"/>
                  <a:gd name="T5" fmla="*/ 2147483646 h 10000"/>
                  <a:gd name="T6" fmla="*/ 2147483646 w 10000"/>
                  <a:gd name="T7" fmla="*/ 2147483646 h 10000"/>
                  <a:gd name="T8" fmla="*/ 2147483646 w 10000"/>
                  <a:gd name="T9" fmla="*/ 2147483646 h 10000"/>
                  <a:gd name="T10" fmla="*/ 2147483646 w 10000"/>
                  <a:gd name="T11" fmla="*/ 2147483646 h 10000"/>
                  <a:gd name="T12" fmla="*/ 2147483646 w 10000"/>
                  <a:gd name="T13" fmla="*/ 2147483646 h 10000"/>
                  <a:gd name="T14" fmla="*/ 2147483646 w 10000"/>
                  <a:gd name="T15" fmla="*/ 2147483646 h 10000"/>
                  <a:gd name="T16" fmla="*/ 2147483646 w 10000"/>
                  <a:gd name="T17" fmla="*/ 2147483646 h 10000"/>
                  <a:gd name="T18" fmla="*/ 2147483646 w 10000"/>
                  <a:gd name="T19" fmla="*/ 2147483646 h 10000"/>
                  <a:gd name="T20" fmla="*/ 2147483646 w 10000"/>
                  <a:gd name="T21" fmla="*/ 2147483646 h 10000"/>
                  <a:gd name="T22" fmla="*/ 2147483646 w 10000"/>
                  <a:gd name="T23" fmla="*/ 2147483646 h 10000"/>
                  <a:gd name="T24" fmla="*/ 2147483646 w 10000"/>
                  <a:gd name="T25" fmla="*/ 2147483646 h 10000"/>
                  <a:gd name="T26" fmla="*/ 2147483646 w 10000"/>
                  <a:gd name="T27" fmla="*/ 2147483646 h 10000"/>
                  <a:gd name="T28" fmla="*/ 2147483646 w 10000"/>
                  <a:gd name="T29" fmla="*/ 2147483646 h 10000"/>
                  <a:gd name="T30" fmla="*/ 2147483646 w 10000"/>
                  <a:gd name="T31" fmla="*/ 2147483646 h 10000"/>
                  <a:gd name="T32" fmla="*/ 2147483646 w 10000"/>
                  <a:gd name="T33" fmla="*/ 2147483646 h 10000"/>
                  <a:gd name="T34" fmla="*/ 2147483646 w 10000"/>
                  <a:gd name="T35" fmla="*/ 2147483646 h 1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000" h="10000">
                    <a:moveTo>
                      <a:pt x="6270" y="126"/>
                    </a:moveTo>
                    <a:cubicBezTo>
                      <a:pt x="5642" y="245"/>
                      <a:pt x="4469" y="528"/>
                      <a:pt x="3738" y="756"/>
                    </a:cubicBezTo>
                    <a:cubicBezTo>
                      <a:pt x="3007" y="984"/>
                      <a:pt x="2405" y="1322"/>
                      <a:pt x="1887" y="1495"/>
                    </a:cubicBezTo>
                    <a:cubicBezTo>
                      <a:pt x="1369" y="1668"/>
                      <a:pt x="1195" y="1105"/>
                      <a:pt x="629" y="1793"/>
                    </a:cubicBezTo>
                    <a:cubicBezTo>
                      <a:pt x="63" y="2481"/>
                      <a:pt x="218" y="3574"/>
                      <a:pt x="128" y="4417"/>
                    </a:cubicBezTo>
                    <a:cubicBezTo>
                      <a:pt x="39" y="5260"/>
                      <a:pt x="-87" y="6368"/>
                      <a:pt x="89" y="6848"/>
                    </a:cubicBezTo>
                    <a:cubicBezTo>
                      <a:pt x="265" y="7328"/>
                      <a:pt x="491" y="7223"/>
                      <a:pt x="1207" y="7298"/>
                    </a:cubicBezTo>
                    <a:cubicBezTo>
                      <a:pt x="1924" y="7374"/>
                      <a:pt x="3641" y="7133"/>
                      <a:pt x="4406" y="7298"/>
                    </a:cubicBezTo>
                    <a:cubicBezTo>
                      <a:pt x="5171" y="7463"/>
                      <a:pt x="5298" y="7868"/>
                      <a:pt x="5779" y="8288"/>
                    </a:cubicBezTo>
                    <a:cubicBezTo>
                      <a:pt x="6260" y="8709"/>
                      <a:pt x="6848" y="9549"/>
                      <a:pt x="7290" y="9819"/>
                    </a:cubicBezTo>
                    <a:cubicBezTo>
                      <a:pt x="7731" y="10089"/>
                      <a:pt x="8124" y="10014"/>
                      <a:pt x="8448" y="9879"/>
                    </a:cubicBezTo>
                    <a:cubicBezTo>
                      <a:pt x="8771" y="9744"/>
                      <a:pt x="9056" y="9549"/>
                      <a:pt x="9252" y="9008"/>
                    </a:cubicBezTo>
                    <a:cubicBezTo>
                      <a:pt x="9448" y="8469"/>
                      <a:pt x="9537" y="7418"/>
                      <a:pt x="9644" y="6639"/>
                    </a:cubicBezTo>
                    <a:cubicBezTo>
                      <a:pt x="9752" y="5858"/>
                      <a:pt x="9851" y="5168"/>
                      <a:pt x="9899" y="4327"/>
                    </a:cubicBezTo>
                    <a:cubicBezTo>
                      <a:pt x="9949" y="3486"/>
                      <a:pt x="10076" y="2256"/>
                      <a:pt x="9939" y="1566"/>
                    </a:cubicBezTo>
                    <a:cubicBezTo>
                      <a:pt x="9802" y="876"/>
                      <a:pt x="9478" y="471"/>
                      <a:pt x="9075" y="216"/>
                    </a:cubicBezTo>
                    <a:cubicBezTo>
                      <a:pt x="8674" y="-39"/>
                      <a:pt x="7997" y="20"/>
                      <a:pt x="7525" y="5"/>
                    </a:cubicBezTo>
                    <a:cubicBezTo>
                      <a:pt x="7055" y="-9"/>
                      <a:pt x="6898" y="5"/>
                      <a:pt x="6270" y="126"/>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nvGrpSpPr>
              <p:cNvPr id="252181" name="Group 249"/>
              <p:cNvGrpSpPr>
                <a:grpSpLocks/>
              </p:cNvGrpSpPr>
              <p:nvPr/>
            </p:nvGrpSpPr>
            <p:grpSpPr bwMode="auto">
              <a:xfrm>
                <a:off x="3696664" y="3737375"/>
                <a:ext cx="365511" cy="637577"/>
                <a:chOff x="4140" y="429"/>
                <a:chExt cx="1425" cy="2396"/>
              </a:xfrm>
            </p:grpSpPr>
            <p:sp>
              <p:nvSpPr>
                <p:cNvPr id="252215" name="Freeform 250"/>
                <p:cNvSpPr>
                  <a:spLocks/>
                </p:cNvSpPr>
                <p:nvPr/>
              </p:nvSpPr>
              <p:spPr bwMode="auto">
                <a:xfrm>
                  <a:off x="5268" y="433"/>
                  <a:ext cx="283" cy="2286"/>
                </a:xfrm>
                <a:custGeom>
                  <a:avLst/>
                  <a:gdLst>
                    <a:gd name="T0" fmla="*/ 2 w 354"/>
                    <a:gd name="T1" fmla="*/ 0 h 2742"/>
                    <a:gd name="T2" fmla="*/ 2 w 354"/>
                    <a:gd name="T3" fmla="*/ 3 h 2742"/>
                    <a:gd name="T4" fmla="*/ 2 w 354"/>
                    <a:gd name="T5" fmla="*/ 16 h 2742"/>
                    <a:gd name="T6" fmla="*/ 0 w 354"/>
                    <a:gd name="T7" fmla="*/ 17 h 2742"/>
                    <a:gd name="T8" fmla="*/ 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82" name="Rectangle 251"/>
                <p:cNvSpPr>
                  <a:spLocks noChangeArrowheads="1"/>
                </p:cNvSpPr>
                <p:nvPr/>
              </p:nvSpPr>
              <p:spPr bwMode="auto">
                <a:xfrm>
                  <a:off x="4205" y="431"/>
                  <a:ext cx="1046" cy="2279"/>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52217" name="Freeform 252"/>
                <p:cNvSpPr>
                  <a:spLocks/>
                </p:cNvSpPr>
                <p:nvPr/>
              </p:nvSpPr>
              <p:spPr bwMode="auto">
                <a:xfrm>
                  <a:off x="5321" y="570"/>
                  <a:ext cx="169" cy="2115"/>
                </a:xfrm>
                <a:custGeom>
                  <a:avLst/>
                  <a:gdLst>
                    <a:gd name="T0" fmla="*/ 2 w 211"/>
                    <a:gd name="T1" fmla="*/ 0 h 2537"/>
                    <a:gd name="T2" fmla="*/ 2 w 211"/>
                    <a:gd name="T3" fmla="*/ 3 h 2537"/>
                    <a:gd name="T4" fmla="*/ 2 w 211"/>
                    <a:gd name="T5" fmla="*/ 16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52218" name="Freeform 253"/>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85" name="Rectangle 254"/>
                <p:cNvSpPr>
                  <a:spLocks noChangeArrowheads="1"/>
                </p:cNvSpPr>
                <p:nvPr/>
              </p:nvSpPr>
              <p:spPr bwMode="auto">
                <a:xfrm>
                  <a:off x="4211" y="694"/>
                  <a:ext cx="594"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nvGrpSpPr>
                <p:cNvPr id="252220" name="Group 255"/>
                <p:cNvGrpSpPr>
                  <a:grpSpLocks/>
                </p:cNvGrpSpPr>
                <p:nvPr/>
              </p:nvGrpSpPr>
              <p:grpSpPr bwMode="auto">
                <a:xfrm>
                  <a:off x="4749" y="668"/>
                  <a:ext cx="581" cy="145"/>
                  <a:chOff x="614" y="2568"/>
                  <a:chExt cx="725" cy="139"/>
                </a:xfrm>
              </p:grpSpPr>
              <p:sp>
                <p:nvSpPr>
                  <p:cNvPr id="311" name="AutoShape 256"/>
                  <p:cNvSpPr>
                    <a:spLocks noChangeArrowheads="1"/>
                  </p:cNvSpPr>
                  <p:nvPr/>
                </p:nvSpPr>
                <p:spPr bwMode="auto">
                  <a:xfrm>
                    <a:off x="615" y="2570"/>
                    <a:ext cx="726" cy="137"/>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312" name="AutoShape 257"/>
                  <p:cNvSpPr>
                    <a:spLocks noChangeArrowheads="1"/>
                  </p:cNvSpPr>
                  <p:nvPr/>
                </p:nvSpPr>
                <p:spPr bwMode="auto">
                  <a:xfrm>
                    <a:off x="630" y="2587"/>
                    <a:ext cx="69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sp>
              <p:nvSpPr>
                <p:cNvPr id="287" name="Rectangle 258"/>
                <p:cNvSpPr>
                  <a:spLocks noChangeArrowheads="1"/>
                </p:cNvSpPr>
                <p:nvPr/>
              </p:nvSpPr>
              <p:spPr bwMode="auto">
                <a:xfrm>
                  <a:off x="4224" y="1022"/>
                  <a:ext cx="594"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nvGrpSpPr>
                <p:cNvPr id="252222" name="Group 259"/>
                <p:cNvGrpSpPr>
                  <a:grpSpLocks/>
                </p:cNvGrpSpPr>
                <p:nvPr/>
              </p:nvGrpSpPr>
              <p:grpSpPr bwMode="auto">
                <a:xfrm>
                  <a:off x="4747" y="994"/>
                  <a:ext cx="581" cy="134"/>
                  <a:chOff x="614" y="2568"/>
                  <a:chExt cx="725" cy="139"/>
                </a:xfrm>
              </p:grpSpPr>
              <p:sp>
                <p:nvSpPr>
                  <p:cNvPr id="309" name="AutoShape 260"/>
                  <p:cNvSpPr>
                    <a:spLocks noChangeArrowheads="1"/>
                  </p:cNvSpPr>
                  <p:nvPr/>
                </p:nvSpPr>
                <p:spPr bwMode="auto">
                  <a:xfrm>
                    <a:off x="424" y="2609"/>
                    <a:ext cx="1104" cy="9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310" name="AutoShape 261"/>
                  <p:cNvSpPr>
                    <a:spLocks noChangeArrowheads="1"/>
                  </p:cNvSpPr>
                  <p:nvPr/>
                </p:nvSpPr>
                <p:spPr bwMode="auto">
                  <a:xfrm>
                    <a:off x="440" y="2609"/>
                    <a:ext cx="1066" cy="8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sp>
              <p:nvSpPr>
                <p:cNvPr id="289" name="Rectangle 262"/>
                <p:cNvSpPr>
                  <a:spLocks noChangeArrowheads="1"/>
                </p:cNvSpPr>
                <p:nvPr/>
              </p:nvSpPr>
              <p:spPr bwMode="auto">
                <a:xfrm>
                  <a:off x="4211" y="1356"/>
                  <a:ext cx="600"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90" name="Rectangle 263"/>
                <p:cNvSpPr>
                  <a:spLocks noChangeArrowheads="1"/>
                </p:cNvSpPr>
                <p:nvPr/>
              </p:nvSpPr>
              <p:spPr bwMode="auto">
                <a:xfrm>
                  <a:off x="4224" y="1654"/>
                  <a:ext cx="600"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nvGrpSpPr>
                <p:cNvPr id="252225" name="Group 264"/>
                <p:cNvGrpSpPr>
                  <a:grpSpLocks/>
                </p:cNvGrpSpPr>
                <p:nvPr/>
              </p:nvGrpSpPr>
              <p:grpSpPr bwMode="auto">
                <a:xfrm>
                  <a:off x="4735" y="1627"/>
                  <a:ext cx="582" cy="151"/>
                  <a:chOff x="614" y="2568"/>
                  <a:chExt cx="725" cy="139"/>
                </a:xfrm>
              </p:grpSpPr>
              <p:sp>
                <p:nvSpPr>
                  <p:cNvPr id="307" name="AutoShape 265"/>
                  <p:cNvSpPr>
                    <a:spLocks noChangeArrowheads="1"/>
                  </p:cNvSpPr>
                  <p:nvPr/>
                </p:nvSpPr>
                <p:spPr bwMode="auto">
                  <a:xfrm>
                    <a:off x="424" y="2593"/>
                    <a:ext cx="910" cy="115"/>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308" name="AutoShape 266"/>
                  <p:cNvSpPr>
                    <a:spLocks noChangeArrowheads="1"/>
                  </p:cNvSpPr>
                  <p:nvPr/>
                </p:nvSpPr>
                <p:spPr bwMode="auto">
                  <a:xfrm>
                    <a:off x="440" y="2593"/>
                    <a:ext cx="879" cy="9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sp>
              <p:nvSpPr>
                <p:cNvPr id="252226" name="Freeform 267"/>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nvGrpSpPr>
                <p:cNvPr id="252227" name="Group 268"/>
                <p:cNvGrpSpPr>
                  <a:grpSpLocks/>
                </p:cNvGrpSpPr>
                <p:nvPr/>
              </p:nvGrpSpPr>
              <p:grpSpPr bwMode="auto">
                <a:xfrm>
                  <a:off x="4739" y="1327"/>
                  <a:ext cx="582" cy="139"/>
                  <a:chOff x="614" y="2568"/>
                  <a:chExt cx="725" cy="139"/>
                </a:xfrm>
              </p:grpSpPr>
              <p:sp>
                <p:nvSpPr>
                  <p:cNvPr id="305" name="AutoShape 269"/>
                  <p:cNvSpPr>
                    <a:spLocks noChangeArrowheads="1"/>
                  </p:cNvSpPr>
                  <p:nvPr/>
                </p:nvSpPr>
                <p:spPr bwMode="auto">
                  <a:xfrm>
                    <a:off x="612" y="2567"/>
                    <a:ext cx="725" cy="286"/>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306" name="AutoShape 270"/>
                  <p:cNvSpPr>
                    <a:spLocks noChangeArrowheads="1"/>
                  </p:cNvSpPr>
                  <p:nvPr/>
                </p:nvSpPr>
                <p:spPr bwMode="auto">
                  <a:xfrm>
                    <a:off x="627" y="2585"/>
                    <a:ext cx="694" cy="11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sp>
              <p:nvSpPr>
                <p:cNvPr id="294" name="Rectangle 271"/>
                <p:cNvSpPr>
                  <a:spLocks noChangeArrowheads="1"/>
                </p:cNvSpPr>
                <p:nvPr/>
              </p:nvSpPr>
              <p:spPr bwMode="auto">
                <a:xfrm>
                  <a:off x="5251" y="431"/>
                  <a:ext cx="68"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52229" name="Freeform 272"/>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52230" name="Freeform 273"/>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97" name="Oval 274"/>
                <p:cNvSpPr>
                  <a:spLocks noChangeArrowheads="1"/>
                </p:cNvSpPr>
                <p:nvPr/>
              </p:nvSpPr>
              <p:spPr bwMode="auto">
                <a:xfrm>
                  <a:off x="5517" y="2609"/>
                  <a:ext cx="50" cy="95"/>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52232" name="Freeform 275"/>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99" name="AutoShape 276"/>
                <p:cNvSpPr>
                  <a:spLocks noChangeArrowheads="1"/>
                </p:cNvSpPr>
                <p:nvPr/>
              </p:nvSpPr>
              <p:spPr bwMode="auto">
                <a:xfrm>
                  <a:off x="4137" y="2680"/>
                  <a:ext cx="1207" cy="143"/>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300" name="AutoShape 277"/>
                <p:cNvSpPr>
                  <a:spLocks noChangeArrowheads="1"/>
                </p:cNvSpPr>
                <p:nvPr/>
              </p:nvSpPr>
              <p:spPr bwMode="auto">
                <a:xfrm>
                  <a:off x="4205" y="2710"/>
                  <a:ext cx="1071"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301" name="Oval 278"/>
                <p:cNvSpPr>
                  <a:spLocks noChangeArrowheads="1"/>
                </p:cNvSpPr>
                <p:nvPr/>
              </p:nvSpPr>
              <p:spPr bwMode="auto">
                <a:xfrm>
                  <a:off x="4304" y="2382"/>
                  <a:ext cx="161" cy="143"/>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302" name="Oval 279"/>
                <p:cNvSpPr>
                  <a:spLocks noChangeArrowheads="1"/>
                </p:cNvSpPr>
                <p:nvPr/>
              </p:nvSpPr>
              <p:spPr bwMode="auto">
                <a:xfrm>
                  <a:off x="4484" y="2382"/>
                  <a:ext cx="161" cy="143"/>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spcBef>
                      <a:spcPct val="20000"/>
                    </a:spcBef>
                    <a:buClr>
                      <a:schemeClr val="accent2"/>
                    </a:buClr>
                    <a:buSzPct val="85000"/>
                    <a:buFont typeface="ZapfDingbats" pitchFamily="82" charset="2"/>
                    <a:buNone/>
                    <a:defRPr/>
                  </a:pPr>
                  <a:endParaRPr lang="en-US">
                    <a:solidFill>
                      <a:srgbClr val="FF0000"/>
                    </a:solidFill>
                    <a:latin typeface="Comic Sans MS" charset="0"/>
                    <a:ea typeface="ＭＳ Ｐゴシック" charset="0"/>
                    <a:cs typeface="Arial" charset="0"/>
                  </a:endParaRPr>
                </a:p>
              </p:txBody>
            </p:sp>
            <p:sp>
              <p:nvSpPr>
                <p:cNvPr id="303" name="Oval 280"/>
                <p:cNvSpPr>
                  <a:spLocks noChangeArrowheads="1"/>
                </p:cNvSpPr>
                <p:nvPr/>
              </p:nvSpPr>
              <p:spPr bwMode="auto">
                <a:xfrm>
                  <a:off x="4663" y="2382"/>
                  <a:ext cx="155" cy="137"/>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304" name="Rectangle 281"/>
                <p:cNvSpPr>
                  <a:spLocks noChangeArrowheads="1"/>
                </p:cNvSpPr>
                <p:nvPr/>
              </p:nvSpPr>
              <p:spPr bwMode="auto">
                <a:xfrm>
                  <a:off x="5059" y="1833"/>
                  <a:ext cx="87" cy="764"/>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grpSp>
            <p:nvGrpSpPr>
              <p:cNvPr id="252182" name="Group 249"/>
              <p:cNvGrpSpPr>
                <a:grpSpLocks/>
              </p:cNvGrpSpPr>
              <p:nvPr/>
            </p:nvGrpSpPr>
            <p:grpSpPr bwMode="auto">
              <a:xfrm>
                <a:off x="4638535" y="3965678"/>
                <a:ext cx="365511" cy="637577"/>
                <a:chOff x="4140" y="429"/>
                <a:chExt cx="1425" cy="2396"/>
              </a:xfrm>
            </p:grpSpPr>
            <p:sp>
              <p:nvSpPr>
                <p:cNvPr id="252183" name="Freeform 250"/>
                <p:cNvSpPr>
                  <a:spLocks/>
                </p:cNvSpPr>
                <p:nvPr/>
              </p:nvSpPr>
              <p:spPr bwMode="auto">
                <a:xfrm>
                  <a:off x="5268" y="433"/>
                  <a:ext cx="283" cy="2286"/>
                </a:xfrm>
                <a:custGeom>
                  <a:avLst/>
                  <a:gdLst>
                    <a:gd name="T0" fmla="*/ 2 w 354"/>
                    <a:gd name="T1" fmla="*/ 0 h 2742"/>
                    <a:gd name="T2" fmla="*/ 2 w 354"/>
                    <a:gd name="T3" fmla="*/ 3 h 2742"/>
                    <a:gd name="T4" fmla="*/ 2 w 354"/>
                    <a:gd name="T5" fmla="*/ 16 h 2742"/>
                    <a:gd name="T6" fmla="*/ 0 w 354"/>
                    <a:gd name="T7" fmla="*/ 17 h 2742"/>
                    <a:gd name="T8" fmla="*/ 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315" name="Rectangle 251"/>
                <p:cNvSpPr>
                  <a:spLocks noChangeArrowheads="1"/>
                </p:cNvSpPr>
                <p:nvPr/>
              </p:nvSpPr>
              <p:spPr bwMode="auto">
                <a:xfrm>
                  <a:off x="4203" y="576"/>
                  <a:ext cx="1052" cy="2136"/>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52185" name="Freeform 252"/>
                <p:cNvSpPr>
                  <a:spLocks/>
                </p:cNvSpPr>
                <p:nvPr/>
              </p:nvSpPr>
              <p:spPr bwMode="auto">
                <a:xfrm>
                  <a:off x="5321" y="570"/>
                  <a:ext cx="169" cy="2115"/>
                </a:xfrm>
                <a:custGeom>
                  <a:avLst/>
                  <a:gdLst>
                    <a:gd name="T0" fmla="*/ 2 w 211"/>
                    <a:gd name="T1" fmla="*/ 0 h 2537"/>
                    <a:gd name="T2" fmla="*/ 2 w 211"/>
                    <a:gd name="T3" fmla="*/ 3 h 2537"/>
                    <a:gd name="T4" fmla="*/ 2 w 211"/>
                    <a:gd name="T5" fmla="*/ 16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52186" name="Freeform 253"/>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318" name="Rectangle 254"/>
                <p:cNvSpPr>
                  <a:spLocks noChangeArrowheads="1"/>
                </p:cNvSpPr>
                <p:nvPr/>
              </p:nvSpPr>
              <p:spPr bwMode="auto">
                <a:xfrm>
                  <a:off x="4215" y="766"/>
                  <a:ext cx="594"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nvGrpSpPr>
                <p:cNvPr id="252188" name="Group 255"/>
                <p:cNvGrpSpPr>
                  <a:grpSpLocks/>
                </p:cNvGrpSpPr>
                <p:nvPr/>
              </p:nvGrpSpPr>
              <p:grpSpPr bwMode="auto">
                <a:xfrm>
                  <a:off x="4749" y="668"/>
                  <a:ext cx="581" cy="145"/>
                  <a:chOff x="614" y="2568"/>
                  <a:chExt cx="725" cy="139"/>
                </a:xfrm>
              </p:grpSpPr>
              <p:sp>
                <p:nvSpPr>
                  <p:cNvPr id="344" name="AutoShape 256"/>
                  <p:cNvSpPr>
                    <a:spLocks noChangeArrowheads="1"/>
                  </p:cNvSpPr>
                  <p:nvPr/>
                </p:nvSpPr>
                <p:spPr bwMode="auto">
                  <a:xfrm>
                    <a:off x="612" y="2582"/>
                    <a:ext cx="726" cy="126"/>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345" name="AutoShape 257"/>
                  <p:cNvSpPr>
                    <a:spLocks noChangeArrowheads="1"/>
                  </p:cNvSpPr>
                  <p:nvPr/>
                </p:nvSpPr>
                <p:spPr bwMode="auto">
                  <a:xfrm>
                    <a:off x="628" y="2588"/>
                    <a:ext cx="69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sp>
              <p:nvSpPr>
                <p:cNvPr id="320" name="Rectangle 258"/>
                <p:cNvSpPr>
                  <a:spLocks noChangeArrowheads="1"/>
                </p:cNvSpPr>
                <p:nvPr/>
              </p:nvSpPr>
              <p:spPr bwMode="auto">
                <a:xfrm>
                  <a:off x="4228" y="1023"/>
                  <a:ext cx="594"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nvGrpSpPr>
                <p:cNvPr id="252190" name="Group 259"/>
                <p:cNvGrpSpPr>
                  <a:grpSpLocks/>
                </p:cNvGrpSpPr>
                <p:nvPr/>
              </p:nvGrpSpPr>
              <p:grpSpPr bwMode="auto">
                <a:xfrm>
                  <a:off x="4747" y="994"/>
                  <a:ext cx="581" cy="134"/>
                  <a:chOff x="614" y="2568"/>
                  <a:chExt cx="725" cy="139"/>
                </a:xfrm>
              </p:grpSpPr>
              <p:sp>
                <p:nvSpPr>
                  <p:cNvPr id="342" name="AutoShape 260"/>
                  <p:cNvSpPr>
                    <a:spLocks noChangeArrowheads="1"/>
                  </p:cNvSpPr>
                  <p:nvPr/>
                </p:nvSpPr>
                <p:spPr bwMode="auto">
                  <a:xfrm>
                    <a:off x="615" y="2672"/>
                    <a:ext cx="726" cy="37"/>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343" name="AutoShape 261"/>
                  <p:cNvSpPr>
                    <a:spLocks noChangeArrowheads="1"/>
                  </p:cNvSpPr>
                  <p:nvPr/>
                </p:nvSpPr>
                <p:spPr bwMode="auto">
                  <a:xfrm>
                    <a:off x="630" y="2672"/>
                    <a:ext cx="695" cy="1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sp>
              <p:nvSpPr>
                <p:cNvPr id="322" name="Rectangle 262"/>
                <p:cNvSpPr>
                  <a:spLocks noChangeArrowheads="1"/>
                </p:cNvSpPr>
                <p:nvPr/>
              </p:nvSpPr>
              <p:spPr bwMode="auto">
                <a:xfrm>
                  <a:off x="4215" y="1357"/>
                  <a:ext cx="594"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323" name="Rectangle 263"/>
                <p:cNvSpPr>
                  <a:spLocks noChangeArrowheads="1"/>
                </p:cNvSpPr>
                <p:nvPr/>
              </p:nvSpPr>
              <p:spPr bwMode="auto">
                <a:xfrm>
                  <a:off x="4228" y="1655"/>
                  <a:ext cx="600"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nvGrpSpPr>
                <p:cNvPr id="252193" name="Group 264"/>
                <p:cNvGrpSpPr>
                  <a:grpSpLocks/>
                </p:cNvGrpSpPr>
                <p:nvPr/>
              </p:nvGrpSpPr>
              <p:grpSpPr bwMode="auto">
                <a:xfrm>
                  <a:off x="4735" y="1627"/>
                  <a:ext cx="582" cy="151"/>
                  <a:chOff x="614" y="2568"/>
                  <a:chExt cx="725" cy="139"/>
                </a:xfrm>
              </p:grpSpPr>
              <p:sp>
                <p:nvSpPr>
                  <p:cNvPr id="340" name="AutoShape 265"/>
                  <p:cNvSpPr>
                    <a:spLocks noChangeArrowheads="1"/>
                  </p:cNvSpPr>
                  <p:nvPr/>
                </p:nvSpPr>
                <p:spPr bwMode="auto">
                  <a:xfrm>
                    <a:off x="614" y="2693"/>
                    <a:ext cx="717" cy="22"/>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341" name="AutoShape 266"/>
                  <p:cNvSpPr>
                    <a:spLocks noChangeArrowheads="1"/>
                  </p:cNvSpPr>
                  <p:nvPr/>
                </p:nvSpPr>
                <p:spPr bwMode="auto">
                  <a:xfrm>
                    <a:off x="630" y="2693"/>
                    <a:ext cx="686" cy="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sp>
              <p:nvSpPr>
                <p:cNvPr id="252194" name="Freeform 267"/>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nvGrpSpPr>
                <p:cNvPr id="252195" name="Group 268"/>
                <p:cNvGrpSpPr>
                  <a:grpSpLocks/>
                </p:cNvGrpSpPr>
                <p:nvPr/>
              </p:nvGrpSpPr>
              <p:grpSpPr bwMode="auto">
                <a:xfrm>
                  <a:off x="4739" y="1327"/>
                  <a:ext cx="582" cy="139"/>
                  <a:chOff x="614" y="2568"/>
                  <a:chExt cx="725" cy="139"/>
                </a:xfrm>
              </p:grpSpPr>
              <p:sp>
                <p:nvSpPr>
                  <p:cNvPr id="338" name="AutoShape 269"/>
                  <p:cNvSpPr>
                    <a:spLocks noChangeArrowheads="1"/>
                  </p:cNvSpPr>
                  <p:nvPr/>
                </p:nvSpPr>
                <p:spPr bwMode="auto">
                  <a:xfrm>
                    <a:off x="617" y="2568"/>
                    <a:ext cx="725" cy="286"/>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339" name="AutoShape 270"/>
                  <p:cNvSpPr>
                    <a:spLocks noChangeArrowheads="1"/>
                  </p:cNvSpPr>
                  <p:nvPr/>
                </p:nvSpPr>
                <p:spPr bwMode="auto">
                  <a:xfrm>
                    <a:off x="632" y="2586"/>
                    <a:ext cx="694" cy="25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sp>
              <p:nvSpPr>
                <p:cNvPr id="327" name="Rectangle 271"/>
                <p:cNvSpPr>
                  <a:spLocks noChangeArrowheads="1"/>
                </p:cNvSpPr>
                <p:nvPr/>
              </p:nvSpPr>
              <p:spPr bwMode="auto">
                <a:xfrm>
                  <a:off x="5249" y="576"/>
                  <a:ext cx="68" cy="2142"/>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52197" name="Freeform 272"/>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52198" name="Freeform 273"/>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330" name="Oval 274"/>
                <p:cNvSpPr>
                  <a:spLocks noChangeArrowheads="1"/>
                </p:cNvSpPr>
                <p:nvPr/>
              </p:nvSpPr>
              <p:spPr bwMode="auto">
                <a:xfrm>
                  <a:off x="5515" y="2610"/>
                  <a:ext cx="50" cy="95"/>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52200" name="Freeform 275"/>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332" name="AutoShape 276"/>
                <p:cNvSpPr>
                  <a:spLocks noChangeArrowheads="1"/>
                </p:cNvSpPr>
                <p:nvPr/>
              </p:nvSpPr>
              <p:spPr bwMode="auto">
                <a:xfrm>
                  <a:off x="4141" y="2682"/>
                  <a:ext cx="1201" cy="143"/>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333" name="AutoShape 277"/>
                <p:cNvSpPr>
                  <a:spLocks noChangeArrowheads="1"/>
                </p:cNvSpPr>
                <p:nvPr/>
              </p:nvSpPr>
              <p:spPr bwMode="auto">
                <a:xfrm>
                  <a:off x="4203" y="2711"/>
                  <a:ext cx="1077"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334" name="Oval 278"/>
                <p:cNvSpPr>
                  <a:spLocks noChangeArrowheads="1"/>
                </p:cNvSpPr>
                <p:nvPr/>
              </p:nvSpPr>
              <p:spPr bwMode="auto">
                <a:xfrm>
                  <a:off x="4308" y="2383"/>
                  <a:ext cx="161" cy="143"/>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335" name="Oval 279"/>
                <p:cNvSpPr>
                  <a:spLocks noChangeArrowheads="1"/>
                </p:cNvSpPr>
                <p:nvPr/>
              </p:nvSpPr>
              <p:spPr bwMode="auto">
                <a:xfrm>
                  <a:off x="4488" y="2383"/>
                  <a:ext cx="161" cy="143"/>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spcBef>
                      <a:spcPct val="20000"/>
                    </a:spcBef>
                    <a:buClr>
                      <a:schemeClr val="accent2"/>
                    </a:buClr>
                    <a:buSzPct val="85000"/>
                    <a:buFont typeface="ZapfDingbats" pitchFamily="82" charset="2"/>
                    <a:buNone/>
                    <a:defRPr/>
                  </a:pPr>
                  <a:endParaRPr lang="en-US">
                    <a:solidFill>
                      <a:srgbClr val="FF0000"/>
                    </a:solidFill>
                    <a:latin typeface="Comic Sans MS" charset="0"/>
                    <a:ea typeface="ＭＳ Ｐゴシック" charset="0"/>
                    <a:cs typeface="Arial" charset="0"/>
                  </a:endParaRPr>
                </a:p>
              </p:txBody>
            </p:sp>
            <p:sp>
              <p:nvSpPr>
                <p:cNvPr id="336" name="Oval 280"/>
                <p:cNvSpPr>
                  <a:spLocks noChangeArrowheads="1"/>
                </p:cNvSpPr>
                <p:nvPr/>
              </p:nvSpPr>
              <p:spPr bwMode="auto">
                <a:xfrm>
                  <a:off x="4661" y="2383"/>
                  <a:ext cx="161" cy="137"/>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337" name="Rectangle 281"/>
                <p:cNvSpPr>
                  <a:spLocks noChangeArrowheads="1"/>
                </p:cNvSpPr>
                <p:nvPr/>
              </p:nvSpPr>
              <p:spPr bwMode="auto">
                <a:xfrm>
                  <a:off x="5063" y="1834"/>
                  <a:ext cx="87" cy="764"/>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grpSp>
        <p:grpSp>
          <p:nvGrpSpPr>
            <p:cNvPr id="251915" name="Group 347"/>
            <p:cNvGrpSpPr>
              <a:grpSpLocks/>
            </p:cNvGrpSpPr>
            <p:nvPr/>
          </p:nvGrpSpPr>
          <p:grpSpPr bwMode="auto">
            <a:xfrm>
              <a:off x="6089043" y="3477058"/>
              <a:ext cx="1874050" cy="1355547"/>
              <a:chOff x="3510611" y="3438810"/>
              <a:chExt cx="1698222" cy="1355547"/>
            </a:xfrm>
          </p:grpSpPr>
          <p:sp>
            <p:nvSpPr>
              <p:cNvPr id="252113" name="Freeform 1287"/>
              <p:cNvSpPr>
                <a:spLocks/>
              </p:cNvSpPr>
              <p:nvPr/>
            </p:nvSpPr>
            <p:spPr bwMode="auto">
              <a:xfrm>
                <a:off x="3510611" y="3438810"/>
                <a:ext cx="1698222" cy="1355547"/>
              </a:xfrm>
              <a:custGeom>
                <a:avLst/>
                <a:gdLst>
                  <a:gd name="T0" fmla="*/ 2147483646 w 10000"/>
                  <a:gd name="T1" fmla="*/ 2147483646 h 10000"/>
                  <a:gd name="T2" fmla="*/ 2147483646 w 10000"/>
                  <a:gd name="T3" fmla="*/ 2147483646 h 10000"/>
                  <a:gd name="T4" fmla="*/ 2147483646 w 10000"/>
                  <a:gd name="T5" fmla="*/ 2147483646 h 10000"/>
                  <a:gd name="T6" fmla="*/ 2147483646 w 10000"/>
                  <a:gd name="T7" fmla="*/ 2147483646 h 10000"/>
                  <a:gd name="T8" fmla="*/ 2147483646 w 10000"/>
                  <a:gd name="T9" fmla="*/ 2147483646 h 10000"/>
                  <a:gd name="T10" fmla="*/ 2147483646 w 10000"/>
                  <a:gd name="T11" fmla="*/ 2147483646 h 10000"/>
                  <a:gd name="T12" fmla="*/ 2147483646 w 10000"/>
                  <a:gd name="T13" fmla="*/ 2147483646 h 10000"/>
                  <a:gd name="T14" fmla="*/ 2147483646 w 10000"/>
                  <a:gd name="T15" fmla="*/ 2147483646 h 10000"/>
                  <a:gd name="T16" fmla="*/ 2147483646 w 10000"/>
                  <a:gd name="T17" fmla="*/ 2147483646 h 10000"/>
                  <a:gd name="T18" fmla="*/ 2147483646 w 10000"/>
                  <a:gd name="T19" fmla="*/ 2147483646 h 10000"/>
                  <a:gd name="T20" fmla="*/ 2147483646 w 10000"/>
                  <a:gd name="T21" fmla="*/ 2147483646 h 10000"/>
                  <a:gd name="T22" fmla="*/ 2147483646 w 10000"/>
                  <a:gd name="T23" fmla="*/ 2147483646 h 10000"/>
                  <a:gd name="T24" fmla="*/ 2147483646 w 10000"/>
                  <a:gd name="T25" fmla="*/ 2147483646 h 10000"/>
                  <a:gd name="T26" fmla="*/ 2147483646 w 10000"/>
                  <a:gd name="T27" fmla="*/ 2147483646 h 10000"/>
                  <a:gd name="T28" fmla="*/ 2147483646 w 10000"/>
                  <a:gd name="T29" fmla="*/ 2147483646 h 10000"/>
                  <a:gd name="T30" fmla="*/ 2147483646 w 10000"/>
                  <a:gd name="T31" fmla="*/ 2147483646 h 10000"/>
                  <a:gd name="T32" fmla="*/ 2147483646 w 10000"/>
                  <a:gd name="T33" fmla="*/ 2147483646 h 10000"/>
                  <a:gd name="T34" fmla="*/ 2147483646 w 10000"/>
                  <a:gd name="T35" fmla="*/ 2147483646 h 1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000" h="10000">
                    <a:moveTo>
                      <a:pt x="6270" y="126"/>
                    </a:moveTo>
                    <a:cubicBezTo>
                      <a:pt x="5642" y="245"/>
                      <a:pt x="4469" y="528"/>
                      <a:pt x="3738" y="756"/>
                    </a:cubicBezTo>
                    <a:cubicBezTo>
                      <a:pt x="3007" y="984"/>
                      <a:pt x="2405" y="1322"/>
                      <a:pt x="1887" y="1495"/>
                    </a:cubicBezTo>
                    <a:cubicBezTo>
                      <a:pt x="1369" y="1668"/>
                      <a:pt x="1195" y="1105"/>
                      <a:pt x="629" y="1793"/>
                    </a:cubicBezTo>
                    <a:cubicBezTo>
                      <a:pt x="63" y="2481"/>
                      <a:pt x="218" y="3574"/>
                      <a:pt x="128" y="4417"/>
                    </a:cubicBezTo>
                    <a:cubicBezTo>
                      <a:pt x="39" y="5260"/>
                      <a:pt x="-87" y="6368"/>
                      <a:pt x="89" y="6848"/>
                    </a:cubicBezTo>
                    <a:cubicBezTo>
                      <a:pt x="265" y="7328"/>
                      <a:pt x="491" y="7223"/>
                      <a:pt x="1207" y="7298"/>
                    </a:cubicBezTo>
                    <a:cubicBezTo>
                      <a:pt x="1924" y="7374"/>
                      <a:pt x="3641" y="7133"/>
                      <a:pt x="4406" y="7298"/>
                    </a:cubicBezTo>
                    <a:cubicBezTo>
                      <a:pt x="5171" y="7463"/>
                      <a:pt x="5298" y="7868"/>
                      <a:pt x="5779" y="8288"/>
                    </a:cubicBezTo>
                    <a:cubicBezTo>
                      <a:pt x="6260" y="8709"/>
                      <a:pt x="6848" y="9549"/>
                      <a:pt x="7290" y="9819"/>
                    </a:cubicBezTo>
                    <a:cubicBezTo>
                      <a:pt x="7731" y="10089"/>
                      <a:pt x="8124" y="10014"/>
                      <a:pt x="8448" y="9879"/>
                    </a:cubicBezTo>
                    <a:cubicBezTo>
                      <a:pt x="8771" y="9744"/>
                      <a:pt x="9056" y="9549"/>
                      <a:pt x="9252" y="9008"/>
                    </a:cubicBezTo>
                    <a:cubicBezTo>
                      <a:pt x="9448" y="8469"/>
                      <a:pt x="9537" y="7418"/>
                      <a:pt x="9644" y="6639"/>
                    </a:cubicBezTo>
                    <a:cubicBezTo>
                      <a:pt x="9752" y="5858"/>
                      <a:pt x="9851" y="5168"/>
                      <a:pt x="9899" y="4327"/>
                    </a:cubicBezTo>
                    <a:cubicBezTo>
                      <a:pt x="9949" y="3486"/>
                      <a:pt x="10076" y="2256"/>
                      <a:pt x="9939" y="1566"/>
                    </a:cubicBezTo>
                    <a:cubicBezTo>
                      <a:pt x="9802" y="876"/>
                      <a:pt x="9478" y="471"/>
                      <a:pt x="9075" y="216"/>
                    </a:cubicBezTo>
                    <a:cubicBezTo>
                      <a:pt x="8674" y="-39"/>
                      <a:pt x="7997" y="20"/>
                      <a:pt x="7525" y="5"/>
                    </a:cubicBezTo>
                    <a:cubicBezTo>
                      <a:pt x="7055" y="-9"/>
                      <a:pt x="6898" y="5"/>
                      <a:pt x="6270" y="126"/>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nvGrpSpPr>
              <p:cNvPr id="252114" name="Group 249"/>
              <p:cNvGrpSpPr>
                <a:grpSpLocks/>
              </p:cNvGrpSpPr>
              <p:nvPr/>
            </p:nvGrpSpPr>
            <p:grpSpPr bwMode="auto">
              <a:xfrm>
                <a:off x="3696664" y="3737375"/>
                <a:ext cx="365511" cy="637577"/>
                <a:chOff x="4140" y="429"/>
                <a:chExt cx="1425" cy="2396"/>
              </a:xfrm>
            </p:grpSpPr>
            <p:sp>
              <p:nvSpPr>
                <p:cNvPr id="252148" name="Freeform 250"/>
                <p:cNvSpPr>
                  <a:spLocks/>
                </p:cNvSpPr>
                <p:nvPr/>
              </p:nvSpPr>
              <p:spPr bwMode="auto">
                <a:xfrm>
                  <a:off x="5268" y="433"/>
                  <a:ext cx="283" cy="2286"/>
                </a:xfrm>
                <a:custGeom>
                  <a:avLst/>
                  <a:gdLst>
                    <a:gd name="T0" fmla="*/ 2 w 354"/>
                    <a:gd name="T1" fmla="*/ 0 h 2742"/>
                    <a:gd name="T2" fmla="*/ 2 w 354"/>
                    <a:gd name="T3" fmla="*/ 3 h 2742"/>
                    <a:gd name="T4" fmla="*/ 2 w 354"/>
                    <a:gd name="T5" fmla="*/ 16 h 2742"/>
                    <a:gd name="T6" fmla="*/ 0 w 354"/>
                    <a:gd name="T7" fmla="*/ 17 h 2742"/>
                    <a:gd name="T8" fmla="*/ 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385" name="Rectangle 251"/>
                <p:cNvSpPr>
                  <a:spLocks noChangeArrowheads="1"/>
                </p:cNvSpPr>
                <p:nvPr/>
              </p:nvSpPr>
              <p:spPr bwMode="auto">
                <a:xfrm>
                  <a:off x="4208" y="373"/>
                  <a:ext cx="1043" cy="2339"/>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52150" name="Freeform 252"/>
                <p:cNvSpPr>
                  <a:spLocks/>
                </p:cNvSpPr>
                <p:nvPr/>
              </p:nvSpPr>
              <p:spPr bwMode="auto">
                <a:xfrm>
                  <a:off x="5321" y="570"/>
                  <a:ext cx="169" cy="2115"/>
                </a:xfrm>
                <a:custGeom>
                  <a:avLst/>
                  <a:gdLst>
                    <a:gd name="T0" fmla="*/ 2 w 211"/>
                    <a:gd name="T1" fmla="*/ 0 h 2537"/>
                    <a:gd name="T2" fmla="*/ 2 w 211"/>
                    <a:gd name="T3" fmla="*/ 3 h 2537"/>
                    <a:gd name="T4" fmla="*/ 2 w 211"/>
                    <a:gd name="T5" fmla="*/ 16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52151" name="Freeform 253"/>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388" name="Rectangle 254"/>
                <p:cNvSpPr>
                  <a:spLocks noChangeArrowheads="1"/>
                </p:cNvSpPr>
                <p:nvPr/>
              </p:nvSpPr>
              <p:spPr bwMode="auto">
                <a:xfrm>
                  <a:off x="4213" y="689"/>
                  <a:ext cx="594"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nvGrpSpPr>
                <p:cNvPr id="252153" name="Group 255"/>
                <p:cNvGrpSpPr>
                  <a:grpSpLocks/>
                </p:cNvGrpSpPr>
                <p:nvPr/>
              </p:nvGrpSpPr>
              <p:grpSpPr bwMode="auto">
                <a:xfrm>
                  <a:off x="4749" y="668"/>
                  <a:ext cx="581" cy="145"/>
                  <a:chOff x="614" y="2568"/>
                  <a:chExt cx="725" cy="139"/>
                </a:xfrm>
              </p:grpSpPr>
              <p:sp>
                <p:nvSpPr>
                  <p:cNvPr id="414" name="AutoShape 256"/>
                  <p:cNvSpPr>
                    <a:spLocks noChangeArrowheads="1"/>
                  </p:cNvSpPr>
                  <p:nvPr/>
                </p:nvSpPr>
                <p:spPr bwMode="auto">
                  <a:xfrm>
                    <a:off x="617" y="2554"/>
                    <a:ext cx="721" cy="46"/>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415" name="AutoShape 257"/>
                  <p:cNvSpPr>
                    <a:spLocks noChangeArrowheads="1"/>
                  </p:cNvSpPr>
                  <p:nvPr/>
                </p:nvSpPr>
                <p:spPr bwMode="auto">
                  <a:xfrm>
                    <a:off x="631" y="2571"/>
                    <a:ext cx="686" cy="2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sp>
              <p:nvSpPr>
                <p:cNvPr id="390" name="Rectangle 258"/>
                <p:cNvSpPr>
                  <a:spLocks noChangeArrowheads="1"/>
                </p:cNvSpPr>
                <p:nvPr/>
              </p:nvSpPr>
              <p:spPr bwMode="auto">
                <a:xfrm>
                  <a:off x="4225" y="1017"/>
                  <a:ext cx="594"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nvGrpSpPr>
                <p:cNvPr id="252155" name="Group 259"/>
                <p:cNvGrpSpPr>
                  <a:grpSpLocks/>
                </p:cNvGrpSpPr>
                <p:nvPr/>
              </p:nvGrpSpPr>
              <p:grpSpPr bwMode="auto">
                <a:xfrm>
                  <a:off x="4747" y="994"/>
                  <a:ext cx="581" cy="134"/>
                  <a:chOff x="614" y="2568"/>
                  <a:chExt cx="725" cy="139"/>
                </a:xfrm>
              </p:grpSpPr>
              <p:sp>
                <p:nvSpPr>
                  <p:cNvPr id="412" name="AutoShape 260"/>
                  <p:cNvSpPr>
                    <a:spLocks noChangeArrowheads="1"/>
                  </p:cNvSpPr>
                  <p:nvPr/>
                </p:nvSpPr>
                <p:spPr bwMode="auto">
                  <a:xfrm>
                    <a:off x="613" y="2567"/>
                    <a:ext cx="728" cy="118"/>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413" name="AutoShape 261"/>
                  <p:cNvSpPr>
                    <a:spLocks noChangeArrowheads="1"/>
                  </p:cNvSpPr>
                  <p:nvPr/>
                </p:nvSpPr>
                <p:spPr bwMode="auto">
                  <a:xfrm>
                    <a:off x="627" y="2586"/>
                    <a:ext cx="693" cy="9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sp>
              <p:nvSpPr>
                <p:cNvPr id="392" name="Rectangle 262"/>
                <p:cNvSpPr>
                  <a:spLocks noChangeArrowheads="1"/>
                </p:cNvSpPr>
                <p:nvPr/>
              </p:nvSpPr>
              <p:spPr bwMode="auto">
                <a:xfrm>
                  <a:off x="4219" y="1357"/>
                  <a:ext cx="594"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393" name="Rectangle 263"/>
                <p:cNvSpPr>
                  <a:spLocks noChangeArrowheads="1"/>
                </p:cNvSpPr>
                <p:nvPr/>
              </p:nvSpPr>
              <p:spPr bwMode="auto">
                <a:xfrm>
                  <a:off x="4230" y="1655"/>
                  <a:ext cx="594" cy="4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nvGrpSpPr>
                <p:cNvPr id="252158" name="Group 264"/>
                <p:cNvGrpSpPr>
                  <a:grpSpLocks/>
                </p:cNvGrpSpPr>
                <p:nvPr/>
              </p:nvGrpSpPr>
              <p:grpSpPr bwMode="auto">
                <a:xfrm>
                  <a:off x="4735" y="1627"/>
                  <a:ext cx="582" cy="151"/>
                  <a:chOff x="614" y="2568"/>
                  <a:chExt cx="725" cy="139"/>
                </a:xfrm>
              </p:grpSpPr>
              <p:sp>
                <p:nvSpPr>
                  <p:cNvPr id="410" name="AutoShape 265"/>
                  <p:cNvSpPr>
                    <a:spLocks noChangeArrowheads="1"/>
                  </p:cNvSpPr>
                  <p:nvPr/>
                </p:nvSpPr>
                <p:spPr bwMode="auto">
                  <a:xfrm>
                    <a:off x="614" y="2567"/>
                    <a:ext cx="720" cy="132"/>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411" name="AutoShape 266"/>
                  <p:cNvSpPr>
                    <a:spLocks noChangeArrowheads="1"/>
                  </p:cNvSpPr>
                  <p:nvPr/>
                </p:nvSpPr>
                <p:spPr bwMode="auto">
                  <a:xfrm>
                    <a:off x="628" y="2583"/>
                    <a:ext cx="692" cy="9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sp>
              <p:nvSpPr>
                <p:cNvPr id="252159" name="Freeform 267"/>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nvGrpSpPr>
                <p:cNvPr id="252160" name="Group 268"/>
                <p:cNvGrpSpPr>
                  <a:grpSpLocks/>
                </p:cNvGrpSpPr>
                <p:nvPr/>
              </p:nvGrpSpPr>
              <p:grpSpPr bwMode="auto">
                <a:xfrm>
                  <a:off x="4739" y="1327"/>
                  <a:ext cx="582" cy="139"/>
                  <a:chOff x="614" y="2568"/>
                  <a:chExt cx="725" cy="139"/>
                </a:xfrm>
              </p:grpSpPr>
              <p:sp>
                <p:nvSpPr>
                  <p:cNvPr id="408" name="AutoShape 269"/>
                  <p:cNvSpPr>
                    <a:spLocks noChangeArrowheads="1"/>
                  </p:cNvSpPr>
                  <p:nvPr/>
                </p:nvSpPr>
                <p:spPr bwMode="auto">
                  <a:xfrm>
                    <a:off x="616" y="2568"/>
                    <a:ext cx="754" cy="137"/>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409" name="AutoShape 270"/>
                  <p:cNvSpPr>
                    <a:spLocks noChangeArrowheads="1"/>
                  </p:cNvSpPr>
                  <p:nvPr/>
                </p:nvSpPr>
                <p:spPr bwMode="auto">
                  <a:xfrm>
                    <a:off x="630" y="2586"/>
                    <a:ext cx="754"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sp>
              <p:nvSpPr>
                <p:cNvPr id="397" name="Rectangle 271"/>
                <p:cNvSpPr>
                  <a:spLocks noChangeArrowheads="1"/>
                </p:cNvSpPr>
                <p:nvPr/>
              </p:nvSpPr>
              <p:spPr bwMode="auto">
                <a:xfrm>
                  <a:off x="5251" y="373"/>
                  <a:ext cx="67" cy="234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52162" name="Freeform 272"/>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52163" name="Freeform 273"/>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400" name="Oval 274"/>
                <p:cNvSpPr>
                  <a:spLocks noChangeArrowheads="1"/>
                </p:cNvSpPr>
                <p:nvPr/>
              </p:nvSpPr>
              <p:spPr bwMode="auto">
                <a:xfrm>
                  <a:off x="5515" y="2610"/>
                  <a:ext cx="50" cy="95"/>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52165" name="Freeform 275"/>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402" name="AutoShape 276"/>
                <p:cNvSpPr>
                  <a:spLocks noChangeArrowheads="1"/>
                </p:cNvSpPr>
                <p:nvPr/>
              </p:nvSpPr>
              <p:spPr bwMode="auto">
                <a:xfrm>
                  <a:off x="4141" y="2681"/>
                  <a:ext cx="1200" cy="143"/>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403" name="AutoShape 277"/>
                <p:cNvSpPr>
                  <a:spLocks noChangeArrowheads="1"/>
                </p:cNvSpPr>
                <p:nvPr/>
              </p:nvSpPr>
              <p:spPr bwMode="auto">
                <a:xfrm>
                  <a:off x="4208" y="2711"/>
                  <a:ext cx="1071"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404" name="Oval 278"/>
                <p:cNvSpPr>
                  <a:spLocks noChangeArrowheads="1"/>
                </p:cNvSpPr>
                <p:nvPr/>
              </p:nvSpPr>
              <p:spPr bwMode="auto">
                <a:xfrm>
                  <a:off x="4309" y="2383"/>
                  <a:ext cx="157" cy="143"/>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405" name="Oval 279"/>
                <p:cNvSpPr>
                  <a:spLocks noChangeArrowheads="1"/>
                </p:cNvSpPr>
                <p:nvPr/>
              </p:nvSpPr>
              <p:spPr bwMode="auto">
                <a:xfrm>
                  <a:off x="4488" y="2383"/>
                  <a:ext cx="157" cy="143"/>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spcBef>
                      <a:spcPct val="20000"/>
                    </a:spcBef>
                    <a:buClr>
                      <a:schemeClr val="accent2"/>
                    </a:buClr>
                    <a:buSzPct val="85000"/>
                    <a:buFont typeface="ZapfDingbats" pitchFamily="82" charset="2"/>
                    <a:buNone/>
                    <a:defRPr/>
                  </a:pPr>
                  <a:endParaRPr lang="en-US">
                    <a:solidFill>
                      <a:srgbClr val="FF0000"/>
                    </a:solidFill>
                    <a:latin typeface="Comic Sans MS" charset="0"/>
                    <a:ea typeface="ＭＳ Ｐゴシック" charset="0"/>
                    <a:cs typeface="Arial" charset="0"/>
                  </a:endParaRPr>
                </a:p>
              </p:txBody>
            </p:sp>
            <p:sp>
              <p:nvSpPr>
                <p:cNvPr id="406" name="Oval 280"/>
                <p:cNvSpPr>
                  <a:spLocks noChangeArrowheads="1"/>
                </p:cNvSpPr>
                <p:nvPr/>
              </p:nvSpPr>
              <p:spPr bwMode="auto">
                <a:xfrm>
                  <a:off x="4662" y="2377"/>
                  <a:ext cx="157" cy="143"/>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407" name="Rectangle 281"/>
                <p:cNvSpPr>
                  <a:spLocks noChangeArrowheads="1"/>
                </p:cNvSpPr>
                <p:nvPr/>
              </p:nvSpPr>
              <p:spPr bwMode="auto">
                <a:xfrm>
                  <a:off x="5060" y="1834"/>
                  <a:ext cx="84" cy="764"/>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grpSp>
            <p:nvGrpSpPr>
              <p:cNvPr id="252115" name="Group 249"/>
              <p:cNvGrpSpPr>
                <a:grpSpLocks/>
              </p:cNvGrpSpPr>
              <p:nvPr/>
            </p:nvGrpSpPr>
            <p:grpSpPr bwMode="auto">
              <a:xfrm>
                <a:off x="4638535" y="3965678"/>
                <a:ext cx="365511" cy="637577"/>
                <a:chOff x="4140" y="429"/>
                <a:chExt cx="1425" cy="2396"/>
              </a:xfrm>
            </p:grpSpPr>
            <p:sp>
              <p:nvSpPr>
                <p:cNvPr id="252116" name="Freeform 250"/>
                <p:cNvSpPr>
                  <a:spLocks/>
                </p:cNvSpPr>
                <p:nvPr/>
              </p:nvSpPr>
              <p:spPr bwMode="auto">
                <a:xfrm>
                  <a:off x="5268" y="433"/>
                  <a:ext cx="283" cy="2286"/>
                </a:xfrm>
                <a:custGeom>
                  <a:avLst/>
                  <a:gdLst>
                    <a:gd name="T0" fmla="*/ 2 w 354"/>
                    <a:gd name="T1" fmla="*/ 0 h 2742"/>
                    <a:gd name="T2" fmla="*/ 2 w 354"/>
                    <a:gd name="T3" fmla="*/ 3 h 2742"/>
                    <a:gd name="T4" fmla="*/ 2 w 354"/>
                    <a:gd name="T5" fmla="*/ 16 h 2742"/>
                    <a:gd name="T6" fmla="*/ 0 w 354"/>
                    <a:gd name="T7" fmla="*/ 17 h 2742"/>
                    <a:gd name="T8" fmla="*/ 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353" name="Rectangle 251"/>
                <p:cNvSpPr>
                  <a:spLocks noChangeArrowheads="1"/>
                </p:cNvSpPr>
                <p:nvPr/>
              </p:nvSpPr>
              <p:spPr bwMode="auto">
                <a:xfrm>
                  <a:off x="4209" y="427"/>
                  <a:ext cx="1043"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52118" name="Freeform 252"/>
                <p:cNvSpPr>
                  <a:spLocks/>
                </p:cNvSpPr>
                <p:nvPr/>
              </p:nvSpPr>
              <p:spPr bwMode="auto">
                <a:xfrm>
                  <a:off x="5321" y="570"/>
                  <a:ext cx="169" cy="2115"/>
                </a:xfrm>
                <a:custGeom>
                  <a:avLst/>
                  <a:gdLst>
                    <a:gd name="T0" fmla="*/ 2 w 211"/>
                    <a:gd name="T1" fmla="*/ 0 h 2537"/>
                    <a:gd name="T2" fmla="*/ 2 w 211"/>
                    <a:gd name="T3" fmla="*/ 3 h 2537"/>
                    <a:gd name="T4" fmla="*/ 2 w 211"/>
                    <a:gd name="T5" fmla="*/ 16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52119" name="Freeform 253"/>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356" name="Rectangle 254"/>
                <p:cNvSpPr>
                  <a:spLocks noChangeArrowheads="1"/>
                </p:cNvSpPr>
                <p:nvPr/>
              </p:nvSpPr>
              <p:spPr bwMode="auto">
                <a:xfrm>
                  <a:off x="4215" y="690"/>
                  <a:ext cx="594"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nvGrpSpPr>
                <p:cNvPr id="252121" name="Group 255"/>
                <p:cNvGrpSpPr>
                  <a:grpSpLocks/>
                </p:cNvGrpSpPr>
                <p:nvPr/>
              </p:nvGrpSpPr>
              <p:grpSpPr bwMode="auto">
                <a:xfrm>
                  <a:off x="4749" y="668"/>
                  <a:ext cx="581" cy="145"/>
                  <a:chOff x="614" y="2568"/>
                  <a:chExt cx="725" cy="139"/>
                </a:xfrm>
              </p:grpSpPr>
              <p:sp>
                <p:nvSpPr>
                  <p:cNvPr id="382" name="AutoShape 256"/>
                  <p:cNvSpPr>
                    <a:spLocks noChangeArrowheads="1"/>
                  </p:cNvSpPr>
                  <p:nvPr/>
                </p:nvSpPr>
                <p:spPr bwMode="auto">
                  <a:xfrm>
                    <a:off x="787" y="2566"/>
                    <a:ext cx="553" cy="92"/>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383" name="AutoShape 257"/>
                  <p:cNvSpPr>
                    <a:spLocks noChangeArrowheads="1"/>
                  </p:cNvSpPr>
                  <p:nvPr/>
                </p:nvSpPr>
                <p:spPr bwMode="auto">
                  <a:xfrm>
                    <a:off x="801" y="2583"/>
                    <a:ext cx="518" cy="6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sp>
              <p:nvSpPr>
                <p:cNvPr id="358" name="Rectangle 258"/>
                <p:cNvSpPr>
                  <a:spLocks noChangeArrowheads="1"/>
                </p:cNvSpPr>
                <p:nvPr/>
              </p:nvSpPr>
              <p:spPr bwMode="auto">
                <a:xfrm>
                  <a:off x="4226" y="1018"/>
                  <a:ext cx="594"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nvGrpSpPr>
                <p:cNvPr id="252123" name="Group 259"/>
                <p:cNvGrpSpPr>
                  <a:grpSpLocks/>
                </p:cNvGrpSpPr>
                <p:nvPr/>
              </p:nvGrpSpPr>
              <p:grpSpPr bwMode="auto">
                <a:xfrm>
                  <a:off x="4747" y="994"/>
                  <a:ext cx="581" cy="134"/>
                  <a:chOff x="614" y="2568"/>
                  <a:chExt cx="725" cy="139"/>
                </a:xfrm>
              </p:grpSpPr>
              <p:sp>
                <p:nvSpPr>
                  <p:cNvPr id="380" name="AutoShape 260"/>
                  <p:cNvSpPr>
                    <a:spLocks noChangeArrowheads="1"/>
                  </p:cNvSpPr>
                  <p:nvPr/>
                </p:nvSpPr>
                <p:spPr bwMode="auto">
                  <a:xfrm>
                    <a:off x="615" y="2568"/>
                    <a:ext cx="896" cy="136"/>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381" name="AutoShape 261"/>
                  <p:cNvSpPr>
                    <a:spLocks noChangeArrowheads="1"/>
                  </p:cNvSpPr>
                  <p:nvPr/>
                </p:nvSpPr>
                <p:spPr bwMode="auto">
                  <a:xfrm>
                    <a:off x="629" y="2587"/>
                    <a:ext cx="861" cy="9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sp>
              <p:nvSpPr>
                <p:cNvPr id="360" name="Rectangle 262"/>
                <p:cNvSpPr>
                  <a:spLocks noChangeArrowheads="1"/>
                </p:cNvSpPr>
                <p:nvPr/>
              </p:nvSpPr>
              <p:spPr bwMode="auto">
                <a:xfrm>
                  <a:off x="4220" y="1358"/>
                  <a:ext cx="594"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361" name="Rectangle 263"/>
                <p:cNvSpPr>
                  <a:spLocks noChangeArrowheads="1"/>
                </p:cNvSpPr>
                <p:nvPr/>
              </p:nvSpPr>
              <p:spPr bwMode="auto">
                <a:xfrm>
                  <a:off x="4232" y="1656"/>
                  <a:ext cx="594" cy="4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nvGrpSpPr>
                <p:cNvPr id="252126" name="Group 264"/>
                <p:cNvGrpSpPr>
                  <a:grpSpLocks/>
                </p:cNvGrpSpPr>
                <p:nvPr/>
              </p:nvGrpSpPr>
              <p:grpSpPr bwMode="auto">
                <a:xfrm>
                  <a:off x="4735" y="1627"/>
                  <a:ext cx="582" cy="151"/>
                  <a:chOff x="614" y="2568"/>
                  <a:chExt cx="725" cy="139"/>
                </a:xfrm>
              </p:grpSpPr>
              <p:sp>
                <p:nvSpPr>
                  <p:cNvPr id="378" name="AutoShape 265"/>
                  <p:cNvSpPr>
                    <a:spLocks noChangeArrowheads="1"/>
                  </p:cNvSpPr>
                  <p:nvPr/>
                </p:nvSpPr>
                <p:spPr bwMode="auto">
                  <a:xfrm>
                    <a:off x="616" y="2568"/>
                    <a:ext cx="754" cy="137"/>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379" name="AutoShape 266"/>
                  <p:cNvSpPr>
                    <a:spLocks noChangeArrowheads="1"/>
                  </p:cNvSpPr>
                  <p:nvPr/>
                </p:nvSpPr>
                <p:spPr bwMode="auto">
                  <a:xfrm>
                    <a:off x="630" y="2584"/>
                    <a:ext cx="754"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sp>
              <p:nvSpPr>
                <p:cNvPr id="252127" name="Freeform 267"/>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nvGrpSpPr>
                <p:cNvPr id="252128" name="Group 268"/>
                <p:cNvGrpSpPr>
                  <a:grpSpLocks/>
                </p:cNvGrpSpPr>
                <p:nvPr/>
              </p:nvGrpSpPr>
              <p:grpSpPr bwMode="auto">
                <a:xfrm>
                  <a:off x="4739" y="1327"/>
                  <a:ext cx="582" cy="139"/>
                  <a:chOff x="614" y="2568"/>
                  <a:chExt cx="725" cy="139"/>
                </a:xfrm>
              </p:grpSpPr>
              <p:sp>
                <p:nvSpPr>
                  <p:cNvPr id="376" name="AutoShape 269"/>
                  <p:cNvSpPr>
                    <a:spLocks noChangeArrowheads="1"/>
                  </p:cNvSpPr>
                  <p:nvPr/>
                </p:nvSpPr>
                <p:spPr bwMode="auto">
                  <a:xfrm>
                    <a:off x="652" y="2569"/>
                    <a:ext cx="859" cy="137"/>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377" name="AutoShape 270"/>
                  <p:cNvSpPr>
                    <a:spLocks noChangeArrowheads="1"/>
                  </p:cNvSpPr>
                  <p:nvPr/>
                </p:nvSpPr>
                <p:spPr bwMode="auto">
                  <a:xfrm>
                    <a:off x="652" y="2587"/>
                    <a:ext cx="838"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sp>
              <p:nvSpPr>
                <p:cNvPr id="365" name="Rectangle 271"/>
                <p:cNvSpPr>
                  <a:spLocks noChangeArrowheads="1"/>
                </p:cNvSpPr>
                <p:nvPr/>
              </p:nvSpPr>
              <p:spPr bwMode="auto">
                <a:xfrm>
                  <a:off x="5252" y="427"/>
                  <a:ext cx="67"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52130" name="Freeform 272"/>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52131" name="Freeform 273"/>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368" name="Oval 274"/>
                <p:cNvSpPr>
                  <a:spLocks noChangeArrowheads="1"/>
                </p:cNvSpPr>
                <p:nvPr/>
              </p:nvSpPr>
              <p:spPr bwMode="auto">
                <a:xfrm>
                  <a:off x="5516" y="2611"/>
                  <a:ext cx="50" cy="95"/>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52133" name="Freeform 275"/>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370" name="AutoShape 276"/>
                <p:cNvSpPr>
                  <a:spLocks noChangeArrowheads="1"/>
                </p:cNvSpPr>
                <p:nvPr/>
              </p:nvSpPr>
              <p:spPr bwMode="auto">
                <a:xfrm>
                  <a:off x="4142" y="2683"/>
                  <a:ext cx="1200" cy="143"/>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371" name="AutoShape 277"/>
                <p:cNvSpPr>
                  <a:spLocks noChangeArrowheads="1"/>
                </p:cNvSpPr>
                <p:nvPr/>
              </p:nvSpPr>
              <p:spPr bwMode="auto">
                <a:xfrm>
                  <a:off x="4209" y="2712"/>
                  <a:ext cx="1071"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372" name="Oval 278"/>
                <p:cNvSpPr>
                  <a:spLocks noChangeArrowheads="1"/>
                </p:cNvSpPr>
                <p:nvPr/>
              </p:nvSpPr>
              <p:spPr bwMode="auto">
                <a:xfrm>
                  <a:off x="4310" y="2384"/>
                  <a:ext cx="157" cy="143"/>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373" name="Oval 279"/>
                <p:cNvSpPr>
                  <a:spLocks noChangeArrowheads="1"/>
                </p:cNvSpPr>
                <p:nvPr/>
              </p:nvSpPr>
              <p:spPr bwMode="auto">
                <a:xfrm>
                  <a:off x="4489" y="2384"/>
                  <a:ext cx="157" cy="143"/>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spcBef>
                      <a:spcPct val="20000"/>
                    </a:spcBef>
                    <a:buClr>
                      <a:schemeClr val="accent2"/>
                    </a:buClr>
                    <a:buSzPct val="85000"/>
                    <a:buFont typeface="ZapfDingbats" pitchFamily="82" charset="2"/>
                    <a:buNone/>
                    <a:defRPr/>
                  </a:pPr>
                  <a:endParaRPr lang="en-US">
                    <a:solidFill>
                      <a:srgbClr val="FF0000"/>
                    </a:solidFill>
                    <a:latin typeface="Comic Sans MS" charset="0"/>
                    <a:ea typeface="ＭＳ Ｐゴシック" charset="0"/>
                    <a:cs typeface="Arial" charset="0"/>
                  </a:endParaRPr>
                </a:p>
              </p:txBody>
            </p:sp>
            <p:sp>
              <p:nvSpPr>
                <p:cNvPr id="374" name="Oval 280"/>
                <p:cNvSpPr>
                  <a:spLocks noChangeArrowheads="1"/>
                </p:cNvSpPr>
                <p:nvPr/>
              </p:nvSpPr>
              <p:spPr bwMode="auto">
                <a:xfrm>
                  <a:off x="4663" y="2378"/>
                  <a:ext cx="157" cy="143"/>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375" name="Rectangle 281"/>
                <p:cNvSpPr>
                  <a:spLocks noChangeArrowheads="1"/>
                </p:cNvSpPr>
                <p:nvPr/>
              </p:nvSpPr>
              <p:spPr bwMode="auto">
                <a:xfrm>
                  <a:off x="5062" y="1835"/>
                  <a:ext cx="84" cy="764"/>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grpSp>
        <p:grpSp>
          <p:nvGrpSpPr>
            <p:cNvPr id="251916" name="Group 415"/>
            <p:cNvGrpSpPr>
              <a:grpSpLocks/>
            </p:cNvGrpSpPr>
            <p:nvPr/>
          </p:nvGrpSpPr>
          <p:grpSpPr bwMode="auto">
            <a:xfrm>
              <a:off x="6113006" y="4999274"/>
              <a:ext cx="1698222" cy="1355547"/>
              <a:chOff x="3510611" y="3438810"/>
              <a:chExt cx="1698222" cy="1355547"/>
            </a:xfrm>
          </p:grpSpPr>
          <p:sp>
            <p:nvSpPr>
              <p:cNvPr id="252046" name="Freeform 1287"/>
              <p:cNvSpPr>
                <a:spLocks/>
              </p:cNvSpPr>
              <p:nvPr/>
            </p:nvSpPr>
            <p:spPr bwMode="auto">
              <a:xfrm>
                <a:off x="3510611" y="3438810"/>
                <a:ext cx="1698222" cy="1355547"/>
              </a:xfrm>
              <a:custGeom>
                <a:avLst/>
                <a:gdLst>
                  <a:gd name="T0" fmla="*/ 2147483646 w 10000"/>
                  <a:gd name="T1" fmla="*/ 2147483646 h 10000"/>
                  <a:gd name="T2" fmla="*/ 2147483646 w 10000"/>
                  <a:gd name="T3" fmla="*/ 2147483646 h 10000"/>
                  <a:gd name="T4" fmla="*/ 2147483646 w 10000"/>
                  <a:gd name="T5" fmla="*/ 2147483646 h 10000"/>
                  <a:gd name="T6" fmla="*/ 2147483646 w 10000"/>
                  <a:gd name="T7" fmla="*/ 2147483646 h 10000"/>
                  <a:gd name="T8" fmla="*/ 2147483646 w 10000"/>
                  <a:gd name="T9" fmla="*/ 2147483646 h 10000"/>
                  <a:gd name="T10" fmla="*/ 2147483646 w 10000"/>
                  <a:gd name="T11" fmla="*/ 2147483646 h 10000"/>
                  <a:gd name="T12" fmla="*/ 2147483646 w 10000"/>
                  <a:gd name="T13" fmla="*/ 2147483646 h 10000"/>
                  <a:gd name="T14" fmla="*/ 2147483646 w 10000"/>
                  <a:gd name="T15" fmla="*/ 2147483646 h 10000"/>
                  <a:gd name="T16" fmla="*/ 2147483646 w 10000"/>
                  <a:gd name="T17" fmla="*/ 2147483646 h 10000"/>
                  <a:gd name="T18" fmla="*/ 2147483646 w 10000"/>
                  <a:gd name="T19" fmla="*/ 2147483646 h 10000"/>
                  <a:gd name="T20" fmla="*/ 2147483646 w 10000"/>
                  <a:gd name="T21" fmla="*/ 2147483646 h 10000"/>
                  <a:gd name="T22" fmla="*/ 2147483646 w 10000"/>
                  <a:gd name="T23" fmla="*/ 2147483646 h 10000"/>
                  <a:gd name="T24" fmla="*/ 2147483646 w 10000"/>
                  <a:gd name="T25" fmla="*/ 2147483646 h 10000"/>
                  <a:gd name="T26" fmla="*/ 2147483646 w 10000"/>
                  <a:gd name="T27" fmla="*/ 2147483646 h 10000"/>
                  <a:gd name="T28" fmla="*/ 2147483646 w 10000"/>
                  <a:gd name="T29" fmla="*/ 2147483646 h 10000"/>
                  <a:gd name="T30" fmla="*/ 2147483646 w 10000"/>
                  <a:gd name="T31" fmla="*/ 2147483646 h 10000"/>
                  <a:gd name="T32" fmla="*/ 2147483646 w 10000"/>
                  <a:gd name="T33" fmla="*/ 2147483646 h 10000"/>
                  <a:gd name="T34" fmla="*/ 2147483646 w 10000"/>
                  <a:gd name="T35" fmla="*/ 2147483646 h 1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000" h="10000">
                    <a:moveTo>
                      <a:pt x="6270" y="126"/>
                    </a:moveTo>
                    <a:cubicBezTo>
                      <a:pt x="5642" y="245"/>
                      <a:pt x="4469" y="528"/>
                      <a:pt x="3738" y="756"/>
                    </a:cubicBezTo>
                    <a:cubicBezTo>
                      <a:pt x="3007" y="984"/>
                      <a:pt x="2405" y="1322"/>
                      <a:pt x="1887" y="1495"/>
                    </a:cubicBezTo>
                    <a:cubicBezTo>
                      <a:pt x="1369" y="1668"/>
                      <a:pt x="1195" y="1105"/>
                      <a:pt x="629" y="1793"/>
                    </a:cubicBezTo>
                    <a:cubicBezTo>
                      <a:pt x="63" y="2481"/>
                      <a:pt x="218" y="3574"/>
                      <a:pt x="128" y="4417"/>
                    </a:cubicBezTo>
                    <a:cubicBezTo>
                      <a:pt x="39" y="5260"/>
                      <a:pt x="-87" y="6368"/>
                      <a:pt x="89" y="6848"/>
                    </a:cubicBezTo>
                    <a:cubicBezTo>
                      <a:pt x="265" y="7328"/>
                      <a:pt x="491" y="7223"/>
                      <a:pt x="1207" y="7298"/>
                    </a:cubicBezTo>
                    <a:cubicBezTo>
                      <a:pt x="1924" y="7374"/>
                      <a:pt x="3641" y="7133"/>
                      <a:pt x="4406" y="7298"/>
                    </a:cubicBezTo>
                    <a:cubicBezTo>
                      <a:pt x="5171" y="7463"/>
                      <a:pt x="5298" y="7868"/>
                      <a:pt x="5779" y="8288"/>
                    </a:cubicBezTo>
                    <a:cubicBezTo>
                      <a:pt x="6260" y="8709"/>
                      <a:pt x="6848" y="9549"/>
                      <a:pt x="7290" y="9819"/>
                    </a:cubicBezTo>
                    <a:cubicBezTo>
                      <a:pt x="7731" y="10089"/>
                      <a:pt x="8124" y="10014"/>
                      <a:pt x="8448" y="9879"/>
                    </a:cubicBezTo>
                    <a:cubicBezTo>
                      <a:pt x="8771" y="9744"/>
                      <a:pt x="9056" y="9549"/>
                      <a:pt x="9252" y="9008"/>
                    </a:cubicBezTo>
                    <a:cubicBezTo>
                      <a:pt x="9448" y="8469"/>
                      <a:pt x="9537" y="7418"/>
                      <a:pt x="9644" y="6639"/>
                    </a:cubicBezTo>
                    <a:cubicBezTo>
                      <a:pt x="9752" y="5858"/>
                      <a:pt x="9851" y="5168"/>
                      <a:pt x="9899" y="4327"/>
                    </a:cubicBezTo>
                    <a:cubicBezTo>
                      <a:pt x="9949" y="3486"/>
                      <a:pt x="10076" y="2256"/>
                      <a:pt x="9939" y="1566"/>
                    </a:cubicBezTo>
                    <a:cubicBezTo>
                      <a:pt x="9802" y="876"/>
                      <a:pt x="9478" y="471"/>
                      <a:pt x="9075" y="216"/>
                    </a:cubicBezTo>
                    <a:cubicBezTo>
                      <a:pt x="8674" y="-39"/>
                      <a:pt x="7997" y="20"/>
                      <a:pt x="7525" y="5"/>
                    </a:cubicBezTo>
                    <a:cubicBezTo>
                      <a:pt x="7055" y="-9"/>
                      <a:pt x="6898" y="5"/>
                      <a:pt x="6270" y="126"/>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nvGrpSpPr>
              <p:cNvPr id="252047" name="Group 249"/>
              <p:cNvGrpSpPr>
                <a:grpSpLocks/>
              </p:cNvGrpSpPr>
              <p:nvPr/>
            </p:nvGrpSpPr>
            <p:grpSpPr bwMode="auto">
              <a:xfrm>
                <a:off x="3696664" y="3737375"/>
                <a:ext cx="365511" cy="637577"/>
                <a:chOff x="4140" y="429"/>
                <a:chExt cx="1425" cy="2396"/>
              </a:xfrm>
            </p:grpSpPr>
            <p:sp>
              <p:nvSpPr>
                <p:cNvPr id="252081" name="Freeform 250"/>
                <p:cNvSpPr>
                  <a:spLocks/>
                </p:cNvSpPr>
                <p:nvPr/>
              </p:nvSpPr>
              <p:spPr bwMode="auto">
                <a:xfrm>
                  <a:off x="5268" y="433"/>
                  <a:ext cx="283" cy="2286"/>
                </a:xfrm>
                <a:custGeom>
                  <a:avLst/>
                  <a:gdLst>
                    <a:gd name="T0" fmla="*/ 2 w 354"/>
                    <a:gd name="T1" fmla="*/ 0 h 2742"/>
                    <a:gd name="T2" fmla="*/ 2 w 354"/>
                    <a:gd name="T3" fmla="*/ 3 h 2742"/>
                    <a:gd name="T4" fmla="*/ 2 w 354"/>
                    <a:gd name="T5" fmla="*/ 16 h 2742"/>
                    <a:gd name="T6" fmla="*/ 0 w 354"/>
                    <a:gd name="T7" fmla="*/ 17 h 2742"/>
                    <a:gd name="T8" fmla="*/ 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453" name="Rectangle 251"/>
                <p:cNvSpPr>
                  <a:spLocks noChangeArrowheads="1"/>
                </p:cNvSpPr>
                <p:nvPr/>
              </p:nvSpPr>
              <p:spPr bwMode="auto">
                <a:xfrm>
                  <a:off x="4203" y="427"/>
                  <a:ext cx="1052"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52083" name="Freeform 252"/>
                <p:cNvSpPr>
                  <a:spLocks/>
                </p:cNvSpPr>
                <p:nvPr/>
              </p:nvSpPr>
              <p:spPr bwMode="auto">
                <a:xfrm>
                  <a:off x="5321" y="570"/>
                  <a:ext cx="169" cy="2115"/>
                </a:xfrm>
                <a:custGeom>
                  <a:avLst/>
                  <a:gdLst>
                    <a:gd name="T0" fmla="*/ 2 w 211"/>
                    <a:gd name="T1" fmla="*/ 0 h 2537"/>
                    <a:gd name="T2" fmla="*/ 2 w 211"/>
                    <a:gd name="T3" fmla="*/ 3 h 2537"/>
                    <a:gd name="T4" fmla="*/ 2 w 211"/>
                    <a:gd name="T5" fmla="*/ 16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52084" name="Freeform 253"/>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456" name="Rectangle 254"/>
                <p:cNvSpPr>
                  <a:spLocks noChangeArrowheads="1"/>
                </p:cNvSpPr>
                <p:nvPr/>
              </p:nvSpPr>
              <p:spPr bwMode="auto">
                <a:xfrm>
                  <a:off x="4215" y="690"/>
                  <a:ext cx="594"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nvGrpSpPr>
                <p:cNvPr id="252086" name="Group 255"/>
                <p:cNvGrpSpPr>
                  <a:grpSpLocks/>
                </p:cNvGrpSpPr>
                <p:nvPr/>
              </p:nvGrpSpPr>
              <p:grpSpPr bwMode="auto">
                <a:xfrm>
                  <a:off x="4749" y="668"/>
                  <a:ext cx="581" cy="145"/>
                  <a:chOff x="614" y="2568"/>
                  <a:chExt cx="725" cy="139"/>
                </a:xfrm>
              </p:grpSpPr>
              <p:sp>
                <p:nvSpPr>
                  <p:cNvPr id="482" name="AutoShape 256"/>
                  <p:cNvSpPr>
                    <a:spLocks noChangeArrowheads="1"/>
                  </p:cNvSpPr>
                  <p:nvPr/>
                </p:nvSpPr>
                <p:spPr bwMode="auto">
                  <a:xfrm>
                    <a:off x="612" y="2566"/>
                    <a:ext cx="726" cy="92"/>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483" name="AutoShape 257"/>
                  <p:cNvSpPr>
                    <a:spLocks noChangeArrowheads="1"/>
                  </p:cNvSpPr>
                  <p:nvPr/>
                </p:nvSpPr>
                <p:spPr bwMode="auto">
                  <a:xfrm>
                    <a:off x="627" y="2583"/>
                    <a:ext cx="695" cy="6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sp>
              <p:nvSpPr>
                <p:cNvPr id="458" name="Rectangle 258"/>
                <p:cNvSpPr>
                  <a:spLocks noChangeArrowheads="1"/>
                </p:cNvSpPr>
                <p:nvPr/>
              </p:nvSpPr>
              <p:spPr bwMode="auto">
                <a:xfrm>
                  <a:off x="4227" y="1018"/>
                  <a:ext cx="594"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nvGrpSpPr>
                <p:cNvPr id="252088" name="Group 259"/>
                <p:cNvGrpSpPr>
                  <a:grpSpLocks/>
                </p:cNvGrpSpPr>
                <p:nvPr/>
              </p:nvGrpSpPr>
              <p:grpSpPr bwMode="auto">
                <a:xfrm>
                  <a:off x="4747" y="994"/>
                  <a:ext cx="581" cy="134"/>
                  <a:chOff x="614" y="2568"/>
                  <a:chExt cx="725" cy="139"/>
                </a:xfrm>
              </p:grpSpPr>
              <p:sp>
                <p:nvSpPr>
                  <p:cNvPr id="480" name="AutoShape 260"/>
                  <p:cNvSpPr>
                    <a:spLocks noChangeArrowheads="1"/>
                  </p:cNvSpPr>
                  <p:nvPr/>
                </p:nvSpPr>
                <p:spPr bwMode="auto">
                  <a:xfrm>
                    <a:off x="614" y="2568"/>
                    <a:ext cx="726" cy="136"/>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481" name="AutoShape 261"/>
                  <p:cNvSpPr>
                    <a:spLocks noChangeArrowheads="1"/>
                  </p:cNvSpPr>
                  <p:nvPr/>
                </p:nvSpPr>
                <p:spPr bwMode="auto">
                  <a:xfrm>
                    <a:off x="630" y="2587"/>
                    <a:ext cx="695" cy="9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sp>
              <p:nvSpPr>
                <p:cNvPr id="460" name="Rectangle 262"/>
                <p:cNvSpPr>
                  <a:spLocks noChangeArrowheads="1"/>
                </p:cNvSpPr>
                <p:nvPr/>
              </p:nvSpPr>
              <p:spPr bwMode="auto">
                <a:xfrm>
                  <a:off x="4215" y="1358"/>
                  <a:ext cx="594"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461" name="Rectangle 263"/>
                <p:cNvSpPr>
                  <a:spLocks noChangeArrowheads="1"/>
                </p:cNvSpPr>
                <p:nvPr/>
              </p:nvSpPr>
              <p:spPr bwMode="auto">
                <a:xfrm>
                  <a:off x="4227" y="1656"/>
                  <a:ext cx="600" cy="4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nvGrpSpPr>
                <p:cNvPr id="252091" name="Group 264"/>
                <p:cNvGrpSpPr>
                  <a:grpSpLocks/>
                </p:cNvGrpSpPr>
                <p:nvPr/>
              </p:nvGrpSpPr>
              <p:grpSpPr bwMode="auto">
                <a:xfrm>
                  <a:off x="4735" y="1627"/>
                  <a:ext cx="582" cy="151"/>
                  <a:chOff x="614" y="2568"/>
                  <a:chExt cx="725" cy="139"/>
                </a:xfrm>
              </p:grpSpPr>
              <p:sp>
                <p:nvSpPr>
                  <p:cNvPr id="478" name="AutoShape 265"/>
                  <p:cNvSpPr>
                    <a:spLocks noChangeArrowheads="1"/>
                  </p:cNvSpPr>
                  <p:nvPr/>
                </p:nvSpPr>
                <p:spPr bwMode="auto">
                  <a:xfrm>
                    <a:off x="614" y="2567"/>
                    <a:ext cx="717" cy="132"/>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479" name="AutoShape 266"/>
                  <p:cNvSpPr>
                    <a:spLocks noChangeArrowheads="1"/>
                  </p:cNvSpPr>
                  <p:nvPr/>
                </p:nvSpPr>
                <p:spPr bwMode="auto">
                  <a:xfrm>
                    <a:off x="629" y="2584"/>
                    <a:ext cx="686"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sp>
              <p:nvSpPr>
                <p:cNvPr id="252092" name="Freeform 267"/>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nvGrpSpPr>
                <p:cNvPr id="252093" name="Group 268"/>
                <p:cNvGrpSpPr>
                  <a:grpSpLocks/>
                </p:cNvGrpSpPr>
                <p:nvPr/>
              </p:nvGrpSpPr>
              <p:grpSpPr bwMode="auto">
                <a:xfrm>
                  <a:off x="4739" y="1327"/>
                  <a:ext cx="582" cy="139"/>
                  <a:chOff x="614" y="2568"/>
                  <a:chExt cx="725" cy="139"/>
                </a:xfrm>
              </p:grpSpPr>
              <p:sp>
                <p:nvSpPr>
                  <p:cNvPr id="476" name="AutoShape 269"/>
                  <p:cNvSpPr>
                    <a:spLocks noChangeArrowheads="1"/>
                  </p:cNvSpPr>
                  <p:nvPr/>
                </p:nvSpPr>
                <p:spPr bwMode="auto">
                  <a:xfrm>
                    <a:off x="617" y="2569"/>
                    <a:ext cx="725" cy="137"/>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477" name="AutoShape 270"/>
                  <p:cNvSpPr>
                    <a:spLocks noChangeArrowheads="1"/>
                  </p:cNvSpPr>
                  <p:nvPr/>
                </p:nvSpPr>
                <p:spPr bwMode="auto">
                  <a:xfrm>
                    <a:off x="632" y="2587"/>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sp>
              <p:nvSpPr>
                <p:cNvPr id="465" name="Rectangle 271"/>
                <p:cNvSpPr>
                  <a:spLocks noChangeArrowheads="1"/>
                </p:cNvSpPr>
                <p:nvPr/>
              </p:nvSpPr>
              <p:spPr bwMode="auto">
                <a:xfrm>
                  <a:off x="5249" y="427"/>
                  <a:ext cx="68"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52095" name="Freeform 272"/>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52096" name="Freeform 273"/>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468" name="Oval 274"/>
                <p:cNvSpPr>
                  <a:spLocks noChangeArrowheads="1"/>
                </p:cNvSpPr>
                <p:nvPr/>
              </p:nvSpPr>
              <p:spPr bwMode="auto">
                <a:xfrm>
                  <a:off x="5515" y="2611"/>
                  <a:ext cx="50" cy="95"/>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52098" name="Freeform 275"/>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470" name="AutoShape 276"/>
                <p:cNvSpPr>
                  <a:spLocks noChangeArrowheads="1"/>
                </p:cNvSpPr>
                <p:nvPr/>
              </p:nvSpPr>
              <p:spPr bwMode="auto">
                <a:xfrm>
                  <a:off x="4141" y="2682"/>
                  <a:ext cx="1201" cy="143"/>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471" name="AutoShape 277"/>
                <p:cNvSpPr>
                  <a:spLocks noChangeArrowheads="1"/>
                </p:cNvSpPr>
                <p:nvPr/>
              </p:nvSpPr>
              <p:spPr bwMode="auto">
                <a:xfrm>
                  <a:off x="4203" y="2712"/>
                  <a:ext cx="1077"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472" name="Oval 278"/>
                <p:cNvSpPr>
                  <a:spLocks noChangeArrowheads="1"/>
                </p:cNvSpPr>
                <p:nvPr/>
              </p:nvSpPr>
              <p:spPr bwMode="auto">
                <a:xfrm>
                  <a:off x="4308" y="2384"/>
                  <a:ext cx="161" cy="143"/>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473" name="Oval 279"/>
                <p:cNvSpPr>
                  <a:spLocks noChangeArrowheads="1"/>
                </p:cNvSpPr>
                <p:nvPr/>
              </p:nvSpPr>
              <p:spPr bwMode="auto">
                <a:xfrm>
                  <a:off x="4487" y="2384"/>
                  <a:ext cx="161" cy="143"/>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spcBef>
                      <a:spcPct val="20000"/>
                    </a:spcBef>
                    <a:buClr>
                      <a:schemeClr val="accent2"/>
                    </a:buClr>
                    <a:buSzPct val="85000"/>
                    <a:buFont typeface="ZapfDingbats" pitchFamily="82" charset="2"/>
                    <a:buNone/>
                    <a:defRPr/>
                  </a:pPr>
                  <a:endParaRPr lang="en-US">
                    <a:solidFill>
                      <a:srgbClr val="FF0000"/>
                    </a:solidFill>
                    <a:latin typeface="Comic Sans MS" charset="0"/>
                    <a:ea typeface="ＭＳ Ｐゴシック" charset="0"/>
                    <a:cs typeface="Arial" charset="0"/>
                  </a:endParaRPr>
                </a:p>
              </p:txBody>
            </p:sp>
            <p:sp>
              <p:nvSpPr>
                <p:cNvPr id="474" name="Oval 280"/>
                <p:cNvSpPr>
                  <a:spLocks noChangeArrowheads="1"/>
                </p:cNvSpPr>
                <p:nvPr/>
              </p:nvSpPr>
              <p:spPr bwMode="auto">
                <a:xfrm>
                  <a:off x="4661" y="2378"/>
                  <a:ext cx="161" cy="143"/>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475" name="Rectangle 281"/>
                <p:cNvSpPr>
                  <a:spLocks noChangeArrowheads="1"/>
                </p:cNvSpPr>
                <p:nvPr/>
              </p:nvSpPr>
              <p:spPr bwMode="auto">
                <a:xfrm>
                  <a:off x="5063" y="1835"/>
                  <a:ext cx="87" cy="764"/>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grpSp>
            <p:nvGrpSpPr>
              <p:cNvPr id="252048" name="Group 249"/>
              <p:cNvGrpSpPr>
                <a:grpSpLocks/>
              </p:cNvGrpSpPr>
              <p:nvPr/>
            </p:nvGrpSpPr>
            <p:grpSpPr bwMode="auto">
              <a:xfrm>
                <a:off x="4638535" y="3965678"/>
                <a:ext cx="365511" cy="637577"/>
                <a:chOff x="4140" y="429"/>
                <a:chExt cx="1425" cy="2396"/>
              </a:xfrm>
            </p:grpSpPr>
            <p:sp>
              <p:nvSpPr>
                <p:cNvPr id="252049" name="Freeform 250"/>
                <p:cNvSpPr>
                  <a:spLocks/>
                </p:cNvSpPr>
                <p:nvPr/>
              </p:nvSpPr>
              <p:spPr bwMode="auto">
                <a:xfrm>
                  <a:off x="5268" y="433"/>
                  <a:ext cx="283" cy="2286"/>
                </a:xfrm>
                <a:custGeom>
                  <a:avLst/>
                  <a:gdLst>
                    <a:gd name="T0" fmla="*/ 2 w 354"/>
                    <a:gd name="T1" fmla="*/ 0 h 2742"/>
                    <a:gd name="T2" fmla="*/ 2 w 354"/>
                    <a:gd name="T3" fmla="*/ 3 h 2742"/>
                    <a:gd name="T4" fmla="*/ 2 w 354"/>
                    <a:gd name="T5" fmla="*/ 16 h 2742"/>
                    <a:gd name="T6" fmla="*/ 0 w 354"/>
                    <a:gd name="T7" fmla="*/ 17 h 2742"/>
                    <a:gd name="T8" fmla="*/ 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421" name="Rectangle 251"/>
                <p:cNvSpPr>
                  <a:spLocks noChangeArrowheads="1"/>
                </p:cNvSpPr>
                <p:nvPr/>
              </p:nvSpPr>
              <p:spPr bwMode="auto">
                <a:xfrm>
                  <a:off x="4201" y="428"/>
                  <a:ext cx="1052"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52051" name="Freeform 252"/>
                <p:cNvSpPr>
                  <a:spLocks/>
                </p:cNvSpPr>
                <p:nvPr/>
              </p:nvSpPr>
              <p:spPr bwMode="auto">
                <a:xfrm>
                  <a:off x="5321" y="570"/>
                  <a:ext cx="169" cy="2115"/>
                </a:xfrm>
                <a:custGeom>
                  <a:avLst/>
                  <a:gdLst>
                    <a:gd name="T0" fmla="*/ 2 w 211"/>
                    <a:gd name="T1" fmla="*/ 0 h 2537"/>
                    <a:gd name="T2" fmla="*/ 2 w 211"/>
                    <a:gd name="T3" fmla="*/ 3 h 2537"/>
                    <a:gd name="T4" fmla="*/ 2 w 211"/>
                    <a:gd name="T5" fmla="*/ 16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52052" name="Freeform 253"/>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424" name="Rectangle 254"/>
                <p:cNvSpPr>
                  <a:spLocks noChangeArrowheads="1"/>
                </p:cNvSpPr>
                <p:nvPr/>
              </p:nvSpPr>
              <p:spPr bwMode="auto">
                <a:xfrm>
                  <a:off x="4213" y="691"/>
                  <a:ext cx="594"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nvGrpSpPr>
                <p:cNvPr id="252054" name="Group 255"/>
                <p:cNvGrpSpPr>
                  <a:grpSpLocks/>
                </p:cNvGrpSpPr>
                <p:nvPr/>
              </p:nvGrpSpPr>
              <p:grpSpPr bwMode="auto">
                <a:xfrm>
                  <a:off x="4749" y="668"/>
                  <a:ext cx="581" cy="145"/>
                  <a:chOff x="614" y="2568"/>
                  <a:chExt cx="725" cy="139"/>
                </a:xfrm>
              </p:grpSpPr>
              <p:sp>
                <p:nvSpPr>
                  <p:cNvPr id="450" name="AutoShape 256"/>
                  <p:cNvSpPr>
                    <a:spLocks noChangeArrowheads="1"/>
                  </p:cNvSpPr>
                  <p:nvPr/>
                </p:nvSpPr>
                <p:spPr bwMode="auto">
                  <a:xfrm>
                    <a:off x="424" y="2567"/>
                    <a:ext cx="741" cy="132"/>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451" name="AutoShape 257"/>
                  <p:cNvSpPr>
                    <a:spLocks noChangeArrowheads="1"/>
                  </p:cNvSpPr>
                  <p:nvPr/>
                </p:nvSpPr>
                <p:spPr bwMode="auto">
                  <a:xfrm>
                    <a:off x="439" y="2584"/>
                    <a:ext cx="710"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sp>
              <p:nvSpPr>
                <p:cNvPr id="426" name="Rectangle 258"/>
                <p:cNvSpPr>
                  <a:spLocks noChangeArrowheads="1"/>
                </p:cNvSpPr>
                <p:nvPr/>
              </p:nvSpPr>
              <p:spPr bwMode="auto">
                <a:xfrm>
                  <a:off x="4225" y="1019"/>
                  <a:ext cx="594"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nvGrpSpPr>
                <p:cNvPr id="252056" name="Group 259"/>
                <p:cNvGrpSpPr>
                  <a:grpSpLocks/>
                </p:cNvGrpSpPr>
                <p:nvPr/>
              </p:nvGrpSpPr>
              <p:grpSpPr bwMode="auto">
                <a:xfrm>
                  <a:off x="4747" y="994"/>
                  <a:ext cx="581" cy="134"/>
                  <a:chOff x="614" y="2568"/>
                  <a:chExt cx="725" cy="139"/>
                </a:xfrm>
              </p:grpSpPr>
              <p:sp>
                <p:nvSpPr>
                  <p:cNvPr id="448" name="AutoShape 260"/>
                  <p:cNvSpPr>
                    <a:spLocks noChangeArrowheads="1"/>
                  </p:cNvSpPr>
                  <p:nvPr/>
                </p:nvSpPr>
                <p:spPr bwMode="auto">
                  <a:xfrm>
                    <a:off x="612" y="2569"/>
                    <a:ext cx="726" cy="136"/>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449" name="AutoShape 261"/>
                  <p:cNvSpPr>
                    <a:spLocks noChangeArrowheads="1"/>
                  </p:cNvSpPr>
                  <p:nvPr/>
                </p:nvSpPr>
                <p:spPr bwMode="auto">
                  <a:xfrm>
                    <a:off x="627" y="2588"/>
                    <a:ext cx="695" cy="9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sp>
              <p:nvSpPr>
                <p:cNvPr id="428" name="Rectangle 262"/>
                <p:cNvSpPr>
                  <a:spLocks noChangeArrowheads="1"/>
                </p:cNvSpPr>
                <p:nvPr/>
              </p:nvSpPr>
              <p:spPr bwMode="auto">
                <a:xfrm>
                  <a:off x="4213" y="1359"/>
                  <a:ext cx="594"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429" name="Rectangle 263"/>
                <p:cNvSpPr>
                  <a:spLocks noChangeArrowheads="1"/>
                </p:cNvSpPr>
                <p:nvPr/>
              </p:nvSpPr>
              <p:spPr bwMode="auto">
                <a:xfrm>
                  <a:off x="4225" y="1657"/>
                  <a:ext cx="600" cy="4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nvGrpSpPr>
                <p:cNvPr id="252059" name="Group 264"/>
                <p:cNvGrpSpPr>
                  <a:grpSpLocks/>
                </p:cNvGrpSpPr>
                <p:nvPr/>
              </p:nvGrpSpPr>
              <p:grpSpPr bwMode="auto">
                <a:xfrm>
                  <a:off x="4735" y="1627"/>
                  <a:ext cx="582" cy="151"/>
                  <a:chOff x="614" y="2568"/>
                  <a:chExt cx="725" cy="139"/>
                </a:xfrm>
              </p:grpSpPr>
              <p:sp>
                <p:nvSpPr>
                  <p:cNvPr id="446" name="AutoShape 265"/>
                  <p:cNvSpPr>
                    <a:spLocks noChangeArrowheads="1"/>
                  </p:cNvSpPr>
                  <p:nvPr/>
                </p:nvSpPr>
                <p:spPr bwMode="auto">
                  <a:xfrm>
                    <a:off x="611" y="2568"/>
                    <a:ext cx="717" cy="137"/>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447" name="AutoShape 266"/>
                  <p:cNvSpPr>
                    <a:spLocks noChangeArrowheads="1"/>
                  </p:cNvSpPr>
                  <p:nvPr/>
                </p:nvSpPr>
                <p:spPr bwMode="auto">
                  <a:xfrm>
                    <a:off x="627" y="2585"/>
                    <a:ext cx="686"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sp>
              <p:nvSpPr>
                <p:cNvPr id="252060" name="Freeform 267"/>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nvGrpSpPr>
                <p:cNvPr id="252061" name="Group 268"/>
                <p:cNvGrpSpPr>
                  <a:grpSpLocks/>
                </p:cNvGrpSpPr>
                <p:nvPr/>
              </p:nvGrpSpPr>
              <p:grpSpPr bwMode="auto">
                <a:xfrm>
                  <a:off x="4739" y="1327"/>
                  <a:ext cx="582" cy="139"/>
                  <a:chOff x="614" y="2568"/>
                  <a:chExt cx="725" cy="139"/>
                </a:xfrm>
              </p:grpSpPr>
              <p:sp>
                <p:nvSpPr>
                  <p:cNvPr id="444" name="AutoShape 269"/>
                  <p:cNvSpPr>
                    <a:spLocks noChangeArrowheads="1"/>
                  </p:cNvSpPr>
                  <p:nvPr/>
                </p:nvSpPr>
                <p:spPr bwMode="auto">
                  <a:xfrm>
                    <a:off x="614" y="2570"/>
                    <a:ext cx="725" cy="137"/>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445" name="AutoShape 270"/>
                  <p:cNvSpPr>
                    <a:spLocks noChangeArrowheads="1"/>
                  </p:cNvSpPr>
                  <p:nvPr/>
                </p:nvSpPr>
                <p:spPr bwMode="auto">
                  <a:xfrm>
                    <a:off x="629" y="2588"/>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sp>
              <p:nvSpPr>
                <p:cNvPr id="433" name="Rectangle 271"/>
                <p:cNvSpPr>
                  <a:spLocks noChangeArrowheads="1"/>
                </p:cNvSpPr>
                <p:nvPr/>
              </p:nvSpPr>
              <p:spPr bwMode="auto">
                <a:xfrm>
                  <a:off x="5246" y="428"/>
                  <a:ext cx="62"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52063" name="Freeform 272"/>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52064" name="Freeform 273"/>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436" name="Oval 274"/>
                <p:cNvSpPr>
                  <a:spLocks noChangeArrowheads="1"/>
                </p:cNvSpPr>
                <p:nvPr/>
              </p:nvSpPr>
              <p:spPr bwMode="auto">
                <a:xfrm>
                  <a:off x="5513" y="2612"/>
                  <a:ext cx="50" cy="95"/>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52066" name="Freeform 275"/>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438" name="AutoShape 276"/>
                <p:cNvSpPr>
                  <a:spLocks noChangeArrowheads="1"/>
                </p:cNvSpPr>
                <p:nvPr/>
              </p:nvSpPr>
              <p:spPr bwMode="auto">
                <a:xfrm>
                  <a:off x="4139" y="2684"/>
                  <a:ext cx="1201" cy="143"/>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439" name="AutoShape 277"/>
                <p:cNvSpPr>
                  <a:spLocks noChangeArrowheads="1"/>
                </p:cNvSpPr>
                <p:nvPr/>
              </p:nvSpPr>
              <p:spPr bwMode="auto">
                <a:xfrm>
                  <a:off x="4201" y="2713"/>
                  <a:ext cx="1077"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440" name="Oval 278"/>
                <p:cNvSpPr>
                  <a:spLocks noChangeArrowheads="1"/>
                </p:cNvSpPr>
                <p:nvPr/>
              </p:nvSpPr>
              <p:spPr bwMode="auto">
                <a:xfrm>
                  <a:off x="4306" y="2385"/>
                  <a:ext cx="161" cy="143"/>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441" name="Oval 279"/>
                <p:cNvSpPr>
                  <a:spLocks noChangeArrowheads="1"/>
                </p:cNvSpPr>
                <p:nvPr/>
              </p:nvSpPr>
              <p:spPr bwMode="auto">
                <a:xfrm>
                  <a:off x="4485" y="2385"/>
                  <a:ext cx="161" cy="143"/>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spcBef>
                      <a:spcPct val="20000"/>
                    </a:spcBef>
                    <a:buClr>
                      <a:schemeClr val="accent2"/>
                    </a:buClr>
                    <a:buSzPct val="85000"/>
                    <a:buFont typeface="ZapfDingbats" pitchFamily="82" charset="2"/>
                    <a:buNone/>
                    <a:defRPr/>
                  </a:pPr>
                  <a:endParaRPr lang="en-US">
                    <a:solidFill>
                      <a:srgbClr val="FF0000"/>
                    </a:solidFill>
                    <a:latin typeface="Comic Sans MS" charset="0"/>
                    <a:ea typeface="ＭＳ Ｐゴシック" charset="0"/>
                    <a:cs typeface="Arial" charset="0"/>
                  </a:endParaRPr>
                </a:p>
              </p:txBody>
            </p:sp>
            <p:sp>
              <p:nvSpPr>
                <p:cNvPr id="442" name="Oval 280"/>
                <p:cNvSpPr>
                  <a:spLocks noChangeArrowheads="1"/>
                </p:cNvSpPr>
                <p:nvPr/>
              </p:nvSpPr>
              <p:spPr bwMode="auto">
                <a:xfrm>
                  <a:off x="4659" y="2379"/>
                  <a:ext cx="161" cy="143"/>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443" name="Rectangle 281"/>
                <p:cNvSpPr>
                  <a:spLocks noChangeArrowheads="1"/>
                </p:cNvSpPr>
                <p:nvPr/>
              </p:nvSpPr>
              <p:spPr bwMode="auto">
                <a:xfrm>
                  <a:off x="5061" y="1836"/>
                  <a:ext cx="87" cy="764"/>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grpSp>
        <p:cxnSp>
          <p:nvCxnSpPr>
            <p:cNvPr id="251917" name="Straight Arrow Connector 484"/>
            <p:cNvCxnSpPr>
              <a:cxnSpLocks noChangeShapeType="1"/>
            </p:cNvCxnSpPr>
            <p:nvPr/>
          </p:nvCxnSpPr>
          <p:spPr bwMode="auto">
            <a:xfrm>
              <a:off x="1084578" y="3909684"/>
              <a:ext cx="1804883" cy="1489092"/>
            </a:xfrm>
            <a:prstGeom prst="straightConnector1">
              <a:avLst/>
            </a:prstGeom>
            <a:noFill/>
            <a:ln w="254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51918" name="Group 61440"/>
            <p:cNvGrpSpPr>
              <a:grpSpLocks/>
            </p:cNvGrpSpPr>
            <p:nvPr/>
          </p:nvGrpSpPr>
          <p:grpSpPr bwMode="auto">
            <a:xfrm>
              <a:off x="1471823" y="4151999"/>
              <a:ext cx="317511" cy="369332"/>
              <a:chOff x="1614533" y="4280420"/>
              <a:chExt cx="317511" cy="369332"/>
            </a:xfrm>
          </p:grpSpPr>
          <p:sp>
            <p:nvSpPr>
              <p:cNvPr id="252044" name="Oval 486"/>
              <p:cNvSpPr>
                <a:spLocks noChangeArrowheads="1"/>
              </p:cNvSpPr>
              <p:nvPr/>
            </p:nvSpPr>
            <p:spPr bwMode="auto">
              <a:xfrm>
                <a:off x="1628337" y="4321838"/>
                <a:ext cx="303707" cy="303707"/>
              </a:xfrm>
              <a:prstGeom prst="ellipse">
                <a:avLst/>
              </a:prstGeom>
              <a:solidFill>
                <a:schemeClr val="bg1"/>
              </a:solidFill>
              <a:ln w="15875">
                <a:solidFill>
                  <a:schemeClr val="tx1"/>
                </a:solidFill>
                <a:round/>
                <a:headEnd/>
                <a:tailEnd/>
              </a:ln>
            </p:spPr>
            <p:txBody>
              <a:bodyPr wrap="none"/>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sp>
            <p:nvSpPr>
              <p:cNvPr id="252045" name="TextBox 487"/>
              <p:cNvSpPr txBox="1">
                <a:spLocks noChangeArrowheads="1"/>
              </p:cNvSpPr>
              <p:nvPr/>
            </p:nvSpPr>
            <p:spPr bwMode="auto">
              <a:xfrm>
                <a:off x="1614533" y="4280420"/>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1800">
                    <a:latin typeface="Arial" panose="020B0604020202020204" pitchFamily="34" charset="0"/>
                  </a:rPr>
                  <a:t>1</a:t>
                </a:r>
              </a:p>
            </p:txBody>
          </p:sp>
        </p:grpSp>
        <p:sp>
          <p:nvSpPr>
            <p:cNvPr id="251919" name="TextBox 488"/>
            <p:cNvSpPr txBox="1">
              <a:spLocks noChangeArrowheads="1"/>
            </p:cNvSpPr>
            <p:nvPr/>
          </p:nvSpPr>
          <p:spPr bwMode="auto">
            <a:xfrm>
              <a:off x="506451" y="4630837"/>
              <a:ext cx="203374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1800">
                  <a:latin typeface="Arial Narrow" pitchFamily="34" charset="0"/>
                </a:rPr>
                <a:t>1. Bob manages      Netflix account</a:t>
              </a:r>
            </a:p>
          </p:txBody>
        </p:sp>
        <p:sp>
          <p:nvSpPr>
            <p:cNvPr id="251920" name="TextBox 490"/>
            <p:cNvSpPr txBox="1">
              <a:spLocks noChangeArrowheads="1"/>
            </p:cNvSpPr>
            <p:nvPr/>
          </p:nvSpPr>
          <p:spPr bwMode="auto">
            <a:xfrm>
              <a:off x="154421" y="2614823"/>
              <a:ext cx="203374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1800">
                  <a:latin typeface="Arial Narrow" pitchFamily="34" charset="0"/>
                </a:rPr>
                <a:t>Netflix registration,</a:t>
              </a:r>
            </a:p>
            <a:p>
              <a:pPr>
                <a:lnSpc>
                  <a:spcPct val="100000"/>
                </a:lnSpc>
                <a:buClr>
                  <a:schemeClr val="accent2"/>
                </a:buClr>
                <a:buSzPct val="85000"/>
                <a:buFont typeface="ZapfDingbats" pitchFamily="82" charset="2"/>
                <a:buNone/>
              </a:pPr>
              <a:r>
                <a:rPr lang="en-US" altLang="he-IL" sz="1800">
                  <a:latin typeface="Arial Narrow" pitchFamily="34" charset="0"/>
                </a:rPr>
                <a:t>accounting servers</a:t>
              </a:r>
            </a:p>
          </p:txBody>
        </p:sp>
        <p:sp>
          <p:nvSpPr>
            <p:cNvPr id="251921" name="Freeform 1287"/>
            <p:cNvSpPr>
              <a:spLocks/>
            </p:cNvSpPr>
            <p:nvPr/>
          </p:nvSpPr>
          <p:spPr bwMode="auto">
            <a:xfrm>
              <a:off x="2266011" y="1575222"/>
              <a:ext cx="3133006" cy="1506865"/>
            </a:xfrm>
            <a:custGeom>
              <a:avLst/>
              <a:gdLst>
                <a:gd name="T0" fmla="*/ 2147483646 w 10000"/>
                <a:gd name="T1" fmla="*/ 2147483646 h 10000"/>
                <a:gd name="T2" fmla="*/ 2147483646 w 10000"/>
                <a:gd name="T3" fmla="*/ 2147483646 h 10000"/>
                <a:gd name="T4" fmla="*/ 2147483646 w 10000"/>
                <a:gd name="T5" fmla="*/ 2147483646 h 10000"/>
                <a:gd name="T6" fmla="*/ 2147483646 w 10000"/>
                <a:gd name="T7" fmla="*/ 2147483646 h 10000"/>
                <a:gd name="T8" fmla="*/ 2147483646 w 10000"/>
                <a:gd name="T9" fmla="*/ 2147483646 h 10000"/>
                <a:gd name="T10" fmla="*/ 2147483646 w 10000"/>
                <a:gd name="T11" fmla="*/ 2147483646 h 10000"/>
                <a:gd name="T12" fmla="*/ 2147483646 w 10000"/>
                <a:gd name="T13" fmla="*/ 2147483646 h 10000"/>
                <a:gd name="T14" fmla="*/ 2147483646 w 10000"/>
                <a:gd name="T15" fmla="*/ 2147483646 h 10000"/>
                <a:gd name="T16" fmla="*/ 2147483646 w 10000"/>
                <a:gd name="T17" fmla="*/ 2147483646 h 10000"/>
                <a:gd name="T18" fmla="*/ 2147483646 w 10000"/>
                <a:gd name="T19" fmla="*/ 2147483646 h 10000"/>
                <a:gd name="T20" fmla="*/ 2147483646 w 10000"/>
                <a:gd name="T21" fmla="*/ 2147483646 h 10000"/>
                <a:gd name="T22" fmla="*/ 2147483646 w 10000"/>
                <a:gd name="T23" fmla="*/ 2147483646 h 10000"/>
                <a:gd name="T24" fmla="*/ 2147483646 w 10000"/>
                <a:gd name="T25" fmla="*/ 2147483646 h 10000"/>
                <a:gd name="T26" fmla="*/ 2147483646 w 10000"/>
                <a:gd name="T27" fmla="*/ 2147483646 h 10000"/>
                <a:gd name="T28" fmla="*/ 2147483646 w 10000"/>
                <a:gd name="T29" fmla="*/ 2147483646 h 10000"/>
                <a:gd name="T30" fmla="*/ 2147483646 w 10000"/>
                <a:gd name="T31" fmla="*/ 2147483646 h 10000"/>
                <a:gd name="T32" fmla="*/ 2147483646 w 10000"/>
                <a:gd name="T33" fmla="*/ 2147483646 h 10000"/>
                <a:gd name="T34" fmla="*/ 2147483646 w 10000"/>
                <a:gd name="T35" fmla="*/ 2147483646 h 1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000" h="10000">
                  <a:moveTo>
                    <a:pt x="6270" y="126"/>
                  </a:moveTo>
                  <a:cubicBezTo>
                    <a:pt x="5642" y="245"/>
                    <a:pt x="4469" y="528"/>
                    <a:pt x="3738" y="756"/>
                  </a:cubicBezTo>
                  <a:cubicBezTo>
                    <a:pt x="3007" y="984"/>
                    <a:pt x="2405" y="1322"/>
                    <a:pt x="1887" y="1495"/>
                  </a:cubicBezTo>
                  <a:cubicBezTo>
                    <a:pt x="1369" y="1668"/>
                    <a:pt x="1195" y="1105"/>
                    <a:pt x="629" y="1793"/>
                  </a:cubicBezTo>
                  <a:cubicBezTo>
                    <a:pt x="63" y="2481"/>
                    <a:pt x="218" y="3574"/>
                    <a:pt x="128" y="4417"/>
                  </a:cubicBezTo>
                  <a:cubicBezTo>
                    <a:pt x="39" y="5260"/>
                    <a:pt x="-87" y="6368"/>
                    <a:pt x="89" y="6848"/>
                  </a:cubicBezTo>
                  <a:cubicBezTo>
                    <a:pt x="265" y="7328"/>
                    <a:pt x="491" y="7223"/>
                    <a:pt x="1207" y="7298"/>
                  </a:cubicBezTo>
                  <a:cubicBezTo>
                    <a:pt x="1924" y="7374"/>
                    <a:pt x="3641" y="7133"/>
                    <a:pt x="4406" y="7298"/>
                  </a:cubicBezTo>
                  <a:cubicBezTo>
                    <a:pt x="5171" y="7463"/>
                    <a:pt x="5298" y="7868"/>
                    <a:pt x="5779" y="8288"/>
                  </a:cubicBezTo>
                  <a:cubicBezTo>
                    <a:pt x="6260" y="8709"/>
                    <a:pt x="6848" y="9549"/>
                    <a:pt x="7290" y="9819"/>
                  </a:cubicBezTo>
                  <a:cubicBezTo>
                    <a:pt x="7731" y="10089"/>
                    <a:pt x="8124" y="10014"/>
                    <a:pt x="8448" y="9879"/>
                  </a:cubicBezTo>
                  <a:cubicBezTo>
                    <a:pt x="8771" y="9744"/>
                    <a:pt x="9056" y="9549"/>
                    <a:pt x="9252" y="9008"/>
                  </a:cubicBezTo>
                  <a:cubicBezTo>
                    <a:pt x="9448" y="8469"/>
                    <a:pt x="9537" y="7418"/>
                    <a:pt x="9644" y="6639"/>
                  </a:cubicBezTo>
                  <a:cubicBezTo>
                    <a:pt x="9752" y="5858"/>
                    <a:pt x="9851" y="5168"/>
                    <a:pt x="9899" y="4327"/>
                  </a:cubicBezTo>
                  <a:cubicBezTo>
                    <a:pt x="9949" y="3486"/>
                    <a:pt x="10076" y="2256"/>
                    <a:pt x="9939" y="1566"/>
                  </a:cubicBezTo>
                  <a:cubicBezTo>
                    <a:pt x="9802" y="876"/>
                    <a:pt x="9478" y="471"/>
                    <a:pt x="9075" y="216"/>
                  </a:cubicBezTo>
                  <a:cubicBezTo>
                    <a:pt x="8674" y="-39"/>
                    <a:pt x="7997" y="20"/>
                    <a:pt x="7525" y="5"/>
                  </a:cubicBezTo>
                  <a:cubicBezTo>
                    <a:pt x="7055" y="-9"/>
                    <a:pt x="6898" y="5"/>
                    <a:pt x="6270" y="126"/>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nvGrpSpPr>
            <p:cNvPr id="251922" name="Group 249"/>
            <p:cNvGrpSpPr>
              <a:grpSpLocks/>
            </p:cNvGrpSpPr>
            <p:nvPr/>
          </p:nvGrpSpPr>
          <p:grpSpPr bwMode="auto">
            <a:xfrm>
              <a:off x="2511660" y="1938896"/>
              <a:ext cx="365511" cy="637577"/>
              <a:chOff x="4140" y="429"/>
              <a:chExt cx="1425" cy="2396"/>
            </a:xfrm>
          </p:grpSpPr>
          <p:sp>
            <p:nvSpPr>
              <p:cNvPr id="252012" name="Freeform 250"/>
              <p:cNvSpPr>
                <a:spLocks/>
              </p:cNvSpPr>
              <p:nvPr/>
            </p:nvSpPr>
            <p:spPr bwMode="auto">
              <a:xfrm>
                <a:off x="5268" y="433"/>
                <a:ext cx="283" cy="2286"/>
              </a:xfrm>
              <a:custGeom>
                <a:avLst/>
                <a:gdLst>
                  <a:gd name="T0" fmla="*/ 2 w 354"/>
                  <a:gd name="T1" fmla="*/ 0 h 2742"/>
                  <a:gd name="T2" fmla="*/ 2 w 354"/>
                  <a:gd name="T3" fmla="*/ 3 h 2742"/>
                  <a:gd name="T4" fmla="*/ 2 w 354"/>
                  <a:gd name="T5" fmla="*/ 16 h 2742"/>
                  <a:gd name="T6" fmla="*/ 0 w 354"/>
                  <a:gd name="T7" fmla="*/ 17 h 2742"/>
                  <a:gd name="T8" fmla="*/ 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80" name="Rectangle 251"/>
              <p:cNvSpPr>
                <a:spLocks noChangeArrowheads="1"/>
              </p:cNvSpPr>
              <p:nvPr/>
            </p:nvSpPr>
            <p:spPr bwMode="auto">
              <a:xfrm>
                <a:off x="4202" y="503"/>
                <a:ext cx="1052" cy="2207"/>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52014" name="Freeform 252"/>
              <p:cNvSpPr>
                <a:spLocks/>
              </p:cNvSpPr>
              <p:nvPr/>
            </p:nvSpPr>
            <p:spPr bwMode="auto">
              <a:xfrm>
                <a:off x="5321" y="570"/>
                <a:ext cx="169" cy="2115"/>
              </a:xfrm>
              <a:custGeom>
                <a:avLst/>
                <a:gdLst>
                  <a:gd name="T0" fmla="*/ 2 w 211"/>
                  <a:gd name="T1" fmla="*/ 0 h 2537"/>
                  <a:gd name="T2" fmla="*/ 2 w 211"/>
                  <a:gd name="T3" fmla="*/ 3 h 2537"/>
                  <a:gd name="T4" fmla="*/ 2 w 211"/>
                  <a:gd name="T5" fmla="*/ 16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52015" name="Freeform 253"/>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83" name="Rectangle 254"/>
              <p:cNvSpPr>
                <a:spLocks noChangeArrowheads="1"/>
              </p:cNvSpPr>
              <p:nvPr/>
            </p:nvSpPr>
            <p:spPr bwMode="auto">
              <a:xfrm>
                <a:off x="4214" y="694"/>
                <a:ext cx="594"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nvGrpSpPr>
              <p:cNvPr id="252017" name="Group 255"/>
              <p:cNvGrpSpPr>
                <a:grpSpLocks/>
              </p:cNvGrpSpPr>
              <p:nvPr/>
            </p:nvGrpSpPr>
            <p:grpSpPr bwMode="auto">
              <a:xfrm>
                <a:off x="4749" y="668"/>
                <a:ext cx="581" cy="145"/>
                <a:chOff x="614" y="2568"/>
                <a:chExt cx="725" cy="139"/>
              </a:xfrm>
            </p:grpSpPr>
            <p:sp>
              <p:nvSpPr>
                <p:cNvPr id="109" name="AutoShape 256"/>
                <p:cNvSpPr>
                  <a:spLocks noChangeArrowheads="1"/>
                </p:cNvSpPr>
                <p:nvPr/>
              </p:nvSpPr>
              <p:spPr bwMode="auto">
                <a:xfrm>
                  <a:off x="611" y="2570"/>
                  <a:ext cx="726" cy="137"/>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110" name="AutoShape 257"/>
                <p:cNvSpPr>
                  <a:spLocks noChangeArrowheads="1"/>
                </p:cNvSpPr>
                <p:nvPr/>
              </p:nvSpPr>
              <p:spPr bwMode="auto">
                <a:xfrm>
                  <a:off x="627" y="2588"/>
                  <a:ext cx="69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sp>
            <p:nvSpPr>
              <p:cNvPr id="85" name="Rectangle 258"/>
              <p:cNvSpPr>
                <a:spLocks noChangeArrowheads="1"/>
              </p:cNvSpPr>
              <p:nvPr/>
            </p:nvSpPr>
            <p:spPr bwMode="auto">
              <a:xfrm>
                <a:off x="4227" y="1023"/>
                <a:ext cx="594"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nvGrpSpPr>
              <p:cNvPr id="252019" name="Group 259"/>
              <p:cNvGrpSpPr>
                <a:grpSpLocks/>
              </p:cNvGrpSpPr>
              <p:nvPr/>
            </p:nvGrpSpPr>
            <p:grpSpPr bwMode="auto">
              <a:xfrm>
                <a:off x="4747" y="994"/>
                <a:ext cx="581" cy="134"/>
                <a:chOff x="614" y="2568"/>
                <a:chExt cx="725" cy="139"/>
              </a:xfrm>
            </p:grpSpPr>
            <p:sp>
              <p:nvSpPr>
                <p:cNvPr id="107" name="AutoShape 260"/>
                <p:cNvSpPr>
                  <a:spLocks noChangeArrowheads="1"/>
                </p:cNvSpPr>
                <p:nvPr/>
              </p:nvSpPr>
              <p:spPr bwMode="auto">
                <a:xfrm>
                  <a:off x="614" y="2653"/>
                  <a:ext cx="726" cy="56"/>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108" name="AutoShape 261"/>
                <p:cNvSpPr>
                  <a:spLocks noChangeArrowheads="1"/>
                </p:cNvSpPr>
                <p:nvPr/>
              </p:nvSpPr>
              <p:spPr bwMode="auto">
                <a:xfrm>
                  <a:off x="629" y="2653"/>
                  <a:ext cx="695" cy="3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sp>
            <p:nvSpPr>
              <p:cNvPr id="87" name="Rectangle 262"/>
              <p:cNvSpPr>
                <a:spLocks noChangeArrowheads="1"/>
              </p:cNvSpPr>
              <p:nvPr/>
            </p:nvSpPr>
            <p:spPr bwMode="auto">
              <a:xfrm>
                <a:off x="4214" y="1357"/>
                <a:ext cx="594"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88" name="Rectangle 263"/>
              <p:cNvSpPr>
                <a:spLocks noChangeArrowheads="1"/>
              </p:cNvSpPr>
              <p:nvPr/>
            </p:nvSpPr>
            <p:spPr bwMode="auto">
              <a:xfrm>
                <a:off x="4227" y="1655"/>
                <a:ext cx="600"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nvGrpSpPr>
              <p:cNvPr id="252022" name="Group 264"/>
              <p:cNvGrpSpPr>
                <a:grpSpLocks/>
              </p:cNvGrpSpPr>
              <p:nvPr/>
            </p:nvGrpSpPr>
            <p:grpSpPr bwMode="auto">
              <a:xfrm>
                <a:off x="4735" y="1627"/>
                <a:ext cx="582" cy="151"/>
                <a:chOff x="614" y="2568"/>
                <a:chExt cx="725" cy="139"/>
              </a:xfrm>
            </p:grpSpPr>
            <p:sp>
              <p:nvSpPr>
                <p:cNvPr id="105" name="AutoShape 265"/>
                <p:cNvSpPr>
                  <a:spLocks noChangeArrowheads="1"/>
                </p:cNvSpPr>
                <p:nvPr/>
              </p:nvSpPr>
              <p:spPr bwMode="auto">
                <a:xfrm>
                  <a:off x="613" y="2643"/>
                  <a:ext cx="717" cy="66"/>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106" name="AutoShape 266"/>
                <p:cNvSpPr>
                  <a:spLocks noChangeArrowheads="1"/>
                </p:cNvSpPr>
                <p:nvPr/>
              </p:nvSpPr>
              <p:spPr bwMode="auto">
                <a:xfrm>
                  <a:off x="629" y="2643"/>
                  <a:ext cx="686" cy="4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sp>
            <p:nvSpPr>
              <p:cNvPr id="252023" name="Freeform 267"/>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nvGrpSpPr>
              <p:cNvPr id="252024" name="Group 268"/>
              <p:cNvGrpSpPr>
                <a:grpSpLocks/>
              </p:cNvGrpSpPr>
              <p:nvPr/>
            </p:nvGrpSpPr>
            <p:grpSpPr bwMode="auto">
              <a:xfrm>
                <a:off x="4739" y="1327"/>
                <a:ext cx="582" cy="139"/>
                <a:chOff x="614" y="2568"/>
                <a:chExt cx="725" cy="139"/>
              </a:xfrm>
            </p:grpSpPr>
            <p:sp>
              <p:nvSpPr>
                <p:cNvPr id="103" name="AutoShape 269"/>
                <p:cNvSpPr>
                  <a:spLocks noChangeArrowheads="1"/>
                </p:cNvSpPr>
                <p:nvPr/>
              </p:nvSpPr>
              <p:spPr bwMode="auto">
                <a:xfrm>
                  <a:off x="616" y="2568"/>
                  <a:ext cx="725" cy="286"/>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104" name="AutoShape 270"/>
                <p:cNvSpPr>
                  <a:spLocks noChangeArrowheads="1"/>
                </p:cNvSpPr>
                <p:nvPr/>
              </p:nvSpPr>
              <p:spPr bwMode="auto">
                <a:xfrm>
                  <a:off x="631" y="2586"/>
                  <a:ext cx="694" cy="25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sp>
            <p:nvSpPr>
              <p:cNvPr id="92" name="Rectangle 271"/>
              <p:cNvSpPr>
                <a:spLocks noChangeArrowheads="1"/>
              </p:cNvSpPr>
              <p:nvPr/>
            </p:nvSpPr>
            <p:spPr bwMode="auto">
              <a:xfrm>
                <a:off x="5248" y="503"/>
                <a:ext cx="68" cy="2213"/>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52026" name="Freeform 272"/>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52027" name="Freeform 273"/>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5" name="Oval 274"/>
              <p:cNvSpPr>
                <a:spLocks noChangeArrowheads="1"/>
              </p:cNvSpPr>
              <p:nvPr/>
            </p:nvSpPr>
            <p:spPr bwMode="auto">
              <a:xfrm>
                <a:off x="5514" y="2609"/>
                <a:ext cx="50" cy="95"/>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52029" name="Freeform 275"/>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7" name="AutoShape 276"/>
              <p:cNvSpPr>
                <a:spLocks noChangeArrowheads="1"/>
              </p:cNvSpPr>
              <p:nvPr/>
            </p:nvSpPr>
            <p:spPr bwMode="auto">
              <a:xfrm>
                <a:off x="4140" y="2681"/>
                <a:ext cx="1201" cy="143"/>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98" name="AutoShape 277"/>
              <p:cNvSpPr>
                <a:spLocks noChangeArrowheads="1"/>
              </p:cNvSpPr>
              <p:nvPr/>
            </p:nvSpPr>
            <p:spPr bwMode="auto">
              <a:xfrm>
                <a:off x="4202" y="2711"/>
                <a:ext cx="1077"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99" name="Oval 278"/>
              <p:cNvSpPr>
                <a:spLocks noChangeArrowheads="1"/>
              </p:cNvSpPr>
              <p:nvPr/>
            </p:nvSpPr>
            <p:spPr bwMode="auto">
              <a:xfrm>
                <a:off x="4307" y="2383"/>
                <a:ext cx="161" cy="143"/>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100" name="Oval 279"/>
              <p:cNvSpPr>
                <a:spLocks noChangeArrowheads="1"/>
              </p:cNvSpPr>
              <p:nvPr/>
            </p:nvSpPr>
            <p:spPr bwMode="auto">
              <a:xfrm>
                <a:off x="4487" y="2383"/>
                <a:ext cx="161" cy="143"/>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spcBef>
                    <a:spcPct val="20000"/>
                  </a:spcBef>
                  <a:buClr>
                    <a:schemeClr val="accent2"/>
                  </a:buClr>
                  <a:buSzPct val="85000"/>
                  <a:buFont typeface="ZapfDingbats" pitchFamily="82" charset="2"/>
                  <a:buNone/>
                  <a:defRPr/>
                </a:pPr>
                <a:endParaRPr lang="en-US">
                  <a:solidFill>
                    <a:srgbClr val="FF0000"/>
                  </a:solidFill>
                  <a:latin typeface="Comic Sans MS" charset="0"/>
                  <a:ea typeface="ＭＳ Ｐゴシック" charset="0"/>
                  <a:cs typeface="Arial" charset="0"/>
                </a:endParaRPr>
              </a:p>
            </p:txBody>
          </p:sp>
          <p:sp>
            <p:nvSpPr>
              <p:cNvPr id="101" name="Oval 280"/>
              <p:cNvSpPr>
                <a:spLocks noChangeArrowheads="1"/>
              </p:cNvSpPr>
              <p:nvPr/>
            </p:nvSpPr>
            <p:spPr bwMode="auto">
              <a:xfrm>
                <a:off x="4660" y="2383"/>
                <a:ext cx="161" cy="137"/>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102" name="Rectangle 281"/>
              <p:cNvSpPr>
                <a:spLocks noChangeArrowheads="1"/>
              </p:cNvSpPr>
              <p:nvPr/>
            </p:nvSpPr>
            <p:spPr bwMode="auto">
              <a:xfrm>
                <a:off x="5062" y="1834"/>
                <a:ext cx="87" cy="764"/>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grpSp>
          <p:nvGrpSpPr>
            <p:cNvPr id="251923" name="Group 249"/>
            <p:cNvGrpSpPr>
              <a:grpSpLocks/>
            </p:cNvGrpSpPr>
            <p:nvPr/>
          </p:nvGrpSpPr>
          <p:grpSpPr bwMode="auto">
            <a:xfrm>
              <a:off x="3948428" y="2105565"/>
              <a:ext cx="365511" cy="637577"/>
              <a:chOff x="4140" y="429"/>
              <a:chExt cx="1425" cy="2396"/>
            </a:xfrm>
          </p:grpSpPr>
          <p:sp>
            <p:nvSpPr>
              <p:cNvPr id="251980" name="Freeform 250"/>
              <p:cNvSpPr>
                <a:spLocks/>
              </p:cNvSpPr>
              <p:nvPr/>
            </p:nvSpPr>
            <p:spPr bwMode="auto">
              <a:xfrm>
                <a:off x="5268" y="433"/>
                <a:ext cx="283" cy="2286"/>
              </a:xfrm>
              <a:custGeom>
                <a:avLst/>
                <a:gdLst>
                  <a:gd name="T0" fmla="*/ 2 w 354"/>
                  <a:gd name="T1" fmla="*/ 0 h 2742"/>
                  <a:gd name="T2" fmla="*/ 2 w 354"/>
                  <a:gd name="T3" fmla="*/ 3 h 2742"/>
                  <a:gd name="T4" fmla="*/ 2 w 354"/>
                  <a:gd name="T5" fmla="*/ 16 h 2742"/>
                  <a:gd name="T6" fmla="*/ 0 w 354"/>
                  <a:gd name="T7" fmla="*/ 17 h 2742"/>
                  <a:gd name="T8" fmla="*/ 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15" name="Rectangle 251"/>
              <p:cNvSpPr>
                <a:spLocks noChangeArrowheads="1"/>
              </p:cNvSpPr>
              <p:nvPr/>
            </p:nvSpPr>
            <p:spPr bwMode="auto">
              <a:xfrm>
                <a:off x="4201" y="515"/>
                <a:ext cx="1052" cy="219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51982" name="Freeform 252"/>
              <p:cNvSpPr>
                <a:spLocks/>
              </p:cNvSpPr>
              <p:nvPr/>
            </p:nvSpPr>
            <p:spPr bwMode="auto">
              <a:xfrm>
                <a:off x="5321" y="570"/>
                <a:ext cx="169" cy="2115"/>
              </a:xfrm>
              <a:custGeom>
                <a:avLst/>
                <a:gdLst>
                  <a:gd name="T0" fmla="*/ 2 w 211"/>
                  <a:gd name="T1" fmla="*/ 0 h 2537"/>
                  <a:gd name="T2" fmla="*/ 2 w 211"/>
                  <a:gd name="T3" fmla="*/ 3 h 2537"/>
                  <a:gd name="T4" fmla="*/ 2 w 211"/>
                  <a:gd name="T5" fmla="*/ 16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51983" name="Freeform 253"/>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18" name="Rectangle 254"/>
              <p:cNvSpPr>
                <a:spLocks noChangeArrowheads="1"/>
              </p:cNvSpPr>
              <p:nvPr/>
            </p:nvSpPr>
            <p:spPr bwMode="auto">
              <a:xfrm>
                <a:off x="4214" y="694"/>
                <a:ext cx="594"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nvGrpSpPr>
              <p:cNvPr id="251985" name="Group 255"/>
              <p:cNvGrpSpPr>
                <a:grpSpLocks/>
              </p:cNvGrpSpPr>
              <p:nvPr/>
            </p:nvGrpSpPr>
            <p:grpSpPr bwMode="auto">
              <a:xfrm>
                <a:off x="4749" y="668"/>
                <a:ext cx="581" cy="145"/>
                <a:chOff x="614" y="2568"/>
                <a:chExt cx="725" cy="139"/>
              </a:xfrm>
            </p:grpSpPr>
            <p:sp>
              <p:nvSpPr>
                <p:cNvPr id="244" name="AutoShape 256"/>
                <p:cNvSpPr>
                  <a:spLocks noChangeArrowheads="1"/>
                </p:cNvSpPr>
                <p:nvPr/>
              </p:nvSpPr>
              <p:spPr bwMode="auto">
                <a:xfrm>
                  <a:off x="603" y="2576"/>
                  <a:ext cx="734" cy="132"/>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45" name="AutoShape 257"/>
                <p:cNvSpPr>
                  <a:spLocks noChangeArrowheads="1"/>
                </p:cNvSpPr>
                <p:nvPr/>
              </p:nvSpPr>
              <p:spPr bwMode="auto">
                <a:xfrm>
                  <a:off x="626" y="2588"/>
                  <a:ext cx="69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sp>
            <p:nvSpPr>
              <p:cNvPr id="220" name="Rectangle 258"/>
              <p:cNvSpPr>
                <a:spLocks noChangeArrowheads="1"/>
              </p:cNvSpPr>
              <p:nvPr/>
            </p:nvSpPr>
            <p:spPr bwMode="auto">
              <a:xfrm>
                <a:off x="4226" y="1023"/>
                <a:ext cx="594"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nvGrpSpPr>
              <p:cNvPr id="251987" name="Group 259"/>
              <p:cNvGrpSpPr>
                <a:grpSpLocks/>
              </p:cNvGrpSpPr>
              <p:nvPr/>
            </p:nvGrpSpPr>
            <p:grpSpPr bwMode="auto">
              <a:xfrm>
                <a:off x="4747" y="994"/>
                <a:ext cx="581" cy="134"/>
                <a:chOff x="614" y="2568"/>
                <a:chExt cx="725" cy="139"/>
              </a:xfrm>
            </p:grpSpPr>
            <p:sp>
              <p:nvSpPr>
                <p:cNvPr id="242" name="AutoShape 260"/>
                <p:cNvSpPr>
                  <a:spLocks noChangeArrowheads="1"/>
                </p:cNvSpPr>
                <p:nvPr/>
              </p:nvSpPr>
              <p:spPr bwMode="auto">
                <a:xfrm>
                  <a:off x="613" y="2653"/>
                  <a:ext cx="726" cy="56"/>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43" name="AutoShape 261"/>
                <p:cNvSpPr>
                  <a:spLocks noChangeArrowheads="1"/>
                </p:cNvSpPr>
                <p:nvPr/>
              </p:nvSpPr>
              <p:spPr bwMode="auto">
                <a:xfrm>
                  <a:off x="628" y="2653"/>
                  <a:ext cx="695" cy="3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sp>
            <p:nvSpPr>
              <p:cNvPr id="222" name="Rectangle 262"/>
              <p:cNvSpPr>
                <a:spLocks noChangeArrowheads="1"/>
              </p:cNvSpPr>
              <p:nvPr/>
            </p:nvSpPr>
            <p:spPr bwMode="auto">
              <a:xfrm>
                <a:off x="4214" y="1357"/>
                <a:ext cx="594"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23" name="Rectangle 263"/>
              <p:cNvSpPr>
                <a:spLocks noChangeArrowheads="1"/>
              </p:cNvSpPr>
              <p:nvPr/>
            </p:nvSpPr>
            <p:spPr bwMode="auto">
              <a:xfrm>
                <a:off x="4226" y="1655"/>
                <a:ext cx="600"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nvGrpSpPr>
              <p:cNvPr id="251990" name="Group 264"/>
              <p:cNvGrpSpPr>
                <a:grpSpLocks/>
              </p:cNvGrpSpPr>
              <p:nvPr/>
            </p:nvGrpSpPr>
            <p:grpSpPr bwMode="auto">
              <a:xfrm>
                <a:off x="4735" y="1627"/>
                <a:ext cx="582" cy="151"/>
                <a:chOff x="614" y="2568"/>
                <a:chExt cx="725" cy="139"/>
              </a:xfrm>
            </p:grpSpPr>
            <p:sp>
              <p:nvSpPr>
                <p:cNvPr id="240" name="AutoShape 265"/>
                <p:cNvSpPr>
                  <a:spLocks noChangeArrowheads="1"/>
                </p:cNvSpPr>
                <p:nvPr/>
              </p:nvSpPr>
              <p:spPr bwMode="auto">
                <a:xfrm>
                  <a:off x="612" y="2643"/>
                  <a:ext cx="717" cy="66"/>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41" name="AutoShape 266"/>
                <p:cNvSpPr>
                  <a:spLocks noChangeArrowheads="1"/>
                </p:cNvSpPr>
                <p:nvPr/>
              </p:nvSpPr>
              <p:spPr bwMode="auto">
                <a:xfrm>
                  <a:off x="628" y="2643"/>
                  <a:ext cx="686" cy="4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sp>
            <p:nvSpPr>
              <p:cNvPr id="251991" name="Freeform 267"/>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nvGrpSpPr>
              <p:cNvPr id="251992" name="Group 268"/>
              <p:cNvGrpSpPr>
                <a:grpSpLocks/>
              </p:cNvGrpSpPr>
              <p:nvPr/>
            </p:nvGrpSpPr>
            <p:grpSpPr bwMode="auto">
              <a:xfrm>
                <a:off x="4739" y="1327"/>
                <a:ext cx="582" cy="139"/>
                <a:chOff x="614" y="2568"/>
                <a:chExt cx="725" cy="139"/>
              </a:xfrm>
            </p:grpSpPr>
            <p:sp>
              <p:nvSpPr>
                <p:cNvPr id="238" name="AutoShape 269"/>
                <p:cNvSpPr>
                  <a:spLocks noChangeArrowheads="1"/>
                </p:cNvSpPr>
                <p:nvPr/>
              </p:nvSpPr>
              <p:spPr bwMode="auto">
                <a:xfrm>
                  <a:off x="615" y="2568"/>
                  <a:ext cx="725" cy="286"/>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39" name="AutoShape 270"/>
                <p:cNvSpPr>
                  <a:spLocks noChangeArrowheads="1"/>
                </p:cNvSpPr>
                <p:nvPr/>
              </p:nvSpPr>
              <p:spPr bwMode="auto">
                <a:xfrm>
                  <a:off x="631" y="2586"/>
                  <a:ext cx="694" cy="25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sp>
            <p:nvSpPr>
              <p:cNvPr id="227" name="Rectangle 271"/>
              <p:cNvSpPr>
                <a:spLocks noChangeArrowheads="1"/>
              </p:cNvSpPr>
              <p:nvPr/>
            </p:nvSpPr>
            <p:spPr bwMode="auto">
              <a:xfrm>
                <a:off x="5247" y="515"/>
                <a:ext cx="68" cy="220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51994" name="Freeform 272"/>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51995" name="Freeform 273"/>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30" name="Oval 274"/>
              <p:cNvSpPr>
                <a:spLocks noChangeArrowheads="1"/>
              </p:cNvSpPr>
              <p:nvPr/>
            </p:nvSpPr>
            <p:spPr bwMode="auto">
              <a:xfrm>
                <a:off x="5513" y="2610"/>
                <a:ext cx="50" cy="95"/>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51997" name="Freeform 275"/>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32" name="AutoShape 276"/>
              <p:cNvSpPr>
                <a:spLocks noChangeArrowheads="1"/>
              </p:cNvSpPr>
              <p:nvPr/>
            </p:nvSpPr>
            <p:spPr bwMode="auto">
              <a:xfrm>
                <a:off x="4140" y="2681"/>
                <a:ext cx="1201" cy="143"/>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33" name="AutoShape 277"/>
              <p:cNvSpPr>
                <a:spLocks noChangeArrowheads="1"/>
              </p:cNvSpPr>
              <p:nvPr/>
            </p:nvSpPr>
            <p:spPr bwMode="auto">
              <a:xfrm>
                <a:off x="4201" y="2711"/>
                <a:ext cx="1077"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34" name="Oval 278"/>
              <p:cNvSpPr>
                <a:spLocks noChangeArrowheads="1"/>
              </p:cNvSpPr>
              <p:nvPr/>
            </p:nvSpPr>
            <p:spPr bwMode="auto">
              <a:xfrm>
                <a:off x="4307" y="2383"/>
                <a:ext cx="161" cy="143"/>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35" name="Oval 279"/>
              <p:cNvSpPr>
                <a:spLocks noChangeArrowheads="1"/>
              </p:cNvSpPr>
              <p:nvPr/>
            </p:nvSpPr>
            <p:spPr bwMode="auto">
              <a:xfrm>
                <a:off x="4486" y="2383"/>
                <a:ext cx="161" cy="143"/>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spcBef>
                    <a:spcPct val="20000"/>
                  </a:spcBef>
                  <a:buClr>
                    <a:schemeClr val="accent2"/>
                  </a:buClr>
                  <a:buSzPct val="85000"/>
                  <a:buFont typeface="ZapfDingbats" pitchFamily="82" charset="2"/>
                  <a:buNone/>
                  <a:defRPr/>
                </a:pPr>
                <a:endParaRPr lang="en-US">
                  <a:solidFill>
                    <a:srgbClr val="FF0000"/>
                  </a:solidFill>
                  <a:latin typeface="Comic Sans MS" charset="0"/>
                  <a:ea typeface="ＭＳ Ｐゴシック" charset="0"/>
                  <a:cs typeface="Arial" charset="0"/>
                </a:endParaRPr>
              </a:p>
            </p:txBody>
          </p:sp>
          <p:sp>
            <p:nvSpPr>
              <p:cNvPr id="236" name="Oval 280"/>
              <p:cNvSpPr>
                <a:spLocks noChangeArrowheads="1"/>
              </p:cNvSpPr>
              <p:nvPr/>
            </p:nvSpPr>
            <p:spPr bwMode="auto">
              <a:xfrm>
                <a:off x="4659" y="2383"/>
                <a:ext cx="161" cy="137"/>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37" name="Rectangle 281"/>
              <p:cNvSpPr>
                <a:spLocks noChangeArrowheads="1"/>
              </p:cNvSpPr>
              <p:nvPr/>
            </p:nvSpPr>
            <p:spPr bwMode="auto">
              <a:xfrm>
                <a:off x="5062" y="1834"/>
                <a:ext cx="87" cy="764"/>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grpSp>
          <p:nvGrpSpPr>
            <p:cNvPr id="251924" name="Group 249"/>
            <p:cNvGrpSpPr>
              <a:grpSpLocks/>
            </p:cNvGrpSpPr>
            <p:nvPr/>
          </p:nvGrpSpPr>
          <p:grpSpPr bwMode="auto">
            <a:xfrm>
              <a:off x="4486140" y="2372117"/>
              <a:ext cx="365511" cy="637577"/>
              <a:chOff x="4140" y="429"/>
              <a:chExt cx="1425" cy="2396"/>
            </a:xfrm>
          </p:grpSpPr>
          <p:sp>
            <p:nvSpPr>
              <p:cNvPr id="251948" name="Freeform 250"/>
              <p:cNvSpPr>
                <a:spLocks/>
              </p:cNvSpPr>
              <p:nvPr/>
            </p:nvSpPr>
            <p:spPr bwMode="auto">
              <a:xfrm>
                <a:off x="5268" y="433"/>
                <a:ext cx="283" cy="2286"/>
              </a:xfrm>
              <a:custGeom>
                <a:avLst/>
                <a:gdLst>
                  <a:gd name="T0" fmla="*/ 2 w 354"/>
                  <a:gd name="T1" fmla="*/ 0 h 2742"/>
                  <a:gd name="T2" fmla="*/ 2 w 354"/>
                  <a:gd name="T3" fmla="*/ 3 h 2742"/>
                  <a:gd name="T4" fmla="*/ 2 w 354"/>
                  <a:gd name="T5" fmla="*/ 16 h 2742"/>
                  <a:gd name="T6" fmla="*/ 0 w 354"/>
                  <a:gd name="T7" fmla="*/ 17 h 2742"/>
                  <a:gd name="T8" fmla="*/ 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48" name="Rectangle 251"/>
              <p:cNvSpPr>
                <a:spLocks noChangeArrowheads="1"/>
              </p:cNvSpPr>
              <p:nvPr/>
            </p:nvSpPr>
            <p:spPr bwMode="auto">
              <a:xfrm>
                <a:off x="4203" y="427"/>
                <a:ext cx="1052"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51950" name="Freeform 252"/>
              <p:cNvSpPr>
                <a:spLocks/>
              </p:cNvSpPr>
              <p:nvPr/>
            </p:nvSpPr>
            <p:spPr bwMode="auto">
              <a:xfrm>
                <a:off x="5321" y="570"/>
                <a:ext cx="169" cy="2115"/>
              </a:xfrm>
              <a:custGeom>
                <a:avLst/>
                <a:gdLst>
                  <a:gd name="T0" fmla="*/ 2 w 211"/>
                  <a:gd name="T1" fmla="*/ 0 h 2537"/>
                  <a:gd name="T2" fmla="*/ 2 w 211"/>
                  <a:gd name="T3" fmla="*/ 3 h 2537"/>
                  <a:gd name="T4" fmla="*/ 2 w 211"/>
                  <a:gd name="T5" fmla="*/ 16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51951" name="Freeform 253"/>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51" name="Rectangle 254"/>
              <p:cNvSpPr>
                <a:spLocks noChangeArrowheads="1"/>
              </p:cNvSpPr>
              <p:nvPr/>
            </p:nvSpPr>
            <p:spPr bwMode="auto">
              <a:xfrm>
                <a:off x="4215" y="689"/>
                <a:ext cx="594"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nvGrpSpPr>
              <p:cNvPr id="251953" name="Group 255"/>
              <p:cNvGrpSpPr>
                <a:grpSpLocks/>
              </p:cNvGrpSpPr>
              <p:nvPr/>
            </p:nvGrpSpPr>
            <p:grpSpPr bwMode="auto">
              <a:xfrm>
                <a:off x="4749" y="668"/>
                <a:ext cx="581" cy="145"/>
                <a:chOff x="614" y="2568"/>
                <a:chExt cx="725" cy="139"/>
              </a:xfrm>
            </p:grpSpPr>
            <p:sp>
              <p:nvSpPr>
                <p:cNvPr id="277" name="AutoShape 256"/>
                <p:cNvSpPr>
                  <a:spLocks noChangeArrowheads="1"/>
                </p:cNvSpPr>
                <p:nvPr/>
              </p:nvSpPr>
              <p:spPr bwMode="auto">
                <a:xfrm>
                  <a:off x="612" y="2560"/>
                  <a:ext cx="726" cy="92"/>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78" name="AutoShape 257"/>
                <p:cNvSpPr>
                  <a:spLocks noChangeArrowheads="1"/>
                </p:cNvSpPr>
                <p:nvPr/>
              </p:nvSpPr>
              <p:spPr bwMode="auto">
                <a:xfrm>
                  <a:off x="628" y="2583"/>
                  <a:ext cx="695" cy="6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sp>
            <p:nvSpPr>
              <p:cNvPr id="253" name="Rectangle 258"/>
              <p:cNvSpPr>
                <a:spLocks noChangeArrowheads="1"/>
              </p:cNvSpPr>
              <p:nvPr/>
            </p:nvSpPr>
            <p:spPr bwMode="auto">
              <a:xfrm>
                <a:off x="4228" y="1017"/>
                <a:ext cx="594"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nvGrpSpPr>
              <p:cNvPr id="251955" name="Group 259"/>
              <p:cNvGrpSpPr>
                <a:grpSpLocks/>
              </p:cNvGrpSpPr>
              <p:nvPr/>
            </p:nvGrpSpPr>
            <p:grpSpPr bwMode="auto">
              <a:xfrm>
                <a:off x="4747" y="994"/>
                <a:ext cx="581" cy="134"/>
                <a:chOff x="614" y="2568"/>
                <a:chExt cx="725" cy="139"/>
              </a:xfrm>
            </p:grpSpPr>
            <p:sp>
              <p:nvSpPr>
                <p:cNvPr id="275" name="AutoShape 260"/>
                <p:cNvSpPr>
                  <a:spLocks noChangeArrowheads="1"/>
                </p:cNvSpPr>
                <p:nvPr/>
              </p:nvSpPr>
              <p:spPr bwMode="auto">
                <a:xfrm>
                  <a:off x="615" y="2567"/>
                  <a:ext cx="726" cy="118"/>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76" name="AutoShape 261"/>
                <p:cNvSpPr>
                  <a:spLocks noChangeArrowheads="1"/>
                </p:cNvSpPr>
                <p:nvPr/>
              </p:nvSpPr>
              <p:spPr bwMode="auto">
                <a:xfrm>
                  <a:off x="630" y="2586"/>
                  <a:ext cx="695" cy="9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sp>
            <p:nvSpPr>
              <p:cNvPr id="255" name="Rectangle 262"/>
              <p:cNvSpPr>
                <a:spLocks noChangeArrowheads="1"/>
              </p:cNvSpPr>
              <p:nvPr/>
            </p:nvSpPr>
            <p:spPr bwMode="auto">
              <a:xfrm>
                <a:off x="4215" y="1357"/>
                <a:ext cx="594"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56" name="Rectangle 263"/>
              <p:cNvSpPr>
                <a:spLocks noChangeArrowheads="1"/>
              </p:cNvSpPr>
              <p:nvPr/>
            </p:nvSpPr>
            <p:spPr bwMode="auto">
              <a:xfrm>
                <a:off x="4228" y="1656"/>
                <a:ext cx="600" cy="4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nvGrpSpPr>
              <p:cNvPr id="251958" name="Group 264"/>
              <p:cNvGrpSpPr>
                <a:grpSpLocks/>
              </p:cNvGrpSpPr>
              <p:nvPr/>
            </p:nvGrpSpPr>
            <p:grpSpPr bwMode="auto">
              <a:xfrm>
                <a:off x="4735" y="1627"/>
                <a:ext cx="582" cy="151"/>
                <a:chOff x="614" y="2568"/>
                <a:chExt cx="725" cy="139"/>
              </a:xfrm>
            </p:grpSpPr>
            <p:sp>
              <p:nvSpPr>
                <p:cNvPr id="273" name="AutoShape 265"/>
                <p:cNvSpPr>
                  <a:spLocks noChangeArrowheads="1"/>
                </p:cNvSpPr>
                <p:nvPr/>
              </p:nvSpPr>
              <p:spPr bwMode="auto">
                <a:xfrm>
                  <a:off x="614" y="2567"/>
                  <a:ext cx="717" cy="132"/>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74" name="AutoShape 266"/>
                <p:cNvSpPr>
                  <a:spLocks noChangeArrowheads="1"/>
                </p:cNvSpPr>
                <p:nvPr/>
              </p:nvSpPr>
              <p:spPr bwMode="auto">
                <a:xfrm>
                  <a:off x="630" y="2583"/>
                  <a:ext cx="686" cy="9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sp>
            <p:nvSpPr>
              <p:cNvPr id="251959" name="Freeform 267"/>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nvGrpSpPr>
              <p:cNvPr id="251960" name="Group 268"/>
              <p:cNvGrpSpPr>
                <a:grpSpLocks/>
              </p:cNvGrpSpPr>
              <p:nvPr/>
            </p:nvGrpSpPr>
            <p:grpSpPr bwMode="auto">
              <a:xfrm>
                <a:off x="4739" y="1327"/>
                <a:ext cx="582" cy="139"/>
                <a:chOff x="614" y="2568"/>
                <a:chExt cx="725" cy="139"/>
              </a:xfrm>
            </p:grpSpPr>
            <p:sp>
              <p:nvSpPr>
                <p:cNvPr id="271" name="AutoShape 269"/>
                <p:cNvSpPr>
                  <a:spLocks noChangeArrowheads="1"/>
                </p:cNvSpPr>
                <p:nvPr/>
              </p:nvSpPr>
              <p:spPr bwMode="auto">
                <a:xfrm>
                  <a:off x="617" y="2568"/>
                  <a:ext cx="725" cy="137"/>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72" name="AutoShape 270"/>
                <p:cNvSpPr>
                  <a:spLocks noChangeArrowheads="1"/>
                </p:cNvSpPr>
                <p:nvPr/>
              </p:nvSpPr>
              <p:spPr bwMode="auto">
                <a:xfrm>
                  <a:off x="633" y="2586"/>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sp>
            <p:nvSpPr>
              <p:cNvPr id="260" name="Rectangle 271"/>
              <p:cNvSpPr>
                <a:spLocks noChangeArrowheads="1"/>
              </p:cNvSpPr>
              <p:nvPr/>
            </p:nvSpPr>
            <p:spPr bwMode="auto">
              <a:xfrm>
                <a:off x="5249" y="427"/>
                <a:ext cx="68"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51962" name="Freeform 272"/>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51963" name="Freeform 273"/>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63" name="Oval 274"/>
              <p:cNvSpPr>
                <a:spLocks noChangeArrowheads="1"/>
              </p:cNvSpPr>
              <p:nvPr/>
            </p:nvSpPr>
            <p:spPr bwMode="auto">
              <a:xfrm>
                <a:off x="5515" y="2610"/>
                <a:ext cx="50" cy="95"/>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51965" name="Freeform 275"/>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65" name="AutoShape 276"/>
              <p:cNvSpPr>
                <a:spLocks noChangeArrowheads="1"/>
              </p:cNvSpPr>
              <p:nvPr/>
            </p:nvSpPr>
            <p:spPr bwMode="auto">
              <a:xfrm>
                <a:off x="4141" y="2682"/>
                <a:ext cx="1201" cy="143"/>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66" name="AutoShape 277"/>
              <p:cNvSpPr>
                <a:spLocks noChangeArrowheads="1"/>
              </p:cNvSpPr>
              <p:nvPr/>
            </p:nvSpPr>
            <p:spPr bwMode="auto">
              <a:xfrm>
                <a:off x="4203" y="2712"/>
                <a:ext cx="1077"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67" name="Oval 278"/>
              <p:cNvSpPr>
                <a:spLocks noChangeArrowheads="1"/>
              </p:cNvSpPr>
              <p:nvPr/>
            </p:nvSpPr>
            <p:spPr bwMode="auto">
              <a:xfrm>
                <a:off x="4308" y="2383"/>
                <a:ext cx="161" cy="143"/>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68" name="Oval 279"/>
              <p:cNvSpPr>
                <a:spLocks noChangeArrowheads="1"/>
              </p:cNvSpPr>
              <p:nvPr/>
            </p:nvSpPr>
            <p:spPr bwMode="auto">
              <a:xfrm>
                <a:off x="4488" y="2383"/>
                <a:ext cx="161" cy="143"/>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spcBef>
                    <a:spcPct val="20000"/>
                  </a:spcBef>
                  <a:buClr>
                    <a:schemeClr val="accent2"/>
                  </a:buClr>
                  <a:buSzPct val="85000"/>
                  <a:buFont typeface="ZapfDingbats" pitchFamily="82" charset="2"/>
                  <a:buNone/>
                  <a:defRPr/>
                </a:pPr>
                <a:endParaRPr lang="en-US">
                  <a:solidFill>
                    <a:srgbClr val="FF0000"/>
                  </a:solidFill>
                  <a:latin typeface="Comic Sans MS" charset="0"/>
                  <a:ea typeface="ＭＳ Ｐゴシック" charset="0"/>
                  <a:cs typeface="Arial" charset="0"/>
                </a:endParaRPr>
              </a:p>
            </p:txBody>
          </p:sp>
          <p:sp>
            <p:nvSpPr>
              <p:cNvPr id="269" name="Oval 280"/>
              <p:cNvSpPr>
                <a:spLocks noChangeArrowheads="1"/>
              </p:cNvSpPr>
              <p:nvPr/>
            </p:nvSpPr>
            <p:spPr bwMode="auto">
              <a:xfrm>
                <a:off x="4661" y="2377"/>
                <a:ext cx="161" cy="143"/>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sp>
            <p:nvSpPr>
              <p:cNvPr id="270" name="Rectangle 281"/>
              <p:cNvSpPr>
                <a:spLocks noChangeArrowheads="1"/>
              </p:cNvSpPr>
              <p:nvPr/>
            </p:nvSpPr>
            <p:spPr bwMode="auto">
              <a:xfrm>
                <a:off x="5063" y="1835"/>
                <a:ext cx="87" cy="764"/>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20000"/>
                  </a:spcBef>
                  <a:buClr>
                    <a:schemeClr val="accent2"/>
                  </a:buClr>
                  <a:buSzPct val="85000"/>
                  <a:buFont typeface="ZapfDingbats" pitchFamily="82" charset="2"/>
                  <a:buNone/>
                  <a:defRPr/>
                </a:pPr>
                <a:endParaRPr lang="en-US">
                  <a:latin typeface="Comic Sans MS" charset="0"/>
                  <a:ea typeface="ＭＳ Ｐゴシック" charset="0"/>
                  <a:cs typeface="Arial" charset="0"/>
                </a:endParaRPr>
              </a:p>
            </p:txBody>
          </p:sp>
        </p:grpSp>
        <p:sp>
          <p:nvSpPr>
            <p:cNvPr id="251925" name="TextBox 491"/>
            <p:cNvSpPr txBox="1">
              <a:spLocks noChangeArrowheads="1"/>
            </p:cNvSpPr>
            <p:nvPr/>
          </p:nvSpPr>
          <p:spPr bwMode="auto">
            <a:xfrm>
              <a:off x="3094580" y="1710862"/>
              <a:ext cx="15006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1800">
                  <a:latin typeface="Arial Narrow" pitchFamily="34" charset="0"/>
                </a:rPr>
                <a:t>Amazon cloud</a:t>
              </a:r>
            </a:p>
          </p:txBody>
        </p:sp>
        <p:sp>
          <p:nvSpPr>
            <p:cNvPr id="251926" name="TextBox 492"/>
            <p:cNvSpPr txBox="1">
              <a:spLocks noChangeArrowheads="1"/>
            </p:cNvSpPr>
            <p:nvPr/>
          </p:nvSpPr>
          <p:spPr bwMode="auto">
            <a:xfrm>
              <a:off x="6828944" y="2048758"/>
              <a:ext cx="15006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1800">
                  <a:latin typeface="Arial Narrow" pitchFamily="34" charset="0"/>
                </a:rPr>
                <a:t>Akamai CDN </a:t>
              </a:r>
            </a:p>
          </p:txBody>
        </p:sp>
        <p:sp>
          <p:nvSpPr>
            <p:cNvPr id="251927" name="TextBox 493"/>
            <p:cNvSpPr txBox="1">
              <a:spLocks noChangeArrowheads="1"/>
            </p:cNvSpPr>
            <p:nvPr/>
          </p:nvSpPr>
          <p:spPr bwMode="auto">
            <a:xfrm>
              <a:off x="6653116" y="3542437"/>
              <a:ext cx="15006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1800">
                  <a:latin typeface="Arial Narrow" pitchFamily="34" charset="0"/>
                </a:rPr>
                <a:t>Limelight CDN </a:t>
              </a:r>
            </a:p>
          </p:txBody>
        </p:sp>
        <p:sp>
          <p:nvSpPr>
            <p:cNvPr id="251928" name="TextBox 494"/>
            <p:cNvSpPr txBox="1">
              <a:spLocks noChangeArrowheads="1"/>
            </p:cNvSpPr>
            <p:nvPr/>
          </p:nvSpPr>
          <p:spPr bwMode="auto">
            <a:xfrm>
              <a:off x="6648540" y="5064654"/>
              <a:ext cx="15006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1800">
                  <a:latin typeface="Arial Narrow" pitchFamily="34" charset="0"/>
                </a:rPr>
                <a:t>Level-3 CDN </a:t>
              </a:r>
            </a:p>
          </p:txBody>
        </p:sp>
        <p:cxnSp>
          <p:nvCxnSpPr>
            <p:cNvPr id="251929" name="Straight Arrow Connector 495"/>
            <p:cNvCxnSpPr>
              <a:cxnSpLocks noChangeShapeType="1"/>
            </p:cNvCxnSpPr>
            <p:nvPr/>
          </p:nvCxnSpPr>
          <p:spPr bwMode="auto">
            <a:xfrm flipH="1">
              <a:off x="3239464" y="2732008"/>
              <a:ext cx="7361" cy="2376266"/>
            </a:xfrm>
            <a:prstGeom prst="straightConnector1">
              <a:avLst/>
            </a:prstGeom>
            <a:noFill/>
            <a:ln w="254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51930" name="Group 500"/>
            <p:cNvGrpSpPr>
              <a:grpSpLocks/>
            </p:cNvGrpSpPr>
            <p:nvPr/>
          </p:nvGrpSpPr>
          <p:grpSpPr bwMode="auto">
            <a:xfrm>
              <a:off x="3079842" y="3705105"/>
              <a:ext cx="317511" cy="369332"/>
              <a:chOff x="1614533" y="4280420"/>
              <a:chExt cx="317511" cy="369332"/>
            </a:xfrm>
          </p:grpSpPr>
          <p:sp>
            <p:nvSpPr>
              <p:cNvPr id="251946" name="Oval 501"/>
              <p:cNvSpPr>
                <a:spLocks noChangeArrowheads="1"/>
              </p:cNvSpPr>
              <p:nvPr/>
            </p:nvSpPr>
            <p:spPr bwMode="auto">
              <a:xfrm>
                <a:off x="1628337" y="4321838"/>
                <a:ext cx="303707" cy="303707"/>
              </a:xfrm>
              <a:prstGeom prst="ellipse">
                <a:avLst/>
              </a:prstGeom>
              <a:solidFill>
                <a:schemeClr val="bg1"/>
              </a:solidFill>
              <a:ln w="15875">
                <a:solidFill>
                  <a:schemeClr val="tx1"/>
                </a:solidFill>
                <a:round/>
                <a:headEnd/>
                <a:tailEnd/>
              </a:ln>
            </p:spPr>
            <p:txBody>
              <a:bodyPr wrap="none"/>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sp>
            <p:nvSpPr>
              <p:cNvPr id="251947" name="TextBox 502"/>
              <p:cNvSpPr txBox="1">
                <a:spLocks noChangeArrowheads="1"/>
              </p:cNvSpPr>
              <p:nvPr/>
            </p:nvSpPr>
            <p:spPr bwMode="auto">
              <a:xfrm>
                <a:off x="1614533" y="4280420"/>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1800">
                    <a:latin typeface="Arial" panose="020B0604020202020204" pitchFamily="34" charset="0"/>
                  </a:rPr>
                  <a:t>2</a:t>
                </a:r>
              </a:p>
            </p:txBody>
          </p:sp>
        </p:grpSp>
        <p:sp>
          <p:nvSpPr>
            <p:cNvPr id="251931" name="TextBox 503"/>
            <p:cNvSpPr txBox="1">
              <a:spLocks noChangeArrowheads="1"/>
            </p:cNvSpPr>
            <p:nvPr/>
          </p:nvSpPr>
          <p:spPr bwMode="auto">
            <a:xfrm>
              <a:off x="1814785" y="3399151"/>
              <a:ext cx="203374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1800">
                  <a:latin typeface="Arial Narrow" pitchFamily="34" charset="0"/>
                </a:rPr>
                <a:t>2. Bob browses</a:t>
              </a:r>
            </a:p>
            <a:p>
              <a:pPr>
                <a:lnSpc>
                  <a:spcPct val="100000"/>
                </a:lnSpc>
                <a:buClr>
                  <a:schemeClr val="accent2"/>
                </a:buClr>
                <a:buSzPct val="85000"/>
                <a:buFont typeface="ZapfDingbats" pitchFamily="82" charset="2"/>
                <a:buNone/>
              </a:pPr>
              <a:r>
                <a:rPr lang="en-US" altLang="he-IL" sz="1800">
                  <a:latin typeface="Arial Narrow" pitchFamily="34" charset="0"/>
                </a:rPr>
                <a:t>Netflix video</a:t>
              </a:r>
            </a:p>
          </p:txBody>
        </p:sp>
        <p:cxnSp>
          <p:nvCxnSpPr>
            <p:cNvPr id="251932" name="Straight Arrow Connector 504"/>
            <p:cNvCxnSpPr>
              <a:cxnSpLocks noChangeShapeType="1"/>
            </p:cNvCxnSpPr>
            <p:nvPr/>
          </p:nvCxnSpPr>
          <p:spPr bwMode="auto">
            <a:xfrm flipH="1">
              <a:off x="3553421" y="2827332"/>
              <a:ext cx="2784" cy="2352286"/>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51933" name="Group 506"/>
            <p:cNvGrpSpPr>
              <a:grpSpLocks/>
            </p:cNvGrpSpPr>
            <p:nvPr/>
          </p:nvGrpSpPr>
          <p:grpSpPr bwMode="auto">
            <a:xfrm>
              <a:off x="3379531" y="3862063"/>
              <a:ext cx="317511" cy="369332"/>
              <a:chOff x="1614533" y="4280420"/>
              <a:chExt cx="317511" cy="369332"/>
            </a:xfrm>
          </p:grpSpPr>
          <p:sp>
            <p:nvSpPr>
              <p:cNvPr id="251944" name="Oval 507"/>
              <p:cNvSpPr>
                <a:spLocks noChangeArrowheads="1"/>
              </p:cNvSpPr>
              <p:nvPr/>
            </p:nvSpPr>
            <p:spPr bwMode="auto">
              <a:xfrm>
                <a:off x="1628337" y="4321838"/>
                <a:ext cx="303707" cy="303707"/>
              </a:xfrm>
              <a:prstGeom prst="ellipse">
                <a:avLst/>
              </a:prstGeom>
              <a:solidFill>
                <a:schemeClr val="bg1"/>
              </a:solidFill>
              <a:ln w="15875">
                <a:solidFill>
                  <a:schemeClr val="tx1"/>
                </a:solidFill>
                <a:round/>
                <a:headEnd/>
                <a:tailEnd/>
              </a:ln>
            </p:spPr>
            <p:txBody>
              <a:bodyPr wrap="none"/>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sp>
            <p:nvSpPr>
              <p:cNvPr id="251945" name="TextBox 508"/>
              <p:cNvSpPr txBox="1">
                <a:spLocks noChangeArrowheads="1"/>
              </p:cNvSpPr>
              <p:nvPr/>
            </p:nvSpPr>
            <p:spPr bwMode="auto">
              <a:xfrm>
                <a:off x="1614533" y="4280420"/>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1800">
                    <a:latin typeface="Arial" panose="020B0604020202020204" pitchFamily="34" charset="0"/>
                  </a:rPr>
                  <a:t>3</a:t>
                </a:r>
              </a:p>
            </p:txBody>
          </p:sp>
        </p:grpSp>
        <p:sp>
          <p:nvSpPr>
            <p:cNvPr id="251934" name="TextBox 509"/>
            <p:cNvSpPr txBox="1">
              <a:spLocks noChangeArrowheads="1"/>
            </p:cNvSpPr>
            <p:nvPr/>
          </p:nvSpPr>
          <p:spPr bwMode="auto">
            <a:xfrm>
              <a:off x="3565512" y="3037869"/>
              <a:ext cx="178602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1800">
                  <a:latin typeface="Arial Narrow" pitchFamily="34" charset="0"/>
                </a:rPr>
                <a:t>3. Manifest file</a:t>
              </a:r>
            </a:p>
            <a:p>
              <a:pPr>
                <a:lnSpc>
                  <a:spcPct val="100000"/>
                </a:lnSpc>
                <a:buClr>
                  <a:schemeClr val="accent2"/>
                </a:buClr>
                <a:buSzPct val="85000"/>
                <a:buFont typeface="ZapfDingbats" pitchFamily="82" charset="2"/>
                <a:buNone/>
              </a:pPr>
              <a:r>
                <a:rPr lang="en-US" altLang="he-IL" sz="1800">
                  <a:latin typeface="Arial Narrow" pitchFamily="34" charset="0"/>
                </a:rPr>
                <a:t>returned for </a:t>
              </a:r>
            </a:p>
            <a:p>
              <a:pPr>
                <a:lnSpc>
                  <a:spcPct val="100000"/>
                </a:lnSpc>
                <a:buClr>
                  <a:schemeClr val="accent2"/>
                </a:buClr>
                <a:buSzPct val="85000"/>
                <a:buFont typeface="ZapfDingbats" pitchFamily="82" charset="2"/>
                <a:buNone/>
              </a:pPr>
              <a:r>
                <a:rPr lang="en-US" altLang="he-IL" sz="1800">
                  <a:latin typeface="Arial Narrow" pitchFamily="34" charset="0"/>
                </a:rPr>
                <a:t>requested video</a:t>
              </a:r>
            </a:p>
          </p:txBody>
        </p:sp>
        <p:sp>
          <p:nvSpPr>
            <p:cNvPr id="61446" name="Right Arrow 61445"/>
            <p:cNvSpPr/>
            <p:nvPr/>
          </p:nvSpPr>
          <p:spPr>
            <a:xfrm rot="9527663">
              <a:off x="3594227" y="4775572"/>
              <a:ext cx="2470739" cy="374549"/>
            </a:xfrm>
            <a:prstGeom prst="rightArrow">
              <a:avLst/>
            </a:prstGeom>
            <a:gradFill flip="none" rotWithShape="1">
              <a:gsLst>
                <a:gs pos="0">
                  <a:srgbClr val="000090"/>
                </a:gs>
                <a:gs pos="100000">
                  <a:srgbClr val="FFFFFF"/>
                </a:gs>
              </a:gsLst>
              <a:lin ang="10260000" scaled="0"/>
              <a:tileRect/>
            </a:gradFill>
            <a:ln w="15875">
              <a:gradFill flip="none" rotWithShape="1">
                <a:gsLst>
                  <a:gs pos="0">
                    <a:srgbClr val="000090"/>
                  </a:gs>
                  <a:gs pos="100000">
                    <a:srgbClr val="FFFFFF"/>
                  </a:gs>
                </a:gsLst>
                <a:lin ang="0" scaled="1"/>
                <a:tileRect/>
              </a:gradFill>
            </a:ln>
          </p:spPr>
          <p:txBody>
            <a:bodyPr wrap="none"/>
            <a:lstStyle/>
            <a:p>
              <a:pPr>
                <a:spcBef>
                  <a:spcPct val="20000"/>
                </a:spcBef>
                <a:buClr>
                  <a:schemeClr val="accent2"/>
                </a:buClr>
                <a:buSzPct val="85000"/>
                <a:buFont typeface="ZapfDingbats" pitchFamily="82" charset="2"/>
                <a:buNone/>
                <a:defRPr/>
              </a:pPr>
              <a:endParaRPr lang="en-US">
                <a:ea typeface="ＭＳ Ｐゴシック" charset="0"/>
                <a:cs typeface="ＭＳ Ｐゴシック" charset="0"/>
              </a:endParaRPr>
            </a:p>
          </p:txBody>
        </p:sp>
        <p:cxnSp>
          <p:nvCxnSpPr>
            <p:cNvPr id="251938" name="Straight Arrow Connector 513"/>
            <p:cNvCxnSpPr>
              <a:cxnSpLocks noChangeShapeType="1"/>
            </p:cNvCxnSpPr>
            <p:nvPr/>
          </p:nvCxnSpPr>
          <p:spPr bwMode="auto">
            <a:xfrm flipV="1">
              <a:off x="3910192" y="4409096"/>
              <a:ext cx="1826660" cy="727717"/>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1939" name="TextBox 516"/>
            <p:cNvSpPr txBox="1">
              <a:spLocks noChangeArrowheads="1"/>
            </p:cNvSpPr>
            <p:nvPr/>
          </p:nvSpPr>
          <p:spPr bwMode="auto">
            <a:xfrm>
              <a:off x="4131764" y="5259263"/>
              <a:ext cx="17860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1800">
                  <a:latin typeface="Arial Narrow" pitchFamily="34" charset="0"/>
                </a:rPr>
                <a:t>4. DASH streaming</a:t>
              </a:r>
            </a:p>
          </p:txBody>
        </p:sp>
        <p:cxnSp>
          <p:nvCxnSpPr>
            <p:cNvPr id="251940" name="Straight Arrow Connector 517"/>
            <p:cNvCxnSpPr>
              <a:cxnSpLocks noChangeShapeType="1"/>
            </p:cNvCxnSpPr>
            <p:nvPr/>
          </p:nvCxnSpPr>
          <p:spPr bwMode="auto">
            <a:xfrm>
              <a:off x="4966230" y="2497061"/>
              <a:ext cx="1312912" cy="14269"/>
            </a:xfrm>
            <a:prstGeom prst="straightConnector1">
              <a:avLst/>
            </a:prstGeom>
            <a:noFill/>
            <a:ln w="254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1941" name="Straight Arrow Connector 521"/>
            <p:cNvCxnSpPr>
              <a:cxnSpLocks noChangeShapeType="1"/>
            </p:cNvCxnSpPr>
            <p:nvPr/>
          </p:nvCxnSpPr>
          <p:spPr bwMode="auto">
            <a:xfrm>
              <a:off x="5009043" y="2539868"/>
              <a:ext cx="1108541" cy="1194033"/>
            </a:xfrm>
            <a:prstGeom prst="straightConnector1">
              <a:avLst/>
            </a:prstGeom>
            <a:noFill/>
            <a:ln w="254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1942" name="Straight Arrow Connector 523"/>
            <p:cNvCxnSpPr>
              <a:cxnSpLocks noChangeShapeType="1"/>
            </p:cNvCxnSpPr>
            <p:nvPr/>
          </p:nvCxnSpPr>
          <p:spPr bwMode="auto">
            <a:xfrm>
              <a:off x="4966230" y="2554137"/>
              <a:ext cx="1493853" cy="2563849"/>
            </a:xfrm>
            <a:prstGeom prst="straightConnector1">
              <a:avLst/>
            </a:prstGeom>
            <a:noFill/>
            <a:ln w="254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1943" name="TextBox 527"/>
            <p:cNvSpPr txBox="1">
              <a:spLocks noChangeArrowheads="1"/>
            </p:cNvSpPr>
            <p:nvPr/>
          </p:nvSpPr>
          <p:spPr bwMode="auto">
            <a:xfrm>
              <a:off x="4849881" y="1568171"/>
              <a:ext cx="203374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1800">
                  <a:latin typeface="Arial Narrow" pitchFamily="34" charset="0"/>
                </a:rPr>
                <a:t>upload copies of multiple versions of video to CDNs</a:t>
              </a:r>
            </a:p>
          </p:txBody>
        </p:sp>
      </p:grpSp>
    </p:spTree>
    <p:extLst>
      <p:ext uri="{BB962C8B-B14F-4D97-AF65-F5344CB8AC3E}">
        <p14:creationId xmlns:p14="http://schemas.microsoft.com/office/powerpoint/2010/main" val="2418559334"/>
      </p:ext>
    </p:extLst>
  </p:cSld>
  <p:clrMapOvr>
    <a:masterClrMapping/>
  </p:clrMapOvr>
  <p:transition spd="med">
    <p:pull/>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he-IL" dirty="0" smtClean="0"/>
              <a:t>אבל אמרנו שיש עוד ארכיטקטורה</a:t>
            </a:r>
            <a:endParaRPr lang="he-IL" dirty="0"/>
          </a:p>
        </p:txBody>
      </p:sp>
      <p:sp>
        <p:nvSpPr>
          <p:cNvPr id="5" name="Subtitle 4"/>
          <p:cNvSpPr>
            <a:spLocks noGrp="1"/>
          </p:cNvSpPr>
          <p:nvPr>
            <p:ph type="subTitle" idx="1"/>
          </p:nvPr>
        </p:nvSpPr>
        <p:spPr/>
        <p:txBody>
          <a:bodyPr/>
          <a:lstStyle/>
          <a:p>
            <a:endParaRPr lang="he-IL"/>
          </a:p>
        </p:txBody>
      </p:sp>
    </p:spTree>
    <p:extLst>
      <p:ext uri="{BB962C8B-B14F-4D97-AF65-F5344CB8AC3E}">
        <p14:creationId xmlns:p14="http://schemas.microsoft.com/office/powerpoint/2010/main" val="215808826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mtClean="0"/>
              <a:t>Peer To Peer </a:t>
            </a:r>
            <a:r>
              <a:rPr lang="en-US" dirty="0" smtClean="0"/>
              <a:t>(P2P)</a:t>
            </a:r>
            <a:endParaRPr lang="he-IL" dirty="0"/>
          </a:p>
        </p:txBody>
      </p:sp>
      <p:sp>
        <p:nvSpPr>
          <p:cNvPr id="5" name="Subtitle 4"/>
          <p:cNvSpPr>
            <a:spLocks noGrp="1"/>
          </p:cNvSpPr>
          <p:nvPr>
            <p:ph type="subTitle" idx="1"/>
          </p:nvPr>
        </p:nvSpPr>
        <p:spPr/>
        <p:txBody>
          <a:bodyPr/>
          <a:lstStyle/>
          <a:p>
            <a:endParaRPr lang="he-IL"/>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Text Box 5"/>
          <p:cNvSpPr txBox="1">
            <a:spLocks noChangeArrowheads="1"/>
          </p:cNvSpPr>
          <p:nvPr/>
        </p:nvSpPr>
        <p:spPr bwMode="auto">
          <a:xfrm>
            <a:off x="4499992" y="1628800"/>
            <a:ext cx="4428926" cy="5124480"/>
          </a:xfrm>
          <a:prstGeom prst="rect">
            <a:avLst/>
          </a:prstGeom>
          <a:noFill/>
          <a:ln w="9525">
            <a:noFill/>
            <a:miter lim="800000"/>
            <a:headEnd/>
            <a:tailEnd/>
          </a:ln>
        </p:spPr>
        <p:txBody>
          <a:bodyPr wrap="square">
            <a:spAutoFit/>
          </a:bodyPr>
          <a:lstStyle/>
          <a:p>
            <a:pPr algn="r" rtl="1">
              <a:spcBef>
                <a:spcPct val="50000"/>
              </a:spcBef>
              <a:buFontTx/>
              <a:buChar char="•"/>
            </a:pPr>
            <a:r>
              <a:rPr lang="en-US" sz="2400" b="0" dirty="0">
                <a:solidFill>
                  <a:srgbClr val="000000"/>
                </a:solidFill>
                <a:latin typeface="Arial" pitchFamily="34" charset="0"/>
              </a:rPr>
              <a:t> </a:t>
            </a:r>
            <a:r>
              <a:rPr lang="he-IL" sz="2400" b="0" dirty="0">
                <a:solidFill>
                  <a:srgbClr val="000000"/>
                </a:solidFill>
                <a:latin typeface="Arial" pitchFamily="34" charset="0"/>
              </a:rPr>
              <a:t> </a:t>
            </a:r>
            <a:r>
              <a:rPr lang="en-US" sz="2400" b="0" u="sng" dirty="0">
                <a:solidFill>
                  <a:srgbClr val="000000"/>
                </a:solidFill>
                <a:latin typeface="Arial" pitchFamily="34" charset="0"/>
              </a:rPr>
              <a:t>P</a:t>
            </a:r>
            <a:r>
              <a:rPr lang="he-IL" sz="2400" b="0" u="sng" dirty="0">
                <a:solidFill>
                  <a:srgbClr val="000000"/>
                </a:solidFill>
                <a:latin typeface="Arial" pitchFamily="34" charset="0"/>
              </a:rPr>
              <a:t>2</a:t>
            </a:r>
            <a:r>
              <a:rPr lang="en-US" sz="2400" b="0" u="sng" dirty="0">
                <a:solidFill>
                  <a:srgbClr val="000000"/>
                </a:solidFill>
                <a:latin typeface="Arial" pitchFamily="34" charset="0"/>
              </a:rPr>
              <a:t>P</a:t>
            </a:r>
            <a:r>
              <a:rPr lang="he-IL" sz="2400" b="0" u="sng" dirty="0">
                <a:solidFill>
                  <a:srgbClr val="000000"/>
                </a:solidFill>
                <a:latin typeface="Arial" pitchFamily="34" charset="0"/>
              </a:rPr>
              <a:t> זה לא לקוח-שרת!</a:t>
            </a:r>
          </a:p>
          <a:p>
            <a:pPr algn="r" rtl="1">
              <a:spcBef>
                <a:spcPct val="50000"/>
              </a:spcBef>
            </a:pPr>
            <a:r>
              <a:rPr lang="he-IL" sz="1800" b="0" dirty="0">
                <a:solidFill>
                  <a:srgbClr val="000000"/>
                </a:solidFill>
                <a:latin typeface="Arial" pitchFamily="34" charset="0"/>
              </a:rPr>
              <a:t>  - דוגמה: שיתוף קבצים</a:t>
            </a:r>
          </a:p>
          <a:p>
            <a:pPr algn="r" rtl="1">
              <a:spcBef>
                <a:spcPct val="50000"/>
              </a:spcBef>
              <a:buFontTx/>
              <a:buChar char="•"/>
            </a:pPr>
            <a:r>
              <a:rPr lang="he-IL" sz="2400" b="0" dirty="0">
                <a:solidFill>
                  <a:srgbClr val="000000"/>
                </a:solidFill>
                <a:latin typeface="Arial" pitchFamily="34" charset="0"/>
              </a:rPr>
              <a:t> </a:t>
            </a:r>
            <a:r>
              <a:rPr lang="he-IL" sz="2000" b="0" dirty="0">
                <a:solidFill>
                  <a:srgbClr val="000000"/>
                </a:solidFill>
                <a:latin typeface="Arial" pitchFamily="34" charset="0"/>
              </a:rPr>
              <a:t>אליס מקבלת כתובת </a:t>
            </a:r>
            <a:r>
              <a:rPr lang="en-US" sz="2000" b="0" dirty="0">
                <a:solidFill>
                  <a:srgbClr val="000000"/>
                </a:solidFill>
                <a:latin typeface="Arial" pitchFamily="34" charset="0"/>
              </a:rPr>
              <a:t>IP</a:t>
            </a:r>
            <a:r>
              <a:rPr lang="he-IL" sz="2000" b="0" dirty="0">
                <a:solidFill>
                  <a:srgbClr val="000000"/>
                </a:solidFill>
                <a:latin typeface="Arial" pitchFamily="34" charset="0"/>
              </a:rPr>
              <a:t> </a:t>
            </a:r>
            <a:r>
              <a:rPr lang="en-US" sz="2000" b="0" dirty="0">
                <a:solidFill>
                  <a:srgbClr val="000000"/>
                </a:solidFill>
                <a:latin typeface="Arial" pitchFamily="34" charset="0"/>
              </a:rPr>
              <a:t/>
            </a:r>
            <a:br>
              <a:rPr lang="en-US" sz="2000" b="0" dirty="0">
                <a:solidFill>
                  <a:srgbClr val="000000"/>
                </a:solidFill>
                <a:latin typeface="Arial" pitchFamily="34" charset="0"/>
              </a:rPr>
            </a:br>
            <a:r>
              <a:rPr lang="he-IL" sz="2000" b="0" dirty="0">
                <a:solidFill>
                  <a:srgbClr val="000000"/>
                </a:solidFill>
                <a:latin typeface="Arial" pitchFamily="34" charset="0"/>
              </a:rPr>
              <a:t>  חדשה בכל פעם שהיא </a:t>
            </a:r>
            <a:r>
              <a:rPr lang="en-US" sz="2000" b="0" dirty="0">
                <a:solidFill>
                  <a:srgbClr val="000000"/>
                </a:solidFill>
                <a:latin typeface="Arial" pitchFamily="34" charset="0"/>
              </a:rPr>
              <a:t/>
            </a:r>
            <a:br>
              <a:rPr lang="en-US" sz="2000" b="0" dirty="0">
                <a:solidFill>
                  <a:srgbClr val="000000"/>
                </a:solidFill>
                <a:latin typeface="Arial" pitchFamily="34" charset="0"/>
              </a:rPr>
            </a:br>
            <a:r>
              <a:rPr lang="he-IL" sz="2000" b="0" dirty="0">
                <a:solidFill>
                  <a:srgbClr val="000000"/>
                </a:solidFill>
                <a:latin typeface="Arial" pitchFamily="34" charset="0"/>
              </a:rPr>
              <a:t>  מתחברת לרשת.</a:t>
            </a:r>
          </a:p>
          <a:p>
            <a:pPr algn="r" rtl="1">
              <a:spcBef>
                <a:spcPct val="50000"/>
              </a:spcBef>
              <a:buFontTx/>
              <a:buChar char="•"/>
            </a:pPr>
            <a:r>
              <a:rPr lang="he-IL" sz="2000" b="0" dirty="0">
                <a:solidFill>
                  <a:srgbClr val="000000"/>
                </a:solidFill>
                <a:latin typeface="Arial" pitchFamily="34" charset="0"/>
              </a:rPr>
              <a:t> משתמשת ביישום לשיתוף </a:t>
            </a:r>
            <a:r>
              <a:rPr lang="en-US" sz="2000" b="0" dirty="0">
                <a:solidFill>
                  <a:srgbClr val="000000"/>
                </a:solidFill>
                <a:latin typeface="Arial" pitchFamily="34" charset="0"/>
              </a:rPr>
              <a:t/>
            </a:r>
            <a:br>
              <a:rPr lang="en-US" sz="2000" b="0" dirty="0">
                <a:solidFill>
                  <a:srgbClr val="000000"/>
                </a:solidFill>
                <a:latin typeface="Arial" pitchFamily="34" charset="0"/>
              </a:rPr>
            </a:br>
            <a:r>
              <a:rPr lang="he-IL" sz="2000" b="0" dirty="0">
                <a:solidFill>
                  <a:srgbClr val="000000"/>
                </a:solidFill>
                <a:latin typeface="Arial" pitchFamily="34" charset="0"/>
              </a:rPr>
              <a:t>  קבצים.</a:t>
            </a:r>
          </a:p>
          <a:p>
            <a:pPr algn="r" rtl="1">
              <a:spcBef>
                <a:spcPct val="50000"/>
              </a:spcBef>
              <a:buFontTx/>
              <a:buChar char="•"/>
            </a:pPr>
            <a:r>
              <a:rPr lang="he-IL" sz="2000" b="0" dirty="0">
                <a:solidFill>
                  <a:srgbClr val="000000"/>
                </a:solidFill>
                <a:latin typeface="Arial" pitchFamily="34" charset="0"/>
              </a:rPr>
              <a:t> שאלות:</a:t>
            </a:r>
          </a:p>
          <a:p>
            <a:pPr algn="r" rtl="1">
              <a:spcBef>
                <a:spcPct val="50000"/>
              </a:spcBef>
            </a:pPr>
            <a:r>
              <a:rPr lang="he-IL" sz="1800" b="0" dirty="0">
                <a:solidFill>
                  <a:srgbClr val="000000"/>
                </a:solidFill>
                <a:latin typeface="Arial" pitchFamily="34" charset="0"/>
              </a:rPr>
              <a:t>  - איך מוצאים את הרשת?</a:t>
            </a:r>
          </a:p>
          <a:p>
            <a:pPr algn="r" rtl="1">
              <a:spcBef>
                <a:spcPct val="50000"/>
              </a:spcBef>
            </a:pPr>
            <a:r>
              <a:rPr lang="he-IL" sz="1800" b="0" dirty="0">
                <a:solidFill>
                  <a:srgbClr val="000000"/>
                </a:solidFill>
                <a:latin typeface="Arial" pitchFamily="34" charset="0"/>
              </a:rPr>
              <a:t>  - איך מוצאים מידע?	</a:t>
            </a:r>
          </a:p>
          <a:p>
            <a:pPr algn="r" rtl="1">
              <a:spcBef>
                <a:spcPct val="50000"/>
              </a:spcBef>
            </a:pPr>
            <a:r>
              <a:rPr lang="he-IL" sz="1800" b="0" dirty="0">
                <a:solidFill>
                  <a:srgbClr val="000000"/>
                </a:solidFill>
                <a:latin typeface="Arial" pitchFamily="34" charset="0"/>
              </a:rPr>
              <a:t>  - איך מקבלים מידע?</a:t>
            </a:r>
          </a:p>
          <a:p>
            <a:pPr algn="r" rtl="1">
              <a:spcBef>
                <a:spcPct val="50000"/>
              </a:spcBef>
            </a:pPr>
            <a:r>
              <a:rPr lang="he-IL" sz="1800" b="0" dirty="0">
                <a:solidFill>
                  <a:srgbClr val="000000"/>
                </a:solidFill>
                <a:latin typeface="Arial" pitchFamily="34" charset="0"/>
              </a:rPr>
              <a:t>  - מוטיבציה לשיתוף?</a:t>
            </a:r>
            <a:endParaRPr lang="en-US" sz="1800" b="0" dirty="0">
              <a:solidFill>
                <a:srgbClr val="000000"/>
              </a:solidFill>
              <a:latin typeface="Arial" pitchFamily="34" charset="0"/>
            </a:endParaRPr>
          </a:p>
        </p:txBody>
      </p:sp>
      <p:sp>
        <p:nvSpPr>
          <p:cNvPr id="17413" name="Text Box 6"/>
          <p:cNvSpPr txBox="1">
            <a:spLocks noChangeArrowheads="1"/>
          </p:cNvSpPr>
          <p:nvPr/>
        </p:nvSpPr>
        <p:spPr bwMode="auto">
          <a:xfrm>
            <a:off x="827584" y="1628800"/>
            <a:ext cx="3887788" cy="4708525"/>
          </a:xfrm>
          <a:prstGeom prst="rect">
            <a:avLst/>
          </a:prstGeom>
          <a:noFill/>
          <a:ln w="9525">
            <a:noFill/>
            <a:miter lim="800000"/>
            <a:headEnd/>
            <a:tailEnd/>
          </a:ln>
        </p:spPr>
        <p:txBody>
          <a:bodyPr>
            <a:spAutoFit/>
          </a:bodyPr>
          <a:lstStyle/>
          <a:p>
            <a:pPr algn="r" rtl="1">
              <a:spcBef>
                <a:spcPct val="50000"/>
              </a:spcBef>
              <a:buFontTx/>
              <a:buChar char="•"/>
            </a:pPr>
            <a:r>
              <a:rPr lang="he-IL" sz="2400" b="0" dirty="0">
                <a:solidFill>
                  <a:srgbClr val="000000"/>
                </a:solidFill>
                <a:latin typeface="Arial" pitchFamily="34" charset="0"/>
              </a:rPr>
              <a:t> אליס בוחרת את אחד </a:t>
            </a:r>
            <a:r>
              <a:rPr lang="en-US" sz="2400" b="0" dirty="0">
                <a:solidFill>
                  <a:srgbClr val="000000"/>
                </a:solidFill>
                <a:latin typeface="Arial" pitchFamily="34" charset="0"/>
              </a:rPr>
              <a:t/>
            </a:r>
            <a:br>
              <a:rPr lang="en-US" sz="2400" b="0" dirty="0">
                <a:solidFill>
                  <a:srgbClr val="000000"/>
                </a:solidFill>
                <a:latin typeface="Arial" pitchFamily="34" charset="0"/>
              </a:rPr>
            </a:br>
            <a:r>
              <a:rPr lang="en-US" sz="2400" b="0" dirty="0">
                <a:solidFill>
                  <a:srgbClr val="000000"/>
                </a:solidFill>
                <a:latin typeface="Arial" pitchFamily="34" charset="0"/>
              </a:rPr>
              <a:t>  </a:t>
            </a:r>
            <a:r>
              <a:rPr lang="he-IL" sz="2400" b="0" dirty="0">
                <a:solidFill>
                  <a:srgbClr val="000000"/>
                </a:solidFill>
                <a:latin typeface="Arial" pitchFamily="34" charset="0"/>
              </a:rPr>
              <a:t>ה-</a:t>
            </a:r>
            <a:r>
              <a:rPr lang="en-US" sz="2400" b="0" dirty="0">
                <a:solidFill>
                  <a:srgbClr val="000000"/>
                </a:solidFill>
                <a:latin typeface="Arial" pitchFamily="34" charset="0"/>
              </a:rPr>
              <a:t>peers</a:t>
            </a:r>
            <a:r>
              <a:rPr lang="he-IL" sz="2400" b="0" dirty="0">
                <a:solidFill>
                  <a:srgbClr val="000000"/>
                </a:solidFill>
                <a:latin typeface="Arial" pitchFamily="34" charset="0"/>
              </a:rPr>
              <a:t>, בוב.</a:t>
            </a:r>
          </a:p>
          <a:p>
            <a:pPr algn="r" rtl="1">
              <a:spcBef>
                <a:spcPct val="50000"/>
              </a:spcBef>
              <a:buFontTx/>
              <a:buChar char="•"/>
            </a:pPr>
            <a:r>
              <a:rPr lang="he-IL" sz="2400" b="0" dirty="0">
                <a:solidFill>
                  <a:srgbClr val="000000"/>
                </a:solidFill>
                <a:latin typeface="Arial" pitchFamily="34" charset="0"/>
              </a:rPr>
              <a:t> הקובץ מועתק מהמחשב של </a:t>
            </a:r>
            <a:r>
              <a:rPr lang="en-US" sz="2400" b="0" dirty="0">
                <a:solidFill>
                  <a:srgbClr val="000000"/>
                </a:solidFill>
                <a:latin typeface="Arial" pitchFamily="34" charset="0"/>
              </a:rPr>
              <a:t/>
            </a:r>
            <a:br>
              <a:rPr lang="en-US" sz="2400" b="0" dirty="0">
                <a:solidFill>
                  <a:srgbClr val="000000"/>
                </a:solidFill>
                <a:latin typeface="Arial" pitchFamily="34" charset="0"/>
              </a:rPr>
            </a:br>
            <a:r>
              <a:rPr lang="he-IL" sz="2400" b="0" dirty="0">
                <a:solidFill>
                  <a:srgbClr val="000000"/>
                </a:solidFill>
                <a:latin typeface="Arial" pitchFamily="34" charset="0"/>
              </a:rPr>
              <a:t>  בוב למחברת (</a:t>
            </a:r>
            <a:r>
              <a:rPr lang="en-US" sz="2400" b="0" dirty="0">
                <a:solidFill>
                  <a:srgbClr val="000000"/>
                </a:solidFill>
                <a:latin typeface="Arial" pitchFamily="34" charset="0"/>
              </a:rPr>
              <a:t>notebook</a:t>
            </a:r>
            <a:r>
              <a:rPr lang="he-IL" sz="2400" b="0" dirty="0">
                <a:solidFill>
                  <a:srgbClr val="000000"/>
                </a:solidFill>
                <a:latin typeface="Arial" pitchFamily="34" charset="0"/>
              </a:rPr>
              <a:t>) של </a:t>
            </a:r>
            <a:r>
              <a:rPr lang="en-US" sz="2400" b="0" dirty="0">
                <a:solidFill>
                  <a:srgbClr val="000000"/>
                </a:solidFill>
                <a:latin typeface="Arial" pitchFamily="34" charset="0"/>
              </a:rPr>
              <a:t/>
            </a:r>
            <a:br>
              <a:rPr lang="en-US" sz="2400" b="0" dirty="0">
                <a:solidFill>
                  <a:srgbClr val="000000"/>
                </a:solidFill>
                <a:latin typeface="Arial" pitchFamily="34" charset="0"/>
              </a:rPr>
            </a:br>
            <a:r>
              <a:rPr lang="he-IL" sz="2400" b="0" dirty="0">
                <a:solidFill>
                  <a:srgbClr val="000000"/>
                </a:solidFill>
                <a:latin typeface="Arial" pitchFamily="34" charset="0"/>
              </a:rPr>
              <a:t>  אליס, ב-</a:t>
            </a:r>
            <a:r>
              <a:rPr lang="en-US" sz="2400" b="0" dirty="0">
                <a:solidFill>
                  <a:srgbClr val="000000"/>
                </a:solidFill>
                <a:latin typeface="Arial" pitchFamily="34" charset="0"/>
              </a:rPr>
              <a:t>HTTP</a:t>
            </a:r>
            <a:r>
              <a:rPr lang="he-IL" sz="2400" b="0" dirty="0">
                <a:solidFill>
                  <a:srgbClr val="000000"/>
                </a:solidFill>
                <a:latin typeface="Arial" pitchFamily="34" charset="0"/>
              </a:rPr>
              <a:t>.</a:t>
            </a:r>
          </a:p>
          <a:p>
            <a:pPr algn="r" rtl="1">
              <a:spcBef>
                <a:spcPct val="50000"/>
              </a:spcBef>
              <a:buFontTx/>
              <a:buChar char="•"/>
            </a:pPr>
            <a:r>
              <a:rPr lang="he-IL" sz="2400" b="0" dirty="0">
                <a:solidFill>
                  <a:srgbClr val="000000"/>
                </a:solidFill>
                <a:latin typeface="Arial" pitchFamily="34" charset="0"/>
              </a:rPr>
              <a:t> בזמן שאליס מורידה, </a:t>
            </a:r>
            <a:r>
              <a:rPr lang="en-US" sz="2400" b="0" dirty="0">
                <a:solidFill>
                  <a:srgbClr val="000000"/>
                </a:solidFill>
                <a:latin typeface="Arial" pitchFamily="34" charset="0"/>
              </a:rPr>
              <a:t/>
            </a:r>
            <a:br>
              <a:rPr lang="en-US" sz="2400" b="0" dirty="0">
                <a:solidFill>
                  <a:srgbClr val="000000"/>
                </a:solidFill>
                <a:latin typeface="Arial" pitchFamily="34" charset="0"/>
              </a:rPr>
            </a:br>
            <a:r>
              <a:rPr lang="he-IL" sz="2400" b="0" dirty="0">
                <a:solidFill>
                  <a:srgbClr val="000000"/>
                </a:solidFill>
                <a:latin typeface="Arial" pitchFamily="34" charset="0"/>
              </a:rPr>
              <a:t>  משתמשים אחרים מעלים </a:t>
            </a:r>
            <a:r>
              <a:rPr lang="en-US" sz="2400" b="0" dirty="0">
                <a:solidFill>
                  <a:srgbClr val="000000"/>
                </a:solidFill>
                <a:latin typeface="Arial" pitchFamily="34" charset="0"/>
              </a:rPr>
              <a:t/>
            </a:r>
            <a:br>
              <a:rPr lang="en-US" sz="2400" b="0" dirty="0">
                <a:solidFill>
                  <a:srgbClr val="000000"/>
                </a:solidFill>
                <a:latin typeface="Arial" pitchFamily="34" charset="0"/>
              </a:rPr>
            </a:br>
            <a:r>
              <a:rPr lang="he-IL" sz="2400" b="0" dirty="0">
                <a:solidFill>
                  <a:srgbClr val="000000"/>
                </a:solidFill>
                <a:latin typeface="Arial" pitchFamily="34" charset="0"/>
              </a:rPr>
              <a:t>  מאליס.</a:t>
            </a:r>
          </a:p>
          <a:p>
            <a:pPr algn="r" rtl="1">
              <a:spcBef>
                <a:spcPct val="50000"/>
              </a:spcBef>
              <a:buFontTx/>
              <a:buChar char="•"/>
            </a:pPr>
            <a:r>
              <a:rPr lang="he-IL" sz="2400" b="0" dirty="0">
                <a:solidFill>
                  <a:srgbClr val="000000"/>
                </a:solidFill>
                <a:latin typeface="Arial" pitchFamily="34" charset="0"/>
              </a:rPr>
              <a:t> ה-</a:t>
            </a:r>
            <a:r>
              <a:rPr lang="en-US" sz="2400" b="0" dirty="0">
                <a:solidFill>
                  <a:srgbClr val="000000"/>
                </a:solidFill>
                <a:latin typeface="Arial" pitchFamily="34" charset="0"/>
              </a:rPr>
              <a:t>peer</a:t>
            </a:r>
            <a:r>
              <a:rPr lang="he-IL" sz="2400" b="0" dirty="0">
                <a:solidFill>
                  <a:srgbClr val="000000"/>
                </a:solidFill>
                <a:latin typeface="Arial" pitchFamily="34" charset="0"/>
              </a:rPr>
              <a:t> של אליס הוא גם </a:t>
            </a:r>
            <a:r>
              <a:rPr lang="en-US" sz="2400" b="0" dirty="0">
                <a:solidFill>
                  <a:srgbClr val="000000"/>
                </a:solidFill>
                <a:latin typeface="Arial" pitchFamily="34" charset="0"/>
              </a:rPr>
              <a:t/>
            </a:r>
            <a:br>
              <a:rPr lang="en-US" sz="2400" b="0" dirty="0">
                <a:solidFill>
                  <a:srgbClr val="000000"/>
                </a:solidFill>
                <a:latin typeface="Arial" pitchFamily="34" charset="0"/>
              </a:rPr>
            </a:br>
            <a:r>
              <a:rPr lang="he-IL" sz="2400" b="0" dirty="0">
                <a:solidFill>
                  <a:srgbClr val="000000"/>
                </a:solidFill>
                <a:latin typeface="Arial" pitchFamily="34" charset="0"/>
              </a:rPr>
              <a:t>  לקוח </a:t>
            </a:r>
            <a:r>
              <a:rPr lang="en-US" sz="2400" b="0" dirty="0">
                <a:solidFill>
                  <a:srgbClr val="000000"/>
                </a:solidFill>
                <a:latin typeface="Arial" pitchFamily="34" charset="0"/>
              </a:rPr>
              <a:t>web</a:t>
            </a:r>
            <a:r>
              <a:rPr lang="he-IL" sz="2400" b="0" dirty="0">
                <a:solidFill>
                  <a:srgbClr val="000000"/>
                </a:solidFill>
                <a:latin typeface="Arial" pitchFamily="34" charset="0"/>
              </a:rPr>
              <a:t>, ושרת ממסור </a:t>
            </a:r>
            <a:r>
              <a:rPr lang="en-US" sz="2400" b="0" dirty="0">
                <a:solidFill>
                  <a:srgbClr val="000000"/>
                </a:solidFill>
                <a:latin typeface="Arial" pitchFamily="34" charset="0"/>
              </a:rPr>
              <a:t/>
            </a:r>
            <a:br>
              <a:rPr lang="en-US" sz="2400" b="0" dirty="0">
                <a:solidFill>
                  <a:srgbClr val="000000"/>
                </a:solidFill>
                <a:latin typeface="Arial" pitchFamily="34" charset="0"/>
              </a:rPr>
            </a:br>
            <a:r>
              <a:rPr lang="he-IL" sz="2400" b="0" dirty="0">
                <a:solidFill>
                  <a:srgbClr val="000000"/>
                </a:solidFill>
                <a:latin typeface="Arial" pitchFamily="34" charset="0"/>
              </a:rPr>
              <a:t>  </a:t>
            </a:r>
            <a:r>
              <a:rPr lang="en-US" sz="2400" b="0" dirty="0">
                <a:solidFill>
                  <a:srgbClr val="000000"/>
                </a:solidFill>
                <a:latin typeface="Arial" pitchFamily="34" charset="0"/>
              </a:rPr>
              <a:t>web</a:t>
            </a:r>
            <a:r>
              <a:rPr lang="he-IL" sz="2400" b="0" dirty="0">
                <a:solidFill>
                  <a:srgbClr val="000000"/>
                </a:solidFill>
                <a:latin typeface="Arial" pitchFamily="34" charset="0"/>
              </a:rPr>
              <a:t>.</a:t>
            </a:r>
          </a:p>
        </p:txBody>
      </p:sp>
      <p:sp>
        <p:nvSpPr>
          <p:cNvPr id="7" name="Title 6"/>
          <p:cNvSpPr>
            <a:spLocks noGrp="1"/>
          </p:cNvSpPr>
          <p:nvPr>
            <p:ph type="title"/>
          </p:nvPr>
        </p:nvSpPr>
        <p:spPr>
          <a:xfrm>
            <a:off x="457200" y="274637"/>
            <a:ext cx="8507288" cy="1143000"/>
          </a:xfrm>
        </p:spPr>
        <p:txBody>
          <a:bodyPr/>
          <a:lstStyle/>
          <a:p>
            <a:pPr algn="r" rtl="1"/>
            <a:r>
              <a:rPr lang="he-IL" u="sng" dirty="0" smtClean="0">
                <a:solidFill>
                  <a:schemeClr val="bg1"/>
                </a:solidFill>
                <a:latin typeface="Arial" pitchFamily="34" charset="0"/>
              </a:rPr>
              <a:t>יישומי </a:t>
            </a:r>
            <a:r>
              <a:rPr lang="en-US" u="sng" dirty="0" smtClean="0">
                <a:solidFill>
                  <a:schemeClr val="bg1"/>
                </a:solidFill>
                <a:latin typeface="Arial" pitchFamily="34" charset="0"/>
              </a:rPr>
              <a:t>peer-to-peer</a:t>
            </a:r>
            <a:r>
              <a:rPr lang="he-IL" u="sng" dirty="0" smtClean="0">
                <a:solidFill>
                  <a:schemeClr val="bg1"/>
                </a:solidFill>
                <a:latin typeface="Arial" pitchFamily="34" charset="0"/>
              </a:rPr>
              <a:t> (</a:t>
            </a:r>
            <a:r>
              <a:rPr lang="en-US" u="sng" dirty="0" smtClean="0">
                <a:solidFill>
                  <a:schemeClr val="bg1"/>
                </a:solidFill>
                <a:latin typeface="Arial" pitchFamily="34" charset="0"/>
              </a:rPr>
              <a:t>P</a:t>
            </a:r>
            <a:r>
              <a:rPr lang="he-IL" u="sng" dirty="0" smtClean="0">
                <a:solidFill>
                  <a:schemeClr val="bg1"/>
                </a:solidFill>
                <a:latin typeface="Arial" pitchFamily="34" charset="0"/>
              </a:rPr>
              <a:t>2</a:t>
            </a:r>
            <a:r>
              <a:rPr lang="en-US" u="sng" dirty="0" smtClean="0">
                <a:solidFill>
                  <a:schemeClr val="bg1"/>
                </a:solidFill>
                <a:latin typeface="Arial" pitchFamily="34" charset="0"/>
              </a:rPr>
              <a:t>P</a:t>
            </a:r>
            <a:r>
              <a:rPr lang="he-IL" u="sng" dirty="0" smtClean="0">
                <a:solidFill>
                  <a:schemeClr val="bg1"/>
                </a:solidFill>
                <a:latin typeface="Arial" pitchFamily="34" charset="0"/>
              </a:rPr>
              <a:t>)</a:t>
            </a:r>
            <a:endParaRPr lang="he-IL"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p:cNvPicPr>
            <a:picLocks noChangeAspect="1" noChangeArrowheads="1"/>
          </p:cNvPicPr>
          <p:nvPr/>
        </p:nvPicPr>
        <p:blipFill>
          <a:blip r:embed="rId2"/>
          <a:srcRect/>
          <a:stretch>
            <a:fillRect/>
          </a:stretch>
        </p:blipFill>
        <p:spPr bwMode="auto">
          <a:xfrm>
            <a:off x="-252536" y="2524125"/>
            <a:ext cx="5476875" cy="4333875"/>
          </a:xfrm>
          <a:prstGeom prst="rect">
            <a:avLst/>
          </a:prstGeom>
          <a:noFill/>
          <a:ln w="9525">
            <a:noFill/>
            <a:miter lim="800000"/>
            <a:headEnd/>
            <a:tailEnd/>
          </a:ln>
        </p:spPr>
      </p:pic>
      <p:sp>
        <p:nvSpPr>
          <p:cNvPr id="2" name="Title 1"/>
          <p:cNvSpPr>
            <a:spLocks noGrp="1"/>
          </p:cNvSpPr>
          <p:nvPr>
            <p:ph type="title"/>
          </p:nvPr>
        </p:nvSpPr>
        <p:spPr>
          <a:xfrm>
            <a:off x="0" y="274637"/>
            <a:ext cx="9144000" cy="1143000"/>
          </a:xfrm>
        </p:spPr>
        <p:txBody>
          <a:bodyPr/>
          <a:lstStyle/>
          <a:p>
            <a:pPr algn="r" rtl="1"/>
            <a:r>
              <a:rPr lang="he-IL" dirty="0" smtClean="0">
                <a:solidFill>
                  <a:schemeClr val="bg1"/>
                </a:solidFill>
                <a:latin typeface="Arial" pitchFamily="34" charset="0"/>
              </a:rPr>
              <a:t>השוואה בין ארכיטקטורת לקוח-שרת, </a:t>
            </a:r>
            <a:r>
              <a:rPr lang="en-US" dirty="0" smtClean="0">
                <a:solidFill>
                  <a:schemeClr val="bg1"/>
                </a:solidFill>
                <a:latin typeface="Arial" pitchFamily="34" charset="0"/>
              </a:rPr>
              <a:t>P2P</a:t>
            </a:r>
            <a:endParaRPr lang="he-IL" dirty="0">
              <a:solidFill>
                <a:schemeClr val="bg1"/>
              </a:solidFill>
            </a:endParaRPr>
          </a:p>
        </p:txBody>
      </p:sp>
      <p:sp>
        <p:nvSpPr>
          <p:cNvPr id="6" name="Text Box 5"/>
          <p:cNvSpPr txBox="1">
            <a:spLocks noChangeArrowheads="1"/>
          </p:cNvSpPr>
          <p:nvPr/>
        </p:nvSpPr>
        <p:spPr bwMode="auto">
          <a:xfrm>
            <a:off x="971600" y="1700808"/>
            <a:ext cx="7956550" cy="5016758"/>
          </a:xfrm>
          <a:prstGeom prst="rect">
            <a:avLst/>
          </a:prstGeom>
          <a:noFill/>
          <a:ln w="9525">
            <a:noFill/>
            <a:miter lim="800000"/>
            <a:headEnd/>
            <a:tailEnd/>
          </a:ln>
        </p:spPr>
        <p:txBody>
          <a:bodyPr>
            <a:spAutoFit/>
          </a:bodyPr>
          <a:lstStyle/>
          <a:p>
            <a:pPr algn="r" rtl="1">
              <a:spcBef>
                <a:spcPct val="50000"/>
              </a:spcBef>
            </a:pPr>
            <a:r>
              <a:rPr lang="he-IL" sz="2800" u="sng" dirty="0">
                <a:solidFill>
                  <a:srgbClr val="000099"/>
                </a:solidFill>
                <a:latin typeface="Arial" pitchFamily="34" charset="0"/>
              </a:rPr>
              <a:t>שאלה:</a:t>
            </a:r>
            <a:r>
              <a:rPr lang="he-IL" sz="2800" b="0" dirty="0">
                <a:solidFill>
                  <a:srgbClr val="000000"/>
                </a:solidFill>
                <a:latin typeface="Arial" pitchFamily="34" charset="0"/>
              </a:rPr>
              <a:t> כמה זמן לוקח להפיץ קובץ שנמצא על שרת אחד </a:t>
            </a:r>
            <a:r>
              <a:rPr lang="en-US" sz="2800" b="0" dirty="0">
                <a:solidFill>
                  <a:srgbClr val="000000"/>
                </a:solidFill>
                <a:latin typeface="Arial" pitchFamily="34" charset="0"/>
              </a:rPr>
              <a:t/>
            </a:r>
            <a:br>
              <a:rPr lang="en-US" sz="2800" b="0" dirty="0">
                <a:solidFill>
                  <a:srgbClr val="000000"/>
                </a:solidFill>
                <a:latin typeface="Arial" pitchFamily="34" charset="0"/>
              </a:rPr>
            </a:br>
            <a:r>
              <a:rPr lang="he-IL" sz="2800" b="0" dirty="0">
                <a:solidFill>
                  <a:srgbClr val="000000"/>
                </a:solidFill>
                <a:latin typeface="Arial" pitchFamily="34" charset="0"/>
              </a:rPr>
              <a:t>           ל-</a:t>
            </a:r>
            <a:r>
              <a:rPr lang="en-US" sz="2800" b="0" dirty="0">
                <a:solidFill>
                  <a:srgbClr val="000000"/>
                </a:solidFill>
                <a:latin typeface="Arial" pitchFamily="34" charset="0"/>
              </a:rPr>
              <a:t>N</a:t>
            </a:r>
            <a:r>
              <a:rPr lang="he-IL" sz="2800" b="0" dirty="0">
                <a:solidFill>
                  <a:srgbClr val="000000"/>
                </a:solidFill>
                <a:latin typeface="Arial" pitchFamily="34" charset="0"/>
              </a:rPr>
              <a:t> מחשבים אחרים?</a:t>
            </a:r>
            <a:endParaRPr lang="he-IL" sz="2800" u="sng" dirty="0">
              <a:solidFill>
                <a:srgbClr val="000099"/>
              </a:solidFill>
              <a:latin typeface="Arial" pitchFamily="34" charset="0"/>
            </a:endParaRPr>
          </a:p>
          <a:p>
            <a:pPr algn="r" rtl="1">
              <a:spcBef>
                <a:spcPct val="50000"/>
              </a:spcBef>
              <a:buFontTx/>
              <a:buChar char="•"/>
            </a:pPr>
            <a:r>
              <a:rPr lang="he-IL" sz="2400" b="0" dirty="0">
                <a:solidFill>
                  <a:srgbClr val="000000"/>
                </a:solidFill>
                <a:latin typeface="Arial" pitchFamily="34" charset="0"/>
              </a:rPr>
              <a:t> </a:t>
            </a:r>
            <a:r>
              <a:rPr lang="en-US" sz="2400" b="0" dirty="0">
                <a:solidFill>
                  <a:srgbClr val="000000"/>
                </a:solidFill>
                <a:latin typeface="Arial" pitchFamily="34" charset="0"/>
              </a:rPr>
              <a:t>u</a:t>
            </a:r>
            <a:r>
              <a:rPr lang="en-US" sz="2400" b="0" baseline="-25000" dirty="0">
                <a:solidFill>
                  <a:srgbClr val="000000"/>
                </a:solidFill>
                <a:latin typeface="Arial" pitchFamily="34" charset="0"/>
              </a:rPr>
              <a:t>s</a:t>
            </a:r>
            <a:r>
              <a:rPr lang="he-IL" sz="2400" b="0" dirty="0">
                <a:solidFill>
                  <a:srgbClr val="000000"/>
                </a:solidFill>
                <a:latin typeface="Arial" pitchFamily="34" charset="0"/>
              </a:rPr>
              <a:t> – </a:t>
            </a:r>
            <a:r>
              <a:rPr lang="he-IL" sz="2400" b="0">
                <a:solidFill>
                  <a:srgbClr val="000000"/>
                </a:solidFill>
                <a:latin typeface="Arial" pitchFamily="34" charset="0"/>
              </a:rPr>
              <a:t>רוחב </a:t>
            </a:r>
            <a:r>
              <a:rPr lang="he-IL" sz="2400" b="0" smtClean="0">
                <a:solidFill>
                  <a:srgbClr val="000000"/>
                </a:solidFill>
                <a:latin typeface="Arial" pitchFamily="34" charset="0"/>
              </a:rPr>
              <a:t>פס זמין </a:t>
            </a:r>
            <a:r>
              <a:rPr lang="he-IL" sz="2400" b="0" dirty="0">
                <a:solidFill>
                  <a:srgbClr val="000000"/>
                </a:solidFill>
                <a:latin typeface="Arial" pitchFamily="34" charset="0"/>
              </a:rPr>
              <a:t>של</a:t>
            </a:r>
            <a:r>
              <a:rPr lang="en-US" sz="2400" b="0" dirty="0">
                <a:solidFill>
                  <a:srgbClr val="000000"/>
                </a:solidFill>
                <a:latin typeface="Arial" pitchFamily="34" charset="0"/>
              </a:rPr>
              <a:t/>
            </a:r>
            <a:br>
              <a:rPr lang="en-US" sz="2400" b="0" dirty="0">
                <a:solidFill>
                  <a:srgbClr val="000000"/>
                </a:solidFill>
                <a:latin typeface="Arial" pitchFamily="34" charset="0"/>
              </a:rPr>
            </a:br>
            <a:r>
              <a:rPr lang="he-IL" sz="2400" b="0" dirty="0">
                <a:solidFill>
                  <a:srgbClr val="000000"/>
                </a:solidFill>
                <a:latin typeface="Arial" pitchFamily="34" charset="0"/>
              </a:rPr>
              <a:t>  </a:t>
            </a:r>
            <a:r>
              <a:rPr lang="he-IL" sz="2400" dirty="0" smtClean="0">
                <a:latin typeface="Arial" pitchFamily="34" charset="0"/>
              </a:rPr>
              <a:t>השרת להורדה</a:t>
            </a:r>
          </a:p>
          <a:p>
            <a:pPr algn="r" rtl="1">
              <a:spcBef>
                <a:spcPct val="50000"/>
              </a:spcBef>
              <a:buFontTx/>
              <a:buChar char="•"/>
            </a:pPr>
            <a:r>
              <a:rPr lang="he-IL" sz="2400" b="0" dirty="0" smtClean="0">
                <a:solidFill>
                  <a:srgbClr val="000000"/>
                </a:solidFill>
                <a:latin typeface="Arial" pitchFamily="34" charset="0"/>
              </a:rPr>
              <a:t> </a:t>
            </a:r>
            <a:r>
              <a:rPr lang="en-US" sz="2400" b="0" dirty="0" err="1">
                <a:solidFill>
                  <a:srgbClr val="000000"/>
                </a:solidFill>
                <a:latin typeface="Arial" pitchFamily="34" charset="0"/>
              </a:rPr>
              <a:t>u</a:t>
            </a:r>
            <a:r>
              <a:rPr lang="en-US" sz="2400" b="0" baseline="-25000" dirty="0" err="1">
                <a:solidFill>
                  <a:srgbClr val="000000"/>
                </a:solidFill>
                <a:latin typeface="Arial" pitchFamily="34" charset="0"/>
              </a:rPr>
              <a:t>i</a:t>
            </a:r>
            <a:r>
              <a:rPr lang="he-IL" sz="2400" b="0" dirty="0">
                <a:solidFill>
                  <a:srgbClr val="000000"/>
                </a:solidFill>
                <a:latin typeface="Arial" pitchFamily="34" charset="0"/>
              </a:rPr>
              <a:t> – </a:t>
            </a:r>
            <a:r>
              <a:rPr lang="he-IL" sz="2400" b="0" dirty="0">
                <a:solidFill>
                  <a:srgbClr val="000000"/>
                </a:solidFill>
              </a:rPr>
              <a:t>רוחב פס של</a:t>
            </a:r>
            <a:r>
              <a:rPr lang="en-US" sz="2400" b="0" dirty="0">
                <a:solidFill>
                  <a:srgbClr val="000000"/>
                </a:solidFill>
              </a:rPr>
              <a:t/>
            </a:r>
            <a:br>
              <a:rPr lang="en-US" sz="2400" b="0" dirty="0">
                <a:solidFill>
                  <a:srgbClr val="000000"/>
                </a:solidFill>
              </a:rPr>
            </a:br>
            <a:r>
              <a:rPr lang="he-IL" b="0" dirty="0">
                <a:solidFill>
                  <a:srgbClr val="000000"/>
                </a:solidFill>
              </a:rPr>
              <a:t>   </a:t>
            </a:r>
            <a:r>
              <a:rPr lang="he-IL" sz="2400" b="0" dirty="0">
                <a:solidFill>
                  <a:srgbClr val="000000"/>
                </a:solidFill>
                <a:latin typeface="Arial" pitchFamily="34" charset="0"/>
              </a:rPr>
              <a:t>הלקוח/</a:t>
            </a:r>
            <a:r>
              <a:rPr lang="en-US" sz="2400" b="0" dirty="0">
                <a:solidFill>
                  <a:srgbClr val="000000"/>
                </a:solidFill>
                <a:latin typeface="Arial" pitchFamily="34" charset="0"/>
              </a:rPr>
              <a:t>peer</a:t>
            </a:r>
            <a:r>
              <a:rPr lang="he-IL" sz="2400" b="0" dirty="0">
                <a:solidFill>
                  <a:srgbClr val="000000"/>
                </a:solidFill>
                <a:latin typeface="Arial" pitchFamily="34" charset="0"/>
              </a:rPr>
              <a:t> ה-</a:t>
            </a:r>
            <a:r>
              <a:rPr lang="en-US" sz="2400" b="0" dirty="0" err="1">
                <a:solidFill>
                  <a:srgbClr val="000000"/>
                </a:solidFill>
                <a:latin typeface="Arial" pitchFamily="34" charset="0"/>
              </a:rPr>
              <a:t>i</a:t>
            </a:r>
            <a:r>
              <a:rPr lang="he-IL" sz="2400" b="0" dirty="0">
                <a:solidFill>
                  <a:srgbClr val="000000"/>
                </a:solidFill>
                <a:latin typeface="Arial" pitchFamily="34" charset="0"/>
              </a:rPr>
              <a:t> </a:t>
            </a:r>
            <a:r>
              <a:rPr lang="en-US" sz="2400" b="0" dirty="0">
                <a:solidFill>
                  <a:srgbClr val="000000"/>
                </a:solidFill>
                <a:latin typeface="Arial" pitchFamily="34" charset="0"/>
              </a:rPr>
              <a:t/>
            </a:r>
            <a:br>
              <a:rPr lang="en-US" sz="2400" b="0" dirty="0">
                <a:solidFill>
                  <a:srgbClr val="000000"/>
                </a:solidFill>
                <a:latin typeface="Arial" pitchFamily="34" charset="0"/>
              </a:rPr>
            </a:br>
            <a:r>
              <a:rPr lang="en-US" sz="2400" b="0" dirty="0">
                <a:solidFill>
                  <a:srgbClr val="000000"/>
                </a:solidFill>
                <a:latin typeface="Arial" pitchFamily="34" charset="0"/>
              </a:rPr>
              <a:t>  </a:t>
            </a:r>
            <a:r>
              <a:rPr lang="he-IL" sz="2400" b="0" dirty="0">
                <a:solidFill>
                  <a:srgbClr val="000000"/>
                </a:solidFill>
                <a:latin typeface="Arial" pitchFamily="34" charset="0"/>
              </a:rPr>
              <a:t>להעלאה</a:t>
            </a:r>
            <a:endParaRPr lang="en-US" sz="2400" b="0" dirty="0">
              <a:solidFill>
                <a:srgbClr val="000000"/>
              </a:solidFill>
              <a:latin typeface="Arial" pitchFamily="34" charset="0"/>
            </a:endParaRPr>
          </a:p>
          <a:p>
            <a:pPr algn="r" rtl="1">
              <a:spcBef>
                <a:spcPct val="50000"/>
              </a:spcBef>
              <a:buFontTx/>
              <a:buChar char="•"/>
            </a:pPr>
            <a:r>
              <a:rPr lang="he-IL" sz="2400" dirty="0">
                <a:solidFill>
                  <a:srgbClr val="000000"/>
                </a:solidFill>
              </a:rPr>
              <a:t> </a:t>
            </a:r>
            <a:r>
              <a:rPr lang="en-US" sz="2400" b="0" dirty="0" err="1">
                <a:solidFill>
                  <a:srgbClr val="000000"/>
                </a:solidFill>
              </a:rPr>
              <a:t>d</a:t>
            </a:r>
            <a:r>
              <a:rPr lang="en-US" sz="2400" b="0" baseline="-25000" dirty="0" err="1">
                <a:solidFill>
                  <a:srgbClr val="000000"/>
                </a:solidFill>
              </a:rPr>
              <a:t>i</a:t>
            </a:r>
            <a:r>
              <a:rPr lang="he-IL" sz="2400" b="0" dirty="0">
                <a:solidFill>
                  <a:srgbClr val="000000"/>
                </a:solidFill>
              </a:rPr>
              <a:t> – רוחב פס של</a:t>
            </a:r>
            <a:r>
              <a:rPr lang="en-US" sz="2400" b="0" dirty="0">
                <a:solidFill>
                  <a:srgbClr val="000000"/>
                </a:solidFill>
              </a:rPr>
              <a:t/>
            </a:r>
            <a:br>
              <a:rPr lang="en-US" sz="2400" b="0" dirty="0">
                <a:solidFill>
                  <a:srgbClr val="000000"/>
                </a:solidFill>
              </a:rPr>
            </a:br>
            <a:r>
              <a:rPr lang="he-IL" sz="2400" b="0" dirty="0">
                <a:solidFill>
                  <a:srgbClr val="000000"/>
                </a:solidFill>
              </a:rPr>
              <a:t>   הלקוח/</a:t>
            </a:r>
            <a:r>
              <a:rPr lang="en-US" sz="2400" b="0" dirty="0">
                <a:solidFill>
                  <a:srgbClr val="000000"/>
                </a:solidFill>
              </a:rPr>
              <a:t>peer</a:t>
            </a:r>
            <a:r>
              <a:rPr lang="he-IL" sz="2400" b="0" dirty="0">
                <a:solidFill>
                  <a:srgbClr val="000000"/>
                </a:solidFill>
              </a:rPr>
              <a:t> ה-</a:t>
            </a:r>
            <a:r>
              <a:rPr lang="en-US" sz="2400" b="0" dirty="0" err="1">
                <a:solidFill>
                  <a:srgbClr val="000000"/>
                </a:solidFill>
              </a:rPr>
              <a:t>i</a:t>
            </a:r>
            <a:r>
              <a:rPr lang="he-IL" sz="2400" b="0" dirty="0">
                <a:solidFill>
                  <a:srgbClr val="000000"/>
                </a:solidFill>
              </a:rPr>
              <a:t> </a:t>
            </a:r>
            <a:r>
              <a:rPr lang="en-US" sz="2400" b="0" dirty="0">
                <a:solidFill>
                  <a:srgbClr val="000000"/>
                </a:solidFill>
              </a:rPr>
              <a:t/>
            </a:r>
            <a:br>
              <a:rPr lang="en-US" sz="2400" b="0" dirty="0">
                <a:solidFill>
                  <a:srgbClr val="000000"/>
                </a:solidFill>
              </a:rPr>
            </a:br>
            <a:r>
              <a:rPr lang="en-US" sz="2400" b="0" dirty="0">
                <a:solidFill>
                  <a:srgbClr val="000000"/>
                </a:solidFill>
              </a:rPr>
              <a:t>  </a:t>
            </a:r>
            <a:r>
              <a:rPr lang="he-IL" sz="2400" b="0" dirty="0">
                <a:solidFill>
                  <a:srgbClr val="000000"/>
                </a:solidFill>
              </a:rPr>
              <a:t>להורדה</a:t>
            </a:r>
            <a:endParaRPr lang="en-US" sz="2400" b="0" dirty="0">
              <a:solidFill>
                <a:srgbClr val="000000"/>
              </a:solidFill>
            </a:endParaRPr>
          </a:p>
          <a:p>
            <a:pPr algn="r" rtl="1">
              <a:spcBef>
                <a:spcPct val="50000"/>
              </a:spcBef>
              <a:buFontTx/>
              <a:buChar char="•"/>
            </a:pPr>
            <a:endParaRPr lang="en-US" sz="2400" b="0" dirty="0">
              <a:solidFill>
                <a:srgbClr val="000000"/>
              </a:solidFill>
              <a:latin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he-IL" dirty="0" smtClean="0">
                <a:solidFill>
                  <a:schemeClr val="bg1"/>
                </a:solidFill>
                <a:latin typeface="Arial" pitchFamily="34" charset="0"/>
              </a:rPr>
              <a:t>לקוח-שרת: זמן הפצת קובץ</a:t>
            </a:r>
            <a:endParaRPr lang="he-IL" dirty="0">
              <a:solidFill>
                <a:schemeClr val="bg1"/>
              </a:solidFill>
            </a:endParaRPr>
          </a:p>
        </p:txBody>
      </p:sp>
      <p:sp>
        <p:nvSpPr>
          <p:cNvPr id="4" name="Text Box 5"/>
          <p:cNvSpPr txBox="1">
            <a:spLocks noChangeArrowheads="1"/>
          </p:cNvSpPr>
          <p:nvPr/>
        </p:nvSpPr>
        <p:spPr bwMode="auto">
          <a:xfrm>
            <a:off x="719957" y="1541463"/>
            <a:ext cx="7956550" cy="3652837"/>
          </a:xfrm>
          <a:prstGeom prst="rect">
            <a:avLst/>
          </a:prstGeom>
          <a:noFill/>
          <a:ln w="9525">
            <a:noFill/>
            <a:miter lim="800000"/>
            <a:headEnd/>
            <a:tailEnd/>
          </a:ln>
        </p:spPr>
        <p:txBody>
          <a:bodyPr>
            <a:spAutoFit/>
          </a:bodyPr>
          <a:lstStyle/>
          <a:p>
            <a:pPr algn="r" rtl="1">
              <a:spcBef>
                <a:spcPct val="50000"/>
              </a:spcBef>
              <a:buFontTx/>
              <a:buChar char="•"/>
            </a:pPr>
            <a:r>
              <a:rPr lang="he-IL" sz="2400" b="0" dirty="0">
                <a:solidFill>
                  <a:srgbClr val="000000"/>
                </a:solidFill>
                <a:latin typeface="Arial" pitchFamily="34" charset="0"/>
              </a:rPr>
              <a:t> השרת שולח </a:t>
            </a:r>
            <a:r>
              <a:rPr lang="en-US" sz="2400" b="0" dirty="0">
                <a:solidFill>
                  <a:srgbClr val="000000"/>
                </a:solidFill>
                <a:latin typeface="Arial" pitchFamily="34" charset="0"/>
              </a:rPr>
              <a:t>N</a:t>
            </a:r>
            <a:r>
              <a:rPr lang="he-IL" sz="2400" b="0" dirty="0">
                <a:solidFill>
                  <a:srgbClr val="000000"/>
                </a:solidFill>
                <a:latin typeface="Arial" pitchFamily="34" charset="0"/>
              </a:rPr>
              <a:t> עותקים בו-זמנית.</a:t>
            </a:r>
          </a:p>
          <a:p>
            <a:pPr algn="r" rtl="1">
              <a:spcBef>
                <a:spcPct val="50000"/>
              </a:spcBef>
            </a:pPr>
            <a:r>
              <a:rPr lang="he-IL" sz="2400" b="0" dirty="0">
                <a:solidFill>
                  <a:srgbClr val="000000"/>
                </a:solidFill>
                <a:latin typeface="Arial" pitchFamily="34" charset="0"/>
              </a:rPr>
              <a:t>  - זמן: </a:t>
            </a:r>
            <a:r>
              <a:rPr lang="en-US" sz="2400" b="0" dirty="0">
                <a:solidFill>
                  <a:srgbClr val="000000"/>
                </a:solidFill>
                <a:latin typeface="Arial" pitchFamily="34" charset="0"/>
              </a:rPr>
              <a:t>NF/u</a:t>
            </a:r>
            <a:r>
              <a:rPr lang="en-US" sz="2400" b="0" baseline="-25000" dirty="0">
                <a:solidFill>
                  <a:srgbClr val="000000"/>
                </a:solidFill>
                <a:latin typeface="Arial" pitchFamily="34" charset="0"/>
              </a:rPr>
              <a:t>s</a:t>
            </a:r>
            <a:endParaRPr lang="he-IL" sz="2400" b="0" baseline="-25000" dirty="0">
              <a:solidFill>
                <a:srgbClr val="000000"/>
              </a:solidFill>
              <a:latin typeface="Arial" pitchFamily="34" charset="0"/>
            </a:endParaRPr>
          </a:p>
          <a:p>
            <a:pPr algn="r" rtl="1">
              <a:spcBef>
                <a:spcPct val="50000"/>
              </a:spcBef>
              <a:buFontTx/>
              <a:buChar char="•"/>
            </a:pPr>
            <a:r>
              <a:rPr lang="he-IL" sz="2400" b="0" dirty="0">
                <a:solidFill>
                  <a:srgbClr val="000000"/>
                </a:solidFill>
                <a:latin typeface="Arial" pitchFamily="34" charset="0"/>
              </a:rPr>
              <a:t> ללקוח </a:t>
            </a:r>
            <a:r>
              <a:rPr lang="en-US" sz="2400" b="0" dirty="0" err="1">
                <a:solidFill>
                  <a:srgbClr val="000000"/>
                </a:solidFill>
                <a:latin typeface="Arial" pitchFamily="34" charset="0"/>
              </a:rPr>
              <a:t>i</a:t>
            </a:r>
            <a:r>
              <a:rPr lang="he-IL" sz="2400" b="0" dirty="0">
                <a:solidFill>
                  <a:srgbClr val="000000"/>
                </a:solidFill>
                <a:latin typeface="Arial" pitchFamily="34" charset="0"/>
              </a:rPr>
              <a:t> לוקח </a:t>
            </a:r>
            <a:r>
              <a:rPr lang="en-US" sz="2400" b="0" dirty="0">
                <a:solidFill>
                  <a:srgbClr val="000000"/>
                </a:solidFill>
                <a:latin typeface="Arial" pitchFamily="34" charset="0"/>
              </a:rPr>
              <a:t> F/</a:t>
            </a:r>
            <a:r>
              <a:rPr lang="en-US" sz="2400" b="0" dirty="0" err="1">
                <a:solidFill>
                  <a:srgbClr val="000000"/>
                </a:solidFill>
                <a:latin typeface="Arial" pitchFamily="34" charset="0"/>
              </a:rPr>
              <a:t>d</a:t>
            </a:r>
            <a:r>
              <a:rPr lang="en-US" sz="2400" b="0" baseline="-25000" dirty="0" err="1">
                <a:solidFill>
                  <a:srgbClr val="000000"/>
                </a:solidFill>
                <a:latin typeface="Arial" pitchFamily="34" charset="0"/>
              </a:rPr>
              <a:t>i</a:t>
            </a:r>
            <a:r>
              <a:rPr lang="he-IL" sz="2400" b="0" dirty="0">
                <a:solidFill>
                  <a:srgbClr val="000000"/>
                </a:solidFill>
                <a:latin typeface="Arial" pitchFamily="34" charset="0"/>
              </a:rPr>
              <a:t> להוריד את הקובץ.</a:t>
            </a:r>
          </a:p>
          <a:p>
            <a:pPr algn="r" rtl="1">
              <a:spcBef>
                <a:spcPct val="50000"/>
              </a:spcBef>
              <a:buFontTx/>
              <a:buChar char="•"/>
            </a:pPr>
            <a:endParaRPr lang="he-IL" sz="2400" b="0" dirty="0">
              <a:solidFill>
                <a:srgbClr val="000000"/>
              </a:solidFill>
              <a:latin typeface="Arial" pitchFamily="34" charset="0"/>
            </a:endParaRPr>
          </a:p>
          <a:p>
            <a:pPr algn="r" rtl="1">
              <a:spcBef>
                <a:spcPct val="50000"/>
              </a:spcBef>
              <a:buFontTx/>
              <a:buChar char="•"/>
            </a:pPr>
            <a:endParaRPr lang="he-IL" sz="2400" b="0" dirty="0">
              <a:solidFill>
                <a:srgbClr val="000000"/>
              </a:solidFill>
              <a:latin typeface="Arial" pitchFamily="34" charset="0"/>
            </a:endParaRPr>
          </a:p>
          <a:p>
            <a:pPr algn="r" rtl="1">
              <a:spcBef>
                <a:spcPct val="50000"/>
              </a:spcBef>
              <a:buFontTx/>
              <a:buChar char="•"/>
            </a:pPr>
            <a:endParaRPr lang="he-IL" sz="2400" b="0" dirty="0">
              <a:solidFill>
                <a:srgbClr val="000000"/>
              </a:solidFill>
              <a:latin typeface="Arial" pitchFamily="34" charset="0"/>
            </a:endParaRPr>
          </a:p>
          <a:p>
            <a:pPr algn="r" rtl="1">
              <a:spcBef>
                <a:spcPct val="50000"/>
              </a:spcBef>
            </a:pPr>
            <a:r>
              <a:rPr lang="he-IL" sz="2000" b="0" dirty="0">
                <a:solidFill>
                  <a:srgbClr val="000000"/>
                </a:solidFill>
                <a:latin typeface="Arial" pitchFamily="34" charset="0"/>
              </a:rPr>
              <a:t>(גדל לינארית לפי </a:t>
            </a:r>
            <a:r>
              <a:rPr lang="en-US" sz="2000" b="0" dirty="0">
                <a:solidFill>
                  <a:srgbClr val="000000"/>
                </a:solidFill>
                <a:latin typeface="Arial" pitchFamily="34" charset="0"/>
              </a:rPr>
              <a:t>N</a:t>
            </a:r>
            <a:r>
              <a:rPr lang="he-IL" sz="2000" b="0" dirty="0">
                <a:solidFill>
                  <a:srgbClr val="000000"/>
                </a:solidFill>
                <a:latin typeface="Arial" pitchFamily="34" charset="0"/>
              </a:rPr>
              <a:t>)</a:t>
            </a:r>
            <a:endParaRPr lang="en-US" sz="2000" b="0" dirty="0">
              <a:solidFill>
                <a:srgbClr val="000000"/>
              </a:solidFill>
              <a:latin typeface="Arial" pitchFamily="34" charset="0"/>
            </a:endParaRPr>
          </a:p>
        </p:txBody>
      </p:sp>
      <p:pic>
        <p:nvPicPr>
          <p:cNvPr id="5" name="Picture 7"/>
          <p:cNvPicPr>
            <a:picLocks noChangeAspect="1" noChangeArrowheads="1"/>
          </p:cNvPicPr>
          <p:nvPr/>
        </p:nvPicPr>
        <p:blipFill>
          <a:blip r:embed="rId2"/>
          <a:srcRect/>
          <a:stretch>
            <a:fillRect/>
          </a:stretch>
        </p:blipFill>
        <p:spPr bwMode="auto">
          <a:xfrm>
            <a:off x="467544" y="3411538"/>
            <a:ext cx="4356100" cy="3446462"/>
          </a:xfrm>
          <a:prstGeom prst="rect">
            <a:avLst/>
          </a:prstGeom>
          <a:noFill/>
          <a:ln w="9525">
            <a:noFill/>
            <a:miter lim="800000"/>
            <a:headEnd/>
            <a:tailEnd/>
          </a:ln>
        </p:spPr>
      </p:pic>
      <p:sp>
        <p:nvSpPr>
          <p:cNvPr id="6" name="Text Box 8"/>
          <p:cNvSpPr txBox="1">
            <a:spLocks noChangeArrowheads="1"/>
          </p:cNvSpPr>
          <p:nvPr/>
        </p:nvSpPr>
        <p:spPr bwMode="auto">
          <a:xfrm>
            <a:off x="4895082" y="3413125"/>
            <a:ext cx="3781425" cy="1063625"/>
          </a:xfrm>
          <a:prstGeom prst="rect">
            <a:avLst/>
          </a:prstGeom>
          <a:noFill/>
          <a:ln w="9525">
            <a:solidFill>
              <a:srgbClr val="000099"/>
            </a:solidFill>
            <a:miter lim="800000"/>
            <a:headEnd/>
            <a:tailEnd/>
          </a:ln>
        </p:spPr>
        <p:txBody>
          <a:bodyPr>
            <a:spAutoFit/>
          </a:bodyPr>
          <a:lstStyle/>
          <a:p>
            <a:pPr algn="ctr" rtl="1">
              <a:spcBef>
                <a:spcPct val="50000"/>
              </a:spcBef>
            </a:pPr>
            <a:r>
              <a:rPr lang="he-IL">
                <a:solidFill>
                  <a:srgbClr val="000099"/>
                </a:solidFill>
              </a:rPr>
              <a:t>זמן הפצת </a:t>
            </a:r>
            <a:r>
              <a:rPr lang="en-US">
                <a:solidFill>
                  <a:srgbClr val="000099"/>
                </a:solidFill>
              </a:rPr>
              <a:t>F</a:t>
            </a:r>
            <a:r>
              <a:rPr lang="he-IL">
                <a:solidFill>
                  <a:srgbClr val="000099"/>
                </a:solidFill>
              </a:rPr>
              <a:t> ל-</a:t>
            </a:r>
            <a:r>
              <a:rPr lang="en-US">
                <a:solidFill>
                  <a:srgbClr val="000099"/>
                </a:solidFill>
              </a:rPr>
              <a:t>N</a:t>
            </a:r>
            <a:r>
              <a:rPr lang="he-IL">
                <a:solidFill>
                  <a:srgbClr val="000099"/>
                </a:solidFill>
              </a:rPr>
              <a:t> לקוחות </a:t>
            </a:r>
            <a:r>
              <a:rPr lang="en-US">
                <a:solidFill>
                  <a:srgbClr val="000099"/>
                </a:solidFill>
              </a:rPr>
              <a:t/>
            </a:r>
            <a:br>
              <a:rPr lang="en-US">
                <a:solidFill>
                  <a:srgbClr val="000099"/>
                </a:solidFill>
              </a:rPr>
            </a:br>
            <a:r>
              <a:rPr lang="he-IL">
                <a:solidFill>
                  <a:srgbClr val="000099"/>
                </a:solidFill>
              </a:rPr>
              <a:t>בגישת לקוח/שרת:</a:t>
            </a:r>
          </a:p>
          <a:p>
            <a:pPr algn="ctr" rtl="1">
              <a:spcBef>
                <a:spcPct val="50000"/>
              </a:spcBef>
            </a:pPr>
            <a:r>
              <a:rPr lang="en-US">
                <a:solidFill>
                  <a:srgbClr val="000099"/>
                </a:solidFill>
              </a:rPr>
              <a:t>D</a:t>
            </a:r>
            <a:r>
              <a:rPr lang="en-US" baseline="-25000">
                <a:solidFill>
                  <a:srgbClr val="000099"/>
                </a:solidFill>
              </a:rPr>
              <a:t>cs</a:t>
            </a:r>
            <a:r>
              <a:rPr lang="en-US">
                <a:solidFill>
                  <a:srgbClr val="000099"/>
                </a:solidFill>
              </a:rPr>
              <a:t>=max{NF/u</a:t>
            </a:r>
            <a:r>
              <a:rPr lang="en-US" baseline="-25000">
                <a:solidFill>
                  <a:srgbClr val="000099"/>
                </a:solidFill>
              </a:rPr>
              <a:t>s</a:t>
            </a:r>
            <a:r>
              <a:rPr lang="en-US">
                <a:solidFill>
                  <a:srgbClr val="000099"/>
                </a:solidFill>
              </a:rPr>
              <a:t>,F/min(d</a:t>
            </a:r>
            <a:r>
              <a:rPr lang="en-US" baseline="-25000">
                <a:solidFill>
                  <a:srgbClr val="000099"/>
                </a:solidFill>
              </a:rPr>
              <a:t>i</a:t>
            </a:r>
            <a:r>
              <a:rPr lang="en-US">
                <a:solidFill>
                  <a:srgbClr val="000099"/>
                </a:solidFill>
              </a:rPr>
              <a:t>)}</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u="sng" dirty="0" smtClean="0">
                <a:solidFill>
                  <a:schemeClr val="bg1"/>
                </a:solidFill>
                <a:latin typeface="Arial" pitchFamily="34" charset="0"/>
              </a:rPr>
              <a:t>P</a:t>
            </a:r>
            <a:r>
              <a:rPr lang="he-IL" u="sng" dirty="0" smtClean="0">
                <a:solidFill>
                  <a:schemeClr val="bg1"/>
                </a:solidFill>
                <a:latin typeface="Arial" pitchFamily="34" charset="0"/>
              </a:rPr>
              <a:t>2</a:t>
            </a:r>
            <a:r>
              <a:rPr lang="en-US" u="sng" dirty="0" smtClean="0">
                <a:solidFill>
                  <a:schemeClr val="bg1"/>
                </a:solidFill>
                <a:latin typeface="Arial" pitchFamily="34" charset="0"/>
              </a:rPr>
              <a:t>P</a:t>
            </a:r>
            <a:r>
              <a:rPr lang="he-IL" u="sng" dirty="0" smtClean="0">
                <a:solidFill>
                  <a:schemeClr val="bg1"/>
                </a:solidFill>
                <a:latin typeface="Arial" pitchFamily="34" charset="0"/>
              </a:rPr>
              <a:t>: זמן הפצת קובץ</a:t>
            </a:r>
            <a:endParaRPr lang="he-IL" dirty="0">
              <a:solidFill>
                <a:schemeClr val="bg1"/>
              </a:solidFill>
            </a:endParaRPr>
          </a:p>
        </p:txBody>
      </p:sp>
      <p:sp>
        <p:nvSpPr>
          <p:cNvPr id="4" name="Text Box 5"/>
          <p:cNvSpPr txBox="1">
            <a:spLocks noChangeArrowheads="1"/>
          </p:cNvSpPr>
          <p:nvPr/>
        </p:nvSpPr>
        <p:spPr bwMode="auto">
          <a:xfrm>
            <a:off x="503882" y="1556792"/>
            <a:ext cx="7956550" cy="5084762"/>
          </a:xfrm>
          <a:prstGeom prst="rect">
            <a:avLst/>
          </a:prstGeom>
          <a:noFill/>
          <a:ln w="9525">
            <a:noFill/>
            <a:miter lim="800000"/>
            <a:headEnd/>
            <a:tailEnd/>
          </a:ln>
        </p:spPr>
        <p:txBody>
          <a:bodyPr>
            <a:spAutoFit/>
          </a:bodyPr>
          <a:lstStyle/>
          <a:p>
            <a:pPr algn="r" rtl="1">
              <a:spcBef>
                <a:spcPct val="50000"/>
              </a:spcBef>
              <a:buFontTx/>
              <a:buChar char="•"/>
            </a:pPr>
            <a:r>
              <a:rPr lang="he-IL" sz="2400" b="0">
                <a:solidFill>
                  <a:srgbClr val="000000"/>
                </a:solidFill>
                <a:latin typeface="Arial" pitchFamily="34" charset="0"/>
              </a:rPr>
              <a:t> השרת שולח עותק אחד</a:t>
            </a:r>
          </a:p>
          <a:p>
            <a:pPr algn="r" rtl="1">
              <a:spcBef>
                <a:spcPct val="50000"/>
              </a:spcBef>
            </a:pPr>
            <a:r>
              <a:rPr lang="he-IL" sz="2400" b="0">
                <a:solidFill>
                  <a:srgbClr val="000000"/>
                </a:solidFill>
                <a:latin typeface="Arial" pitchFamily="34" charset="0"/>
              </a:rPr>
              <a:t>  - זמן: </a:t>
            </a:r>
            <a:r>
              <a:rPr lang="en-US" sz="2400" b="0">
                <a:solidFill>
                  <a:srgbClr val="000000"/>
                </a:solidFill>
                <a:latin typeface="Arial" pitchFamily="34" charset="0"/>
              </a:rPr>
              <a:t>F/u</a:t>
            </a:r>
            <a:r>
              <a:rPr lang="en-US" sz="2400" b="0" baseline="-25000">
                <a:solidFill>
                  <a:srgbClr val="000000"/>
                </a:solidFill>
                <a:latin typeface="Arial" pitchFamily="34" charset="0"/>
              </a:rPr>
              <a:t>s</a:t>
            </a:r>
            <a:endParaRPr lang="he-IL" sz="2400" b="0" baseline="-25000">
              <a:solidFill>
                <a:srgbClr val="000000"/>
              </a:solidFill>
              <a:latin typeface="Arial" pitchFamily="34" charset="0"/>
            </a:endParaRPr>
          </a:p>
          <a:p>
            <a:pPr algn="r" rtl="1">
              <a:spcBef>
                <a:spcPct val="50000"/>
              </a:spcBef>
              <a:buFontTx/>
              <a:buChar char="•"/>
            </a:pPr>
            <a:r>
              <a:rPr lang="he-IL" sz="2400" b="0">
                <a:solidFill>
                  <a:srgbClr val="000000"/>
                </a:solidFill>
                <a:latin typeface="Arial" pitchFamily="34" charset="0"/>
              </a:rPr>
              <a:t> ללקוח </a:t>
            </a:r>
            <a:r>
              <a:rPr lang="en-US" sz="2400" b="0">
                <a:solidFill>
                  <a:srgbClr val="000000"/>
                </a:solidFill>
                <a:latin typeface="Arial" pitchFamily="34" charset="0"/>
              </a:rPr>
              <a:t>i</a:t>
            </a:r>
            <a:r>
              <a:rPr lang="he-IL" sz="2400" b="0">
                <a:solidFill>
                  <a:srgbClr val="000000"/>
                </a:solidFill>
                <a:latin typeface="Arial" pitchFamily="34" charset="0"/>
              </a:rPr>
              <a:t> לוקח </a:t>
            </a:r>
            <a:r>
              <a:rPr lang="en-US" sz="2400" b="0">
                <a:solidFill>
                  <a:srgbClr val="000000"/>
                </a:solidFill>
                <a:latin typeface="Arial" pitchFamily="34" charset="0"/>
              </a:rPr>
              <a:t> F/d</a:t>
            </a:r>
            <a:r>
              <a:rPr lang="en-US" sz="2400" b="0" baseline="-25000">
                <a:solidFill>
                  <a:srgbClr val="000000"/>
                </a:solidFill>
                <a:latin typeface="Arial" pitchFamily="34" charset="0"/>
              </a:rPr>
              <a:t>i</a:t>
            </a:r>
            <a:r>
              <a:rPr lang="he-IL" sz="2400" b="0">
                <a:solidFill>
                  <a:srgbClr val="000000"/>
                </a:solidFill>
                <a:latin typeface="Arial" pitchFamily="34" charset="0"/>
              </a:rPr>
              <a:t> להוריד את הקובץ.</a:t>
            </a:r>
          </a:p>
          <a:p>
            <a:pPr algn="r" rtl="1">
              <a:spcBef>
                <a:spcPct val="50000"/>
              </a:spcBef>
              <a:buFontTx/>
              <a:buChar char="•"/>
            </a:pPr>
            <a:r>
              <a:rPr lang="he-IL" sz="2400" b="0">
                <a:solidFill>
                  <a:srgbClr val="000000"/>
                </a:solidFill>
                <a:latin typeface="Arial" pitchFamily="34" charset="0"/>
              </a:rPr>
              <a:t> </a:t>
            </a:r>
            <a:r>
              <a:rPr lang="en-US" sz="2400" b="0">
                <a:solidFill>
                  <a:srgbClr val="000000"/>
                </a:solidFill>
                <a:latin typeface="Arial" pitchFamily="34" charset="0"/>
              </a:rPr>
              <a:t>NF</a:t>
            </a:r>
            <a:r>
              <a:rPr lang="he-IL" sz="2400" b="0">
                <a:solidFill>
                  <a:srgbClr val="000000"/>
                </a:solidFill>
                <a:latin typeface="Arial" pitchFamily="34" charset="0"/>
              </a:rPr>
              <a:t> ביטים חייבים להיות </a:t>
            </a:r>
            <a:r>
              <a:rPr lang="en-US" sz="2400" b="0">
                <a:solidFill>
                  <a:srgbClr val="000000"/>
                </a:solidFill>
                <a:latin typeface="Arial" pitchFamily="34" charset="0"/>
              </a:rPr>
              <a:t/>
            </a:r>
            <a:br>
              <a:rPr lang="en-US" sz="2400" b="0">
                <a:solidFill>
                  <a:srgbClr val="000000"/>
                </a:solidFill>
                <a:latin typeface="Arial" pitchFamily="34" charset="0"/>
              </a:rPr>
            </a:br>
            <a:r>
              <a:rPr lang="he-IL" sz="2400" b="0">
                <a:solidFill>
                  <a:srgbClr val="000000"/>
                </a:solidFill>
                <a:latin typeface="Arial" pitchFamily="34" charset="0"/>
              </a:rPr>
              <a:t>  מורדים (בסך הכל)</a:t>
            </a:r>
          </a:p>
          <a:p>
            <a:pPr algn="r" rtl="1">
              <a:spcBef>
                <a:spcPct val="50000"/>
              </a:spcBef>
            </a:pPr>
            <a:r>
              <a:rPr lang="he-IL" sz="2000" b="0">
                <a:solidFill>
                  <a:srgbClr val="000000"/>
                </a:solidFill>
                <a:latin typeface="Arial" pitchFamily="34" charset="0"/>
              </a:rPr>
              <a:t>  - קצב העלאה הכי מהיר (בהנחה </a:t>
            </a:r>
            <a:r>
              <a:rPr lang="en-US" sz="2000" b="0">
                <a:solidFill>
                  <a:srgbClr val="000000"/>
                </a:solidFill>
                <a:latin typeface="Arial" pitchFamily="34" charset="0"/>
              </a:rPr>
              <a:t/>
            </a:r>
            <a:br>
              <a:rPr lang="en-US" sz="2000" b="0">
                <a:solidFill>
                  <a:srgbClr val="000000"/>
                </a:solidFill>
                <a:latin typeface="Arial" pitchFamily="34" charset="0"/>
              </a:rPr>
            </a:br>
            <a:r>
              <a:rPr lang="he-IL" sz="2000" b="0">
                <a:solidFill>
                  <a:srgbClr val="000000"/>
                </a:solidFill>
                <a:latin typeface="Arial" pitchFamily="34" charset="0"/>
              </a:rPr>
              <a:t>    שכל הקודקודים שולחים חלקי </a:t>
            </a:r>
            <a:r>
              <a:rPr lang="en-US" sz="2000" b="0">
                <a:solidFill>
                  <a:srgbClr val="000000"/>
                </a:solidFill>
                <a:latin typeface="Arial" pitchFamily="34" charset="0"/>
              </a:rPr>
              <a:t/>
            </a:r>
            <a:br>
              <a:rPr lang="en-US" sz="2000" b="0">
                <a:solidFill>
                  <a:srgbClr val="000000"/>
                </a:solidFill>
                <a:latin typeface="Arial" pitchFamily="34" charset="0"/>
              </a:rPr>
            </a:br>
            <a:r>
              <a:rPr lang="he-IL" sz="2000" b="0">
                <a:solidFill>
                  <a:srgbClr val="000000"/>
                </a:solidFill>
                <a:latin typeface="Arial" pitchFamily="34" charset="0"/>
              </a:rPr>
              <a:t>    קובץ לאותו </a:t>
            </a:r>
            <a:r>
              <a:rPr lang="en-US" sz="2000" b="0">
                <a:solidFill>
                  <a:srgbClr val="000000"/>
                </a:solidFill>
                <a:latin typeface="Arial" pitchFamily="34" charset="0"/>
              </a:rPr>
              <a:t>peer</a:t>
            </a:r>
            <a:r>
              <a:rPr lang="he-IL" sz="2000" b="0">
                <a:solidFill>
                  <a:srgbClr val="000000"/>
                </a:solidFill>
                <a:latin typeface="Arial" pitchFamily="34" charset="0"/>
              </a:rPr>
              <a:t>):   </a:t>
            </a:r>
            <a:r>
              <a:rPr lang="en-US" sz="2000" b="0">
                <a:solidFill>
                  <a:srgbClr val="000000"/>
                </a:solidFill>
                <a:latin typeface="Arial" pitchFamily="34" charset="0"/>
              </a:rPr>
              <a:t>u</a:t>
            </a:r>
            <a:r>
              <a:rPr lang="en-US" sz="2000" b="0" baseline="-25000">
                <a:solidFill>
                  <a:srgbClr val="000000"/>
                </a:solidFill>
                <a:latin typeface="Arial" pitchFamily="34" charset="0"/>
              </a:rPr>
              <a:t>s</a:t>
            </a:r>
            <a:r>
              <a:rPr lang="en-US" sz="2000" b="0">
                <a:solidFill>
                  <a:srgbClr val="000000"/>
                </a:solidFill>
                <a:latin typeface="Arial" pitchFamily="34" charset="0"/>
              </a:rPr>
              <a:t>+   u</a:t>
            </a:r>
            <a:r>
              <a:rPr lang="en-US" sz="2000" b="0" baseline="-25000">
                <a:solidFill>
                  <a:srgbClr val="000000"/>
                </a:solidFill>
                <a:latin typeface="Arial" pitchFamily="34" charset="0"/>
              </a:rPr>
              <a:t>i</a:t>
            </a:r>
            <a:endParaRPr lang="he-IL" sz="2000" b="0" baseline="-25000">
              <a:solidFill>
                <a:srgbClr val="000000"/>
              </a:solidFill>
              <a:latin typeface="Arial" pitchFamily="34" charset="0"/>
            </a:endParaRPr>
          </a:p>
          <a:p>
            <a:pPr algn="r" rtl="1">
              <a:spcBef>
                <a:spcPct val="50000"/>
              </a:spcBef>
              <a:buFontTx/>
              <a:buChar char="•"/>
            </a:pPr>
            <a:endParaRPr lang="he-IL" sz="2000" b="0">
              <a:solidFill>
                <a:srgbClr val="000000"/>
              </a:solidFill>
              <a:latin typeface="Arial" pitchFamily="34" charset="0"/>
            </a:endParaRPr>
          </a:p>
          <a:p>
            <a:pPr algn="r" rtl="1">
              <a:spcBef>
                <a:spcPct val="50000"/>
              </a:spcBef>
              <a:buFontTx/>
              <a:buChar char="•"/>
            </a:pPr>
            <a:endParaRPr lang="he-IL" sz="2400" b="0">
              <a:solidFill>
                <a:srgbClr val="000000"/>
              </a:solidFill>
              <a:latin typeface="Arial" pitchFamily="34" charset="0"/>
            </a:endParaRPr>
          </a:p>
          <a:p>
            <a:pPr algn="r" rtl="1">
              <a:spcBef>
                <a:spcPct val="50000"/>
              </a:spcBef>
              <a:buFontTx/>
              <a:buChar char="•"/>
            </a:pPr>
            <a:endParaRPr lang="he-IL" sz="2400" b="0">
              <a:solidFill>
                <a:srgbClr val="000000"/>
              </a:solidFill>
              <a:latin typeface="Arial" pitchFamily="34" charset="0"/>
            </a:endParaRPr>
          </a:p>
        </p:txBody>
      </p:sp>
      <p:pic>
        <p:nvPicPr>
          <p:cNvPr id="5" name="Picture 6"/>
          <p:cNvPicPr>
            <a:picLocks noChangeAspect="1" noChangeArrowheads="1"/>
          </p:cNvPicPr>
          <p:nvPr/>
        </p:nvPicPr>
        <p:blipFill>
          <a:blip r:embed="rId3"/>
          <a:srcRect/>
          <a:stretch>
            <a:fillRect/>
          </a:stretch>
        </p:blipFill>
        <p:spPr bwMode="auto">
          <a:xfrm>
            <a:off x="-36512" y="3212976"/>
            <a:ext cx="4356100" cy="3446462"/>
          </a:xfrm>
          <a:prstGeom prst="rect">
            <a:avLst/>
          </a:prstGeom>
          <a:noFill/>
          <a:ln w="9525">
            <a:noFill/>
            <a:miter lim="800000"/>
            <a:headEnd/>
            <a:tailEnd/>
          </a:ln>
        </p:spPr>
      </p:pic>
      <p:sp>
        <p:nvSpPr>
          <p:cNvPr id="6" name="Text Box 7"/>
          <p:cNvSpPr txBox="1">
            <a:spLocks noChangeArrowheads="1"/>
          </p:cNvSpPr>
          <p:nvPr/>
        </p:nvSpPr>
        <p:spPr bwMode="auto">
          <a:xfrm>
            <a:off x="4679007" y="5265192"/>
            <a:ext cx="3781425" cy="846386"/>
          </a:xfrm>
          <a:prstGeom prst="rect">
            <a:avLst/>
          </a:prstGeom>
          <a:noFill/>
          <a:ln w="9525">
            <a:solidFill>
              <a:srgbClr val="000099"/>
            </a:solidFill>
            <a:miter lim="800000"/>
            <a:headEnd/>
            <a:tailEnd/>
          </a:ln>
        </p:spPr>
        <p:txBody>
          <a:bodyPr>
            <a:spAutoFit/>
          </a:bodyPr>
          <a:lstStyle/>
          <a:p>
            <a:pPr algn="ctr" rtl="1">
              <a:spcBef>
                <a:spcPct val="50000"/>
              </a:spcBef>
            </a:pPr>
            <a:r>
              <a:rPr lang="he-IL" dirty="0">
                <a:solidFill>
                  <a:srgbClr val="000099"/>
                </a:solidFill>
              </a:rPr>
              <a:t>זמן הפצת </a:t>
            </a:r>
            <a:r>
              <a:rPr lang="en-US" dirty="0">
                <a:solidFill>
                  <a:srgbClr val="000099"/>
                </a:solidFill>
              </a:rPr>
              <a:t>f</a:t>
            </a:r>
            <a:r>
              <a:rPr lang="he-IL" dirty="0">
                <a:solidFill>
                  <a:srgbClr val="000099"/>
                </a:solidFill>
              </a:rPr>
              <a:t> ל-</a:t>
            </a:r>
            <a:r>
              <a:rPr lang="en-US" dirty="0">
                <a:solidFill>
                  <a:srgbClr val="000099"/>
                </a:solidFill>
              </a:rPr>
              <a:t>N</a:t>
            </a:r>
            <a:r>
              <a:rPr lang="he-IL" dirty="0">
                <a:solidFill>
                  <a:srgbClr val="000099"/>
                </a:solidFill>
              </a:rPr>
              <a:t> לקוחות </a:t>
            </a:r>
            <a:r>
              <a:rPr lang="en-US" dirty="0">
                <a:solidFill>
                  <a:srgbClr val="000099"/>
                </a:solidFill>
              </a:rPr>
              <a:t/>
            </a:r>
            <a:br>
              <a:rPr lang="en-US" dirty="0">
                <a:solidFill>
                  <a:srgbClr val="000099"/>
                </a:solidFill>
              </a:rPr>
            </a:br>
            <a:r>
              <a:rPr lang="he-IL" dirty="0">
                <a:solidFill>
                  <a:srgbClr val="000099"/>
                </a:solidFill>
              </a:rPr>
              <a:t>בגישת </a:t>
            </a:r>
            <a:r>
              <a:rPr lang="en-US" dirty="0" smtClean="0">
                <a:solidFill>
                  <a:srgbClr val="000099"/>
                </a:solidFill>
              </a:rPr>
              <a:t>P</a:t>
            </a:r>
            <a:r>
              <a:rPr lang="he-IL" dirty="0" smtClean="0">
                <a:solidFill>
                  <a:srgbClr val="000099"/>
                </a:solidFill>
              </a:rPr>
              <a:t>2</a:t>
            </a:r>
            <a:r>
              <a:rPr lang="en-US" dirty="0" smtClean="0">
                <a:solidFill>
                  <a:srgbClr val="000099"/>
                </a:solidFill>
              </a:rPr>
              <a:t>P</a:t>
            </a:r>
            <a:r>
              <a:rPr lang="he-IL" dirty="0" smtClean="0">
                <a:solidFill>
                  <a:srgbClr val="000099"/>
                </a:solidFill>
              </a:rPr>
              <a:t>:</a:t>
            </a:r>
            <a:endParaRPr lang="he-IL" dirty="0">
              <a:solidFill>
                <a:srgbClr val="000099"/>
              </a:solidFill>
            </a:endParaRPr>
          </a:p>
          <a:p>
            <a:pPr algn="ctr" rtl="1">
              <a:spcBef>
                <a:spcPct val="50000"/>
              </a:spcBef>
            </a:pPr>
            <a:r>
              <a:rPr lang="en-US" dirty="0">
                <a:solidFill>
                  <a:srgbClr val="000099"/>
                </a:solidFill>
              </a:rPr>
              <a:t>D</a:t>
            </a:r>
            <a:r>
              <a:rPr lang="en-US" baseline="-25000" dirty="0">
                <a:solidFill>
                  <a:srgbClr val="000099"/>
                </a:solidFill>
              </a:rPr>
              <a:t>p2p</a:t>
            </a:r>
            <a:r>
              <a:rPr lang="en-US" dirty="0">
                <a:solidFill>
                  <a:srgbClr val="000099"/>
                </a:solidFill>
              </a:rPr>
              <a:t>=max{F/</a:t>
            </a:r>
            <a:r>
              <a:rPr lang="en-US" dirty="0" err="1">
                <a:solidFill>
                  <a:srgbClr val="000099"/>
                </a:solidFill>
              </a:rPr>
              <a:t>u</a:t>
            </a:r>
            <a:r>
              <a:rPr lang="en-US" baseline="-25000" dirty="0" err="1">
                <a:solidFill>
                  <a:srgbClr val="000099"/>
                </a:solidFill>
              </a:rPr>
              <a:t>s</a:t>
            </a:r>
            <a:r>
              <a:rPr lang="en-US" dirty="0" err="1">
                <a:solidFill>
                  <a:srgbClr val="000099"/>
                </a:solidFill>
              </a:rPr>
              <a:t>,F</a:t>
            </a:r>
            <a:r>
              <a:rPr lang="en-US" dirty="0">
                <a:solidFill>
                  <a:srgbClr val="000099"/>
                </a:solidFill>
              </a:rPr>
              <a:t>/min(d</a:t>
            </a:r>
            <a:r>
              <a:rPr lang="en-US" baseline="-25000" dirty="0">
                <a:solidFill>
                  <a:srgbClr val="000099"/>
                </a:solidFill>
              </a:rPr>
              <a:t>i</a:t>
            </a:r>
            <a:r>
              <a:rPr lang="en-US" dirty="0">
                <a:solidFill>
                  <a:srgbClr val="000099"/>
                </a:solidFill>
              </a:rPr>
              <a:t>),</a:t>
            </a:r>
            <a:r>
              <a:rPr lang="en-US" dirty="0" smtClean="0">
                <a:solidFill>
                  <a:srgbClr val="000099"/>
                </a:solidFill>
              </a:rPr>
              <a:t>NF/(u</a:t>
            </a:r>
            <a:r>
              <a:rPr lang="en-US" baseline="-25000" dirty="0" smtClean="0">
                <a:solidFill>
                  <a:srgbClr val="000099"/>
                </a:solidFill>
              </a:rPr>
              <a:t>s</a:t>
            </a:r>
            <a:r>
              <a:rPr lang="en-US" dirty="0" smtClean="0">
                <a:solidFill>
                  <a:srgbClr val="000099"/>
                </a:solidFill>
              </a:rPr>
              <a:t> +    </a:t>
            </a:r>
            <a:r>
              <a:rPr lang="en-US" dirty="0" err="1" smtClean="0">
                <a:solidFill>
                  <a:srgbClr val="000099"/>
                </a:solidFill>
              </a:rPr>
              <a:t>u</a:t>
            </a:r>
            <a:r>
              <a:rPr lang="en-US" baseline="-25000" dirty="0" err="1" smtClean="0">
                <a:solidFill>
                  <a:srgbClr val="000099"/>
                </a:solidFill>
              </a:rPr>
              <a:t>i</a:t>
            </a:r>
            <a:r>
              <a:rPr lang="en-US" dirty="0" smtClean="0">
                <a:solidFill>
                  <a:srgbClr val="000099"/>
                </a:solidFill>
              </a:rPr>
              <a:t>)}</a:t>
            </a:r>
            <a:endParaRPr lang="en-US" dirty="0">
              <a:solidFill>
                <a:srgbClr val="000099"/>
              </a:solidFill>
            </a:endParaRPr>
          </a:p>
        </p:txBody>
      </p:sp>
      <p:graphicFrame>
        <p:nvGraphicFramePr>
          <p:cNvPr id="7" name="Object 2"/>
          <p:cNvGraphicFramePr>
            <a:graphicFrameLocks noChangeAspect="1"/>
          </p:cNvGraphicFramePr>
          <p:nvPr/>
        </p:nvGraphicFramePr>
        <p:xfrm>
          <a:off x="7612906" y="5796433"/>
          <a:ext cx="271462" cy="296863"/>
        </p:xfrm>
        <a:graphic>
          <a:graphicData uri="http://schemas.openxmlformats.org/presentationml/2006/ole">
            <mc:AlternateContent xmlns:mc="http://schemas.openxmlformats.org/markup-compatibility/2006">
              <mc:Choice xmlns:v="urn:schemas-microsoft-com:vml" Requires="v">
                <p:oleObj spid="_x0000_s232736" name="Equation" r:id="rId4" imgW="139680" imgH="152280" progId="Equation.DSMT4">
                  <p:embed/>
                </p:oleObj>
              </mc:Choice>
              <mc:Fallback>
                <p:oleObj name="Equation" r:id="rId4" imgW="139680" imgH="15228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2906" y="5796433"/>
                        <a:ext cx="271462" cy="296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3"/>
          <p:cNvGraphicFramePr>
            <a:graphicFrameLocks noChangeAspect="1"/>
          </p:cNvGraphicFramePr>
          <p:nvPr/>
        </p:nvGraphicFramePr>
        <p:xfrm>
          <a:off x="5671194" y="4734967"/>
          <a:ext cx="271463" cy="296862"/>
        </p:xfrm>
        <a:graphic>
          <a:graphicData uri="http://schemas.openxmlformats.org/presentationml/2006/ole">
            <mc:AlternateContent xmlns:mc="http://schemas.openxmlformats.org/markup-compatibility/2006">
              <mc:Choice xmlns:v="urn:schemas-microsoft-com:vml" Requires="v">
                <p:oleObj spid="_x0000_s232737" name="Equation" r:id="rId6" imgW="139680" imgH="152280" progId="Equation.DSMT4">
                  <p:embed/>
                </p:oleObj>
              </mc:Choice>
              <mc:Fallback>
                <p:oleObj name="Equation" r:id="rId6" imgW="139680" imgH="15228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71194" y="4734967"/>
                        <a:ext cx="271463" cy="296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he-IL" dirty="0" smtClean="0">
                <a:solidFill>
                  <a:schemeClr val="bg1"/>
                </a:solidFill>
                <a:latin typeface="Arial" pitchFamily="34" charset="0"/>
              </a:rPr>
              <a:t>סקירה של </a:t>
            </a:r>
            <a:r>
              <a:rPr lang="en-US" dirty="0" smtClean="0">
                <a:solidFill>
                  <a:schemeClr val="bg1"/>
                </a:solidFill>
                <a:latin typeface="Arial" pitchFamily="34" charset="0"/>
              </a:rPr>
              <a:t>HTTP</a:t>
            </a:r>
            <a:endParaRPr lang="he-IL" dirty="0">
              <a:solidFill>
                <a:schemeClr val="bg1"/>
              </a:solidFill>
            </a:endParaRPr>
          </a:p>
        </p:txBody>
      </p:sp>
      <p:sp>
        <p:nvSpPr>
          <p:cNvPr id="4" name="Text Box 6"/>
          <p:cNvSpPr txBox="1">
            <a:spLocks noChangeArrowheads="1"/>
          </p:cNvSpPr>
          <p:nvPr/>
        </p:nvSpPr>
        <p:spPr bwMode="auto">
          <a:xfrm>
            <a:off x="4063689" y="1643063"/>
            <a:ext cx="4684775" cy="5078313"/>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00"/>
                </a:solidFill>
                <a:latin typeface="Arial" pitchFamily="34" charset="0"/>
              </a:rPr>
              <a:t>HTTP</a:t>
            </a:r>
            <a:r>
              <a:rPr lang="he-IL" sz="2400" dirty="0">
                <a:solidFill>
                  <a:srgbClr val="000000"/>
                </a:solidFill>
                <a:latin typeface="Arial" pitchFamily="34" charset="0"/>
              </a:rPr>
              <a:t>: </a:t>
            </a:r>
            <a:r>
              <a:rPr lang="en-US" sz="2400" dirty="0">
                <a:solidFill>
                  <a:srgbClr val="000000"/>
                </a:solidFill>
                <a:latin typeface="Arial" pitchFamily="34" charset="0"/>
              </a:rPr>
              <a:t/>
            </a:r>
            <a:br>
              <a:rPr lang="en-US" sz="2400" dirty="0">
                <a:solidFill>
                  <a:srgbClr val="000000"/>
                </a:solidFill>
                <a:latin typeface="Arial" pitchFamily="34" charset="0"/>
              </a:rPr>
            </a:br>
            <a:r>
              <a:rPr lang="en-US" sz="2400" dirty="0">
                <a:solidFill>
                  <a:srgbClr val="000000"/>
                </a:solidFill>
                <a:latin typeface="Arial" pitchFamily="34" charset="0"/>
              </a:rPr>
              <a:t>hypertext transfer protocol</a:t>
            </a:r>
            <a:endParaRPr lang="he-IL" sz="2400" dirty="0">
              <a:solidFill>
                <a:srgbClr val="000000"/>
              </a:solidFill>
              <a:latin typeface="Arial" pitchFamily="34" charset="0"/>
            </a:endParaRPr>
          </a:p>
          <a:p>
            <a:pPr algn="r" rtl="1">
              <a:spcBef>
                <a:spcPct val="50000"/>
              </a:spcBef>
              <a:buFontTx/>
              <a:buChar char="•"/>
            </a:pPr>
            <a:r>
              <a:rPr lang="he-IL" sz="2400" b="0" dirty="0">
                <a:solidFill>
                  <a:srgbClr val="000000"/>
                </a:solidFill>
                <a:latin typeface="Arial" pitchFamily="34" charset="0"/>
              </a:rPr>
              <a:t> שכבת יישום ה-</a:t>
            </a:r>
            <a:r>
              <a:rPr lang="en-US" sz="2400" b="0" dirty="0">
                <a:solidFill>
                  <a:srgbClr val="000000"/>
                </a:solidFill>
                <a:latin typeface="Arial" pitchFamily="34" charset="0"/>
              </a:rPr>
              <a:t>web</a:t>
            </a:r>
            <a:r>
              <a:rPr lang="he-IL" sz="2400" b="0" dirty="0">
                <a:solidFill>
                  <a:srgbClr val="000000"/>
                </a:solidFill>
                <a:latin typeface="Arial" pitchFamily="34" charset="0"/>
              </a:rPr>
              <a:t> של </a:t>
            </a:r>
            <a:r>
              <a:rPr lang="en-US" sz="2400" b="0" dirty="0">
                <a:solidFill>
                  <a:srgbClr val="000000"/>
                </a:solidFill>
                <a:latin typeface="Arial" pitchFamily="34" charset="0"/>
              </a:rPr>
              <a:t/>
            </a:r>
            <a:br>
              <a:rPr lang="en-US" sz="2400" b="0" dirty="0">
                <a:solidFill>
                  <a:srgbClr val="000000"/>
                </a:solidFill>
                <a:latin typeface="Arial" pitchFamily="34" charset="0"/>
              </a:rPr>
            </a:br>
            <a:r>
              <a:rPr lang="he-IL" sz="2400" b="0" dirty="0">
                <a:solidFill>
                  <a:srgbClr val="000000"/>
                </a:solidFill>
                <a:latin typeface="Arial" pitchFamily="34" charset="0"/>
              </a:rPr>
              <a:t>  הפרוטוקול</a:t>
            </a:r>
          </a:p>
          <a:p>
            <a:pPr algn="r" rtl="1">
              <a:spcBef>
                <a:spcPct val="50000"/>
              </a:spcBef>
              <a:buFontTx/>
              <a:buChar char="•"/>
            </a:pPr>
            <a:r>
              <a:rPr lang="he-IL" sz="2400" b="0" dirty="0">
                <a:solidFill>
                  <a:srgbClr val="000000"/>
                </a:solidFill>
                <a:latin typeface="Arial" pitchFamily="34" charset="0"/>
              </a:rPr>
              <a:t> מודל לקוח/שרת:</a:t>
            </a:r>
          </a:p>
          <a:p>
            <a:pPr algn="r" rtl="1">
              <a:spcBef>
                <a:spcPct val="50000"/>
              </a:spcBef>
            </a:pPr>
            <a:r>
              <a:rPr lang="he-IL" sz="2400" b="0" dirty="0">
                <a:solidFill>
                  <a:srgbClr val="000000"/>
                </a:solidFill>
                <a:latin typeface="Arial" pitchFamily="34" charset="0"/>
              </a:rPr>
              <a:t>  - </a:t>
            </a:r>
            <a:r>
              <a:rPr lang="he-IL" sz="2400" b="0" i="1" dirty="0">
                <a:solidFill>
                  <a:srgbClr val="000099"/>
                </a:solidFill>
                <a:latin typeface="Arial" pitchFamily="34" charset="0"/>
              </a:rPr>
              <a:t>לקוח:</a:t>
            </a:r>
            <a:r>
              <a:rPr lang="he-IL" sz="2400" b="0" dirty="0">
                <a:solidFill>
                  <a:srgbClr val="000000"/>
                </a:solidFill>
                <a:latin typeface="Arial" pitchFamily="34" charset="0"/>
              </a:rPr>
              <a:t> דפדפן (מבקש, מקבל, </a:t>
            </a:r>
            <a:r>
              <a:rPr lang="en-US" sz="2400" b="0" dirty="0">
                <a:solidFill>
                  <a:srgbClr val="000000"/>
                </a:solidFill>
                <a:latin typeface="Arial" pitchFamily="34" charset="0"/>
              </a:rPr>
              <a:t/>
            </a:r>
            <a:br>
              <a:rPr lang="en-US" sz="2400" b="0" dirty="0">
                <a:solidFill>
                  <a:srgbClr val="000000"/>
                </a:solidFill>
                <a:latin typeface="Arial" pitchFamily="34" charset="0"/>
              </a:rPr>
            </a:br>
            <a:r>
              <a:rPr lang="he-IL" sz="2400" b="0" dirty="0">
                <a:solidFill>
                  <a:srgbClr val="000000"/>
                </a:solidFill>
                <a:latin typeface="Arial" pitchFamily="34" charset="0"/>
              </a:rPr>
              <a:t>    "מציג" אובייקיט </a:t>
            </a:r>
            <a:r>
              <a:rPr lang="en-US" sz="2400" b="0" dirty="0">
                <a:solidFill>
                  <a:srgbClr val="000000"/>
                </a:solidFill>
                <a:latin typeface="Arial" pitchFamily="34" charset="0"/>
              </a:rPr>
              <a:t>web</a:t>
            </a:r>
            <a:r>
              <a:rPr lang="he-IL" sz="2400" b="0" dirty="0">
                <a:solidFill>
                  <a:srgbClr val="000000"/>
                </a:solidFill>
                <a:latin typeface="Arial" pitchFamily="34" charset="0"/>
              </a:rPr>
              <a:t>)</a:t>
            </a:r>
          </a:p>
          <a:p>
            <a:pPr algn="r" rtl="1">
              <a:spcBef>
                <a:spcPct val="50000"/>
              </a:spcBef>
            </a:pPr>
            <a:r>
              <a:rPr lang="he-IL" sz="2400" b="0" dirty="0">
                <a:solidFill>
                  <a:srgbClr val="000000"/>
                </a:solidFill>
                <a:latin typeface="Arial" pitchFamily="34" charset="0"/>
              </a:rPr>
              <a:t>  - </a:t>
            </a:r>
            <a:r>
              <a:rPr lang="he-IL" sz="2400" b="0" i="1" dirty="0">
                <a:solidFill>
                  <a:srgbClr val="000099"/>
                </a:solidFill>
                <a:latin typeface="Arial" pitchFamily="34" charset="0"/>
              </a:rPr>
              <a:t>שרת:</a:t>
            </a:r>
            <a:r>
              <a:rPr lang="he-IL" sz="2400" b="0" dirty="0">
                <a:solidFill>
                  <a:srgbClr val="000000"/>
                </a:solidFill>
                <a:latin typeface="Arial" pitchFamily="34" charset="0"/>
              </a:rPr>
              <a:t> שרת </a:t>
            </a:r>
            <a:r>
              <a:rPr lang="en-US" sz="2400" b="0" dirty="0">
                <a:solidFill>
                  <a:srgbClr val="000000"/>
                </a:solidFill>
                <a:latin typeface="Arial" pitchFamily="34" charset="0"/>
              </a:rPr>
              <a:t>web</a:t>
            </a:r>
            <a:r>
              <a:rPr lang="he-IL" sz="2400" b="0" dirty="0">
                <a:solidFill>
                  <a:srgbClr val="000000"/>
                </a:solidFill>
                <a:latin typeface="Arial" pitchFamily="34" charset="0"/>
              </a:rPr>
              <a:t> שולח </a:t>
            </a:r>
            <a:r>
              <a:rPr lang="en-US" sz="2400" b="0" dirty="0">
                <a:solidFill>
                  <a:srgbClr val="000000"/>
                </a:solidFill>
                <a:latin typeface="Arial" pitchFamily="34" charset="0"/>
              </a:rPr>
              <a:t/>
            </a:r>
            <a:br>
              <a:rPr lang="en-US" sz="2400" b="0" dirty="0">
                <a:solidFill>
                  <a:srgbClr val="000000"/>
                </a:solidFill>
                <a:latin typeface="Arial" pitchFamily="34" charset="0"/>
              </a:rPr>
            </a:br>
            <a:r>
              <a:rPr lang="he-IL" sz="2400" b="0" dirty="0">
                <a:solidFill>
                  <a:srgbClr val="000000"/>
                </a:solidFill>
                <a:latin typeface="Arial" pitchFamily="34" charset="0"/>
              </a:rPr>
              <a:t>    אובייקטים בתגובה לבקשות</a:t>
            </a:r>
            <a:endParaRPr lang="en-US" sz="2400" b="0" dirty="0">
              <a:solidFill>
                <a:srgbClr val="000000"/>
              </a:solidFill>
              <a:latin typeface="Arial" pitchFamily="34" charset="0"/>
            </a:endParaRPr>
          </a:p>
          <a:p>
            <a:pPr algn="r" rtl="1">
              <a:buFontTx/>
              <a:buChar char="•"/>
            </a:pPr>
            <a:r>
              <a:rPr lang="he-IL" sz="2400" b="0" dirty="0">
                <a:solidFill>
                  <a:srgbClr val="000000"/>
                </a:solidFill>
                <a:latin typeface="Arial" pitchFamily="34" charset="0"/>
              </a:rPr>
              <a:t> </a:t>
            </a:r>
            <a:r>
              <a:rPr lang="en-US" sz="2400" b="0" dirty="0">
                <a:solidFill>
                  <a:srgbClr val="000000"/>
                </a:solidFill>
                <a:latin typeface="Arial" pitchFamily="34" charset="0"/>
              </a:rPr>
              <a:t>HTTP 1.0</a:t>
            </a:r>
            <a:r>
              <a:rPr lang="he-IL" sz="2400" b="0" dirty="0">
                <a:solidFill>
                  <a:srgbClr val="000000"/>
                </a:solidFill>
                <a:latin typeface="Arial" pitchFamily="34" charset="0"/>
              </a:rPr>
              <a:t>: </a:t>
            </a:r>
            <a:r>
              <a:rPr lang="en-US" sz="2400" b="0" dirty="0">
                <a:solidFill>
                  <a:srgbClr val="000000"/>
                </a:solidFill>
                <a:latin typeface="Arial" pitchFamily="34" charset="0"/>
              </a:rPr>
              <a:t>RFC 1945</a:t>
            </a:r>
          </a:p>
          <a:p>
            <a:pPr algn="r" rtl="1">
              <a:spcBef>
                <a:spcPct val="50000"/>
              </a:spcBef>
              <a:buFontTx/>
              <a:buChar char="•"/>
            </a:pPr>
            <a:r>
              <a:rPr lang="he-IL" sz="2400" b="0" dirty="0">
                <a:solidFill>
                  <a:srgbClr val="000000"/>
                </a:solidFill>
                <a:latin typeface="Arial" pitchFamily="34" charset="0"/>
              </a:rPr>
              <a:t> </a:t>
            </a:r>
            <a:r>
              <a:rPr lang="en-US" sz="2400" b="0" dirty="0">
                <a:solidFill>
                  <a:srgbClr val="000000"/>
                </a:solidFill>
                <a:latin typeface="Arial" pitchFamily="34" charset="0"/>
              </a:rPr>
              <a:t>HTTP 1.1</a:t>
            </a:r>
            <a:r>
              <a:rPr lang="he-IL" sz="2400" b="0" dirty="0">
                <a:solidFill>
                  <a:srgbClr val="000000"/>
                </a:solidFill>
                <a:latin typeface="Arial" pitchFamily="34" charset="0"/>
              </a:rPr>
              <a:t>: </a:t>
            </a:r>
            <a:r>
              <a:rPr lang="en-US" sz="2400" b="0" dirty="0">
                <a:solidFill>
                  <a:srgbClr val="000000"/>
                </a:solidFill>
                <a:latin typeface="Arial" pitchFamily="34" charset="0"/>
              </a:rPr>
              <a:t>RFC </a:t>
            </a:r>
            <a:r>
              <a:rPr lang="en-US" sz="2400" b="0" dirty="0" smtClean="0">
                <a:solidFill>
                  <a:srgbClr val="000000"/>
                </a:solidFill>
                <a:latin typeface="Arial" pitchFamily="34" charset="0"/>
              </a:rPr>
              <a:t>2068 and 2616</a:t>
            </a:r>
            <a:endParaRPr lang="en-US" sz="2400" b="0" dirty="0">
              <a:solidFill>
                <a:srgbClr val="000000"/>
              </a:solidFill>
              <a:latin typeface="Arial" pitchFamily="34" charset="0"/>
            </a:endParaRPr>
          </a:p>
        </p:txBody>
      </p:sp>
      <p:graphicFrame>
        <p:nvGraphicFramePr>
          <p:cNvPr id="5" name="Object 9"/>
          <p:cNvGraphicFramePr>
            <a:graphicFrameLocks noChangeAspect="1"/>
          </p:cNvGraphicFramePr>
          <p:nvPr/>
        </p:nvGraphicFramePr>
        <p:xfrm>
          <a:off x="714127" y="2882900"/>
          <a:ext cx="752475" cy="596900"/>
        </p:xfrm>
        <a:graphic>
          <a:graphicData uri="http://schemas.openxmlformats.org/presentationml/2006/ole">
            <mc:AlternateContent xmlns:mc="http://schemas.openxmlformats.org/markup-compatibility/2006">
              <mc:Choice xmlns:v="urn:schemas-microsoft-com:vml" Requires="v">
                <p:oleObj spid="_x0000_s210208" name="Clip" r:id="rId3" imgW="1305000" imgH="1085760" progId="MS_ClipArt_Gallery.2">
                  <p:embed/>
                </p:oleObj>
              </mc:Choice>
              <mc:Fallback>
                <p:oleObj name="Clip" r:id="rId3" imgW="1305000" imgH="1085760" progId="MS_ClipArt_Gallery.2">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127" y="2882900"/>
                        <a:ext cx="752475"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 Box 10"/>
          <p:cNvSpPr txBox="1">
            <a:spLocks noChangeArrowheads="1"/>
          </p:cNvSpPr>
          <p:nvPr/>
        </p:nvSpPr>
        <p:spPr bwMode="auto">
          <a:xfrm>
            <a:off x="614114" y="3454400"/>
            <a:ext cx="1062038" cy="641350"/>
          </a:xfrm>
          <a:prstGeom prst="rect">
            <a:avLst/>
          </a:prstGeom>
          <a:noFill/>
          <a:ln w="9525">
            <a:noFill/>
            <a:miter lim="800000"/>
            <a:headEnd/>
            <a:tailEnd/>
          </a:ln>
        </p:spPr>
        <p:txBody>
          <a:bodyPr wrap="none">
            <a:spAutoFit/>
          </a:bodyPr>
          <a:lstStyle/>
          <a:p>
            <a:pPr algn="ctr" eaLnBrk="0" hangingPunct="0"/>
            <a:r>
              <a:rPr lang="en-US" b="0">
                <a:solidFill>
                  <a:srgbClr val="000099"/>
                </a:solidFill>
                <a:latin typeface="Comic Sans MS" pitchFamily="66" charset="0"/>
              </a:rPr>
              <a:t>Browser</a:t>
            </a:r>
          </a:p>
          <a:p>
            <a:pPr algn="ctr" eaLnBrk="0" hangingPunct="0"/>
            <a:r>
              <a:rPr lang="en-US" b="0">
                <a:solidFill>
                  <a:srgbClr val="000099"/>
                </a:solidFill>
                <a:latin typeface="Comic Sans MS" pitchFamily="66" charset="0"/>
              </a:rPr>
              <a:t>(e.g. IE)</a:t>
            </a:r>
            <a:endParaRPr lang="en-US" sz="2800" b="0">
              <a:solidFill>
                <a:srgbClr val="000099"/>
              </a:solidFill>
              <a:latin typeface="Times New Roman" pitchFamily="18" charset="0"/>
            </a:endParaRPr>
          </a:p>
        </p:txBody>
      </p:sp>
      <p:graphicFrame>
        <p:nvGraphicFramePr>
          <p:cNvPr id="7" name="Object 11"/>
          <p:cNvGraphicFramePr>
            <a:graphicFrameLocks noChangeAspect="1"/>
          </p:cNvGraphicFramePr>
          <p:nvPr/>
        </p:nvGraphicFramePr>
        <p:xfrm>
          <a:off x="809377" y="5578475"/>
          <a:ext cx="752475" cy="596900"/>
        </p:xfrm>
        <a:graphic>
          <a:graphicData uri="http://schemas.openxmlformats.org/presentationml/2006/ole">
            <mc:AlternateContent xmlns:mc="http://schemas.openxmlformats.org/markup-compatibility/2006">
              <mc:Choice xmlns:v="urn:schemas-microsoft-com:vml" Requires="v">
                <p:oleObj spid="_x0000_s210209" name="Clip" r:id="rId5" imgW="1305000" imgH="1085760" progId="MS_ClipArt_Gallery.2">
                  <p:embed/>
                </p:oleObj>
              </mc:Choice>
              <mc:Fallback>
                <p:oleObj name="Clip" r:id="rId5" imgW="1305000" imgH="1085760" progId="MS_ClipArt_Gallery.2">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377" y="5578475"/>
                        <a:ext cx="752475"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8" name="Group 12"/>
          <p:cNvGrpSpPr>
            <a:grpSpLocks/>
          </p:cNvGrpSpPr>
          <p:nvPr/>
        </p:nvGrpSpPr>
        <p:grpSpPr bwMode="auto">
          <a:xfrm>
            <a:off x="3700214" y="3748088"/>
            <a:ext cx="504825" cy="1071562"/>
            <a:chOff x="4180" y="783"/>
            <a:chExt cx="150" cy="307"/>
          </a:xfrm>
        </p:grpSpPr>
        <p:sp>
          <p:nvSpPr>
            <p:cNvPr id="9" name="AutoShape 13"/>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he-IL"/>
            </a:p>
          </p:txBody>
        </p:sp>
        <p:sp>
          <p:nvSpPr>
            <p:cNvPr id="10" name="Rectangle 14"/>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he-IL"/>
            </a:p>
          </p:txBody>
        </p:sp>
        <p:sp>
          <p:nvSpPr>
            <p:cNvPr id="11" name="Rectangle 15"/>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he-IL"/>
            </a:p>
          </p:txBody>
        </p:sp>
        <p:sp>
          <p:nvSpPr>
            <p:cNvPr id="12" name="AutoShape 16"/>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he-IL"/>
            </a:p>
          </p:txBody>
        </p:sp>
        <p:sp>
          <p:nvSpPr>
            <p:cNvPr id="13" name="Line 17"/>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he-IL"/>
            </a:p>
          </p:txBody>
        </p:sp>
        <p:sp>
          <p:nvSpPr>
            <p:cNvPr id="14" name="Line 18"/>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he-IL"/>
            </a:p>
          </p:txBody>
        </p:sp>
        <p:sp>
          <p:nvSpPr>
            <p:cNvPr id="15" name="Rectangle 19"/>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he-IL"/>
            </a:p>
          </p:txBody>
        </p:sp>
        <p:sp>
          <p:nvSpPr>
            <p:cNvPr id="16" name="Rectangle 20"/>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he-IL"/>
            </a:p>
          </p:txBody>
        </p:sp>
      </p:grpSp>
      <p:sp>
        <p:nvSpPr>
          <p:cNvPr id="17" name="Line 21"/>
          <p:cNvSpPr>
            <a:spLocks noChangeShapeType="1"/>
          </p:cNvSpPr>
          <p:nvPr/>
        </p:nvSpPr>
        <p:spPr bwMode="auto">
          <a:xfrm>
            <a:off x="1533277" y="3155950"/>
            <a:ext cx="2085975" cy="962025"/>
          </a:xfrm>
          <a:prstGeom prst="line">
            <a:avLst/>
          </a:prstGeom>
          <a:noFill/>
          <a:ln w="28575">
            <a:solidFill>
              <a:srgbClr val="FF0000"/>
            </a:solidFill>
            <a:round/>
            <a:headEnd/>
            <a:tailEnd type="triangle" w="med" len="med"/>
          </a:ln>
        </p:spPr>
        <p:txBody>
          <a:bodyPr wrap="none" anchor="ctr"/>
          <a:lstStyle/>
          <a:p>
            <a:endParaRPr lang="he-IL"/>
          </a:p>
        </p:txBody>
      </p:sp>
      <p:sp>
        <p:nvSpPr>
          <p:cNvPr id="18" name="Line 22"/>
          <p:cNvSpPr>
            <a:spLocks noChangeShapeType="1"/>
          </p:cNvSpPr>
          <p:nvPr/>
        </p:nvSpPr>
        <p:spPr bwMode="auto">
          <a:xfrm flipH="1" flipV="1">
            <a:off x="1590427" y="3355975"/>
            <a:ext cx="1971675" cy="904875"/>
          </a:xfrm>
          <a:prstGeom prst="line">
            <a:avLst/>
          </a:prstGeom>
          <a:noFill/>
          <a:ln w="28575">
            <a:solidFill>
              <a:srgbClr val="FF0000"/>
            </a:solidFill>
            <a:round/>
            <a:headEnd/>
            <a:tailEnd type="triangle" w="med" len="med"/>
          </a:ln>
        </p:spPr>
        <p:txBody>
          <a:bodyPr wrap="none" anchor="ctr"/>
          <a:lstStyle/>
          <a:p>
            <a:endParaRPr lang="he-IL"/>
          </a:p>
        </p:txBody>
      </p:sp>
      <p:sp>
        <p:nvSpPr>
          <p:cNvPr id="19" name="Line 23"/>
          <p:cNvSpPr>
            <a:spLocks noChangeShapeType="1"/>
          </p:cNvSpPr>
          <p:nvPr/>
        </p:nvSpPr>
        <p:spPr bwMode="auto">
          <a:xfrm flipV="1">
            <a:off x="1523752" y="4527550"/>
            <a:ext cx="2047875" cy="1095375"/>
          </a:xfrm>
          <a:prstGeom prst="line">
            <a:avLst/>
          </a:prstGeom>
          <a:noFill/>
          <a:ln w="28575">
            <a:solidFill>
              <a:srgbClr val="FF0000"/>
            </a:solidFill>
            <a:round/>
            <a:headEnd/>
            <a:tailEnd type="triangle" w="med" len="med"/>
          </a:ln>
        </p:spPr>
        <p:txBody>
          <a:bodyPr wrap="none" anchor="ctr"/>
          <a:lstStyle/>
          <a:p>
            <a:endParaRPr lang="he-IL"/>
          </a:p>
        </p:txBody>
      </p:sp>
      <p:sp>
        <p:nvSpPr>
          <p:cNvPr id="20" name="Line 24"/>
          <p:cNvSpPr>
            <a:spLocks noChangeShapeType="1"/>
          </p:cNvSpPr>
          <p:nvPr/>
        </p:nvSpPr>
        <p:spPr bwMode="auto">
          <a:xfrm flipH="1">
            <a:off x="1599952" y="4651375"/>
            <a:ext cx="2047875" cy="1133475"/>
          </a:xfrm>
          <a:prstGeom prst="line">
            <a:avLst/>
          </a:prstGeom>
          <a:noFill/>
          <a:ln w="28575">
            <a:solidFill>
              <a:srgbClr val="FF0000"/>
            </a:solidFill>
            <a:round/>
            <a:headEnd/>
            <a:tailEnd type="triangle" w="med" len="med"/>
          </a:ln>
        </p:spPr>
        <p:txBody>
          <a:bodyPr wrap="none" anchor="ctr"/>
          <a:lstStyle/>
          <a:p>
            <a:endParaRPr lang="he-IL"/>
          </a:p>
        </p:txBody>
      </p:sp>
      <p:sp>
        <p:nvSpPr>
          <p:cNvPr id="21" name="Text Box 25"/>
          <p:cNvSpPr txBox="1">
            <a:spLocks noChangeArrowheads="1"/>
          </p:cNvSpPr>
          <p:nvPr/>
        </p:nvSpPr>
        <p:spPr bwMode="auto">
          <a:xfrm>
            <a:off x="610939" y="6216650"/>
            <a:ext cx="1530350" cy="641350"/>
          </a:xfrm>
          <a:prstGeom prst="rect">
            <a:avLst/>
          </a:prstGeom>
          <a:noFill/>
          <a:ln w="9525">
            <a:noFill/>
            <a:miter lim="800000"/>
            <a:headEnd/>
            <a:tailEnd/>
          </a:ln>
        </p:spPr>
        <p:txBody>
          <a:bodyPr wrap="none">
            <a:spAutoFit/>
          </a:bodyPr>
          <a:lstStyle/>
          <a:p>
            <a:pPr algn="ctr" eaLnBrk="0" hangingPunct="0"/>
            <a:r>
              <a:rPr lang="en-US" b="0">
                <a:solidFill>
                  <a:srgbClr val="000099"/>
                </a:solidFill>
                <a:latin typeface="Comic Sans MS" pitchFamily="66" charset="0"/>
              </a:rPr>
              <a:t>Browser</a:t>
            </a:r>
          </a:p>
          <a:p>
            <a:pPr algn="ctr" eaLnBrk="0" hangingPunct="0"/>
            <a:r>
              <a:rPr lang="en-US" b="0">
                <a:solidFill>
                  <a:srgbClr val="000099"/>
                </a:solidFill>
                <a:latin typeface="Comic Sans MS" pitchFamily="66" charset="0"/>
              </a:rPr>
              <a:t>(e.g. Mozilla)</a:t>
            </a:r>
            <a:endParaRPr lang="en-US" sz="2800" b="0">
              <a:solidFill>
                <a:srgbClr val="000099"/>
              </a:solidFill>
              <a:latin typeface="Times New Roman" pitchFamily="18" charset="0"/>
            </a:endParaRPr>
          </a:p>
        </p:txBody>
      </p:sp>
      <p:sp>
        <p:nvSpPr>
          <p:cNvPr id="22" name="Text Box 26"/>
          <p:cNvSpPr txBox="1">
            <a:spLocks noChangeArrowheads="1"/>
          </p:cNvSpPr>
          <p:nvPr/>
        </p:nvSpPr>
        <p:spPr bwMode="auto">
          <a:xfrm rot="1422049">
            <a:off x="1887289" y="3316288"/>
            <a:ext cx="1509713" cy="336550"/>
          </a:xfrm>
          <a:prstGeom prst="rect">
            <a:avLst/>
          </a:prstGeom>
          <a:noFill/>
          <a:ln w="9525">
            <a:noFill/>
            <a:miter lim="800000"/>
            <a:headEnd/>
            <a:tailEnd/>
          </a:ln>
        </p:spPr>
        <p:txBody>
          <a:bodyPr wrap="none">
            <a:spAutoFit/>
          </a:bodyPr>
          <a:lstStyle/>
          <a:p>
            <a:pPr algn="ctr" eaLnBrk="0" hangingPunct="0"/>
            <a:r>
              <a:rPr lang="en-US" sz="1600" b="0">
                <a:solidFill>
                  <a:srgbClr val="FF0000"/>
                </a:solidFill>
                <a:latin typeface="Comic Sans MS" pitchFamily="66" charset="0"/>
              </a:rPr>
              <a:t>HTTP request</a:t>
            </a:r>
            <a:endParaRPr lang="en-US" sz="2400" b="0">
              <a:latin typeface="Times New Roman" pitchFamily="18" charset="0"/>
            </a:endParaRPr>
          </a:p>
        </p:txBody>
      </p:sp>
      <p:sp>
        <p:nvSpPr>
          <p:cNvPr id="23" name="Text Box 27"/>
          <p:cNvSpPr txBox="1">
            <a:spLocks noChangeArrowheads="1"/>
          </p:cNvSpPr>
          <p:nvPr/>
        </p:nvSpPr>
        <p:spPr bwMode="auto">
          <a:xfrm rot="19907361">
            <a:off x="1677739" y="4811713"/>
            <a:ext cx="1509713" cy="336550"/>
          </a:xfrm>
          <a:prstGeom prst="rect">
            <a:avLst/>
          </a:prstGeom>
          <a:noFill/>
          <a:ln w="9525">
            <a:noFill/>
            <a:miter lim="800000"/>
            <a:headEnd/>
            <a:tailEnd/>
          </a:ln>
        </p:spPr>
        <p:txBody>
          <a:bodyPr wrap="none">
            <a:spAutoFit/>
          </a:bodyPr>
          <a:lstStyle/>
          <a:p>
            <a:pPr algn="ctr" eaLnBrk="0" hangingPunct="0"/>
            <a:r>
              <a:rPr lang="en-US" sz="1600" b="0">
                <a:solidFill>
                  <a:srgbClr val="FF0000"/>
                </a:solidFill>
                <a:latin typeface="Comic Sans MS" pitchFamily="66" charset="0"/>
              </a:rPr>
              <a:t>HTTP request</a:t>
            </a:r>
            <a:endParaRPr lang="en-US" sz="2400" b="0">
              <a:latin typeface="Times New Roman" pitchFamily="18" charset="0"/>
            </a:endParaRPr>
          </a:p>
        </p:txBody>
      </p:sp>
      <p:sp>
        <p:nvSpPr>
          <p:cNvPr id="24" name="Text Box 28"/>
          <p:cNvSpPr txBox="1">
            <a:spLocks noChangeArrowheads="1"/>
          </p:cNvSpPr>
          <p:nvPr/>
        </p:nvSpPr>
        <p:spPr bwMode="auto">
          <a:xfrm rot="1411598">
            <a:off x="1699964" y="3763963"/>
            <a:ext cx="1620838" cy="336550"/>
          </a:xfrm>
          <a:prstGeom prst="rect">
            <a:avLst/>
          </a:prstGeom>
          <a:noFill/>
          <a:ln w="9525">
            <a:noFill/>
            <a:miter lim="800000"/>
            <a:headEnd/>
            <a:tailEnd/>
          </a:ln>
        </p:spPr>
        <p:txBody>
          <a:bodyPr wrap="none">
            <a:spAutoFit/>
          </a:bodyPr>
          <a:lstStyle/>
          <a:p>
            <a:pPr algn="ctr" eaLnBrk="0" hangingPunct="0"/>
            <a:r>
              <a:rPr lang="en-US" sz="1600" b="0" dirty="0">
                <a:solidFill>
                  <a:srgbClr val="FF0000"/>
                </a:solidFill>
                <a:latin typeface="Comic Sans MS" pitchFamily="66" charset="0"/>
              </a:rPr>
              <a:t>HTTP response</a:t>
            </a:r>
            <a:endParaRPr lang="en-US" sz="2400" b="0" dirty="0">
              <a:latin typeface="Times New Roman" pitchFamily="18" charset="0"/>
            </a:endParaRPr>
          </a:p>
        </p:txBody>
      </p:sp>
      <p:sp>
        <p:nvSpPr>
          <p:cNvPr id="25" name="Text Box 29"/>
          <p:cNvSpPr txBox="1">
            <a:spLocks noChangeArrowheads="1"/>
          </p:cNvSpPr>
          <p:nvPr/>
        </p:nvSpPr>
        <p:spPr bwMode="auto">
          <a:xfrm rot="19862217">
            <a:off x="1880939" y="5145088"/>
            <a:ext cx="1620838" cy="336550"/>
          </a:xfrm>
          <a:prstGeom prst="rect">
            <a:avLst/>
          </a:prstGeom>
          <a:noFill/>
          <a:ln w="9525">
            <a:noFill/>
            <a:miter lim="800000"/>
            <a:headEnd/>
            <a:tailEnd/>
          </a:ln>
        </p:spPr>
        <p:txBody>
          <a:bodyPr wrap="none">
            <a:spAutoFit/>
          </a:bodyPr>
          <a:lstStyle/>
          <a:p>
            <a:pPr algn="ctr" eaLnBrk="0" hangingPunct="0"/>
            <a:r>
              <a:rPr lang="en-US" sz="1600" b="0">
                <a:solidFill>
                  <a:srgbClr val="FF0000"/>
                </a:solidFill>
                <a:latin typeface="Comic Sans MS" pitchFamily="66" charset="0"/>
              </a:rPr>
              <a:t>HTTP response</a:t>
            </a:r>
            <a:endParaRPr lang="en-US" sz="2400" b="0">
              <a:latin typeface="Times New Roman" pitchFamily="18" charset="0"/>
            </a:endParaRP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435280" cy="1143000"/>
          </a:xfrm>
        </p:spPr>
        <p:txBody>
          <a:bodyPr/>
          <a:lstStyle/>
          <a:p>
            <a:pPr algn="r" rtl="1"/>
            <a:r>
              <a:rPr lang="he-IL" dirty="0" smtClean="0">
                <a:solidFill>
                  <a:schemeClr val="bg1"/>
                </a:solidFill>
                <a:latin typeface="Arial" pitchFamily="34" charset="0"/>
              </a:rPr>
              <a:t>השוואה בין ארכיטקטורת לקוח-שרת, </a:t>
            </a:r>
            <a:r>
              <a:rPr lang="en-US" dirty="0" smtClean="0">
                <a:solidFill>
                  <a:schemeClr val="bg1"/>
                </a:solidFill>
                <a:latin typeface="Arial" pitchFamily="34" charset="0"/>
              </a:rPr>
              <a:t>P2P</a:t>
            </a:r>
            <a:endParaRPr lang="he-IL" dirty="0">
              <a:solidFill>
                <a:schemeClr val="bg1"/>
              </a:solidFill>
            </a:endParaRPr>
          </a:p>
        </p:txBody>
      </p:sp>
      <p:pic>
        <p:nvPicPr>
          <p:cNvPr id="4" name="Picture 7"/>
          <p:cNvPicPr>
            <a:picLocks noChangeAspect="1" noChangeArrowheads="1"/>
          </p:cNvPicPr>
          <p:nvPr/>
        </p:nvPicPr>
        <p:blipFill>
          <a:blip r:embed="rId2"/>
          <a:srcRect/>
          <a:stretch>
            <a:fillRect/>
          </a:stretch>
        </p:blipFill>
        <p:spPr bwMode="auto">
          <a:xfrm>
            <a:off x="539552" y="1844824"/>
            <a:ext cx="7759799" cy="4838614"/>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solidFill>
                  <a:schemeClr val="bg1"/>
                </a:solidFill>
              </a:rPr>
              <a:t>P</a:t>
            </a:r>
            <a:r>
              <a:rPr lang="he-IL" dirty="0" smtClean="0">
                <a:solidFill>
                  <a:schemeClr val="bg1"/>
                </a:solidFill>
              </a:rPr>
              <a:t>2</a:t>
            </a:r>
            <a:r>
              <a:rPr lang="en-US" dirty="0" smtClean="0">
                <a:solidFill>
                  <a:schemeClr val="bg1"/>
                </a:solidFill>
              </a:rPr>
              <a:t>P</a:t>
            </a:r>
            <a:r>
              <a:rPr lang="he-IL" dirty="0" smtClean="0">
                <a:solidFill>
                  <a:schemeClr val="bg1"/>
                </a:solidFill>
              </a:rPr>
              <a:t> - אתגרים</a:t>
            </a:r>
            <a:endParaRPr lang="he-IL" dirty="0">
              <a:solidFill>
                <a:schemeClr val="bg1"/>
              </a:solidFill>
            </a:endParaRPr>
          </a:p>
        </p:txBody>
      </p:sp>
      <p:sp>
        <p:nvSpPr>
          <p:cNvPr id="4" name="Text Box 5"/>
          <p:cNvSpPr txBox="1">
            <a:spLocks noChangeArrowheads="1"/>
          </p:cNvSpPr>
          <p:nvPr/>
        </p:nvSpPr>
        <p:spPr bwMode="auto">
          <a:xfrm>
            <a:off x="1115616" y="2060848"/>
            <a:ext cx="7596187" cy="1169987"/>
          </a:xfrm>
          <a:prstGeom prst="rect">
            <a:avLst/>
          </a:prstGeom>
          <a:noFill/>
          <a:ln w="9525">
            <a:noFill/>
            <a:miter lim="800000"/>
            <a:headEnd/>
            <a:tailEnd/>
          </a:ln>
        </p:spPr>
        <p:txBody>
          <a:bodyPr>
            <a:spAutoFit/>
          </a:bodyPr>
          <a:lstStyle/>
          <a:p>
            <a:pPr algn="r" rtl="1">
              <a:spcBef>
                <a:spcPct val="50000"/>
              </a:spcBef>
              <a:buFontTx/>
              <a:buChar char="•"/>
            </a:pPr>
            <a:r>
              <a:rPr lang="he-IL" sz="2800" b="0" dirty="0">
                <a:solidFill>
                  <a:srgbClr val="000000"/>
                </a:solidFill>
                <a:latin typeface="Arial" pitchFamily="34" charset="0"/>
              </a:rPr>
              <a:t> איך מוצאים את הרשת \ </a:t>
            </a:r>
            <a:r>
              <a:rPr lang="en-US" sz="2800" b="0" dirty="0" smtClean="0">
                <a:solidFill>
                  <a:srgbClr val="000000"/>
                </a:solidFill>
                <a:latin typeface="Arial" pitchFamily="34" charset="0"/>
              </a:rPr>
              <a:t>?peers</a:t>
            </a:r>
            <a:endParaRPr lang="he-IL" sz="2800" b="0" dirty="0">
              <a:solidFill>
                <a:srgbClr val="000000"/>
              </a:solidFill>
              <a:latin typeface="Arial" pitchFamily="34" charset="0"/>
            </a:endParaRPr>
          </a:p>
          <a:p>
            <a:pPr algn="r" rtl="1">
              <a:spcBef>
                <a:spcPct val="50000"/>
              </a:spcBef>
              <a:buFontTx/>
              <a:buChar char="•"/>
            </a:pPr>
            <a:r>
              <a:rPr lang="he-IL" sz="2800" b="0" dirty="0">
                <a:solidFill>
                  <a:srgbClr val="000000"/>
                </a:solidFill>
                <a:latin typeface="Arial" pitchFamily="34" charset="0"/>
              </a:rPr>
              <a:t> איך מוצאים </a:t>
            </a:r>
            <a:r>
              <a:rPr lang="he-IL" sz="2800" b="0" dirty="0" smtClean="0">
                <a:solidFill>
                  <a:srgbClr val="000000"/>
                </a:solidFill>
                <a:latin typeface="Arial" pitchFamily="34" charset="0"/>
              </a:rPr>
              <a:t>מידע? </a:t>
            </a:r>
            <a:endParaRPr lang="en-US" sz="2000" b="0" dirty="0">
              <a:solidFill>
                <a:srgbClr val="000000"/>
              </a:solidFill>
              <a:latin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solidFill>
                  <a:schemeClr val="bg1"/>
                </a:solidFill>
              </a:rPr>
              <a:t>P</a:t>
            </a:r>
            <a:r>
              <a:rPr lang="he-IL" dirty="0" smtClean="0">
                <a:solidFill>
                  <a:schemeClr val="bg1"/>
                </a:solidFill>
              </a:rPr>
              <a:t>2</a:t>
            </a:r>
            <a:r>
              <a:rPr lang="en-US" dirty="0" smtClean="0">
                <a:solidFill>
                  <a:schemeClr val="bg1"/>
                </a:solidFill>
              </a:rPr>
              <a:t>P</a:t>
            </a:r>
            <a:r>
              <a:rPr lang="he-IL" dirty="0" smtClean="0">
                <a:solidFill>
                  <a:schemeClr val="bg1"/>
                </a:solidFill>
              </a:rPr>
              <a:t>: ספריה מרכזית</a:t>
            </a:r>
            <a:endParaRPr lang="he-IL" dirty="0">
              <a:solidFill>
                <a:schemeClr val="bg1"/>
              </a:solidFill>
            </a:endParaRPr>
          </a:p>
        </p:txBody>
      </p:sp>
      <p:sp>
        <p:nvSpPr>
          <p:cNvPr id="4" name="Text Box 5"/>
          <p:cNvSpPr txBox="1">
            <a:spLocks noChangeArrowheads="1"/>
          </p:cNvSpPr>
          <p:nvPr/>
        </p:nvSpPr>
        <p:spPr bwMode="auto">
          <a:xfrm>
            <a:off x="4427984" y="1916832"/>
            <a:ext cx="4500562" cy="4291013"/>
          </a:xfrm>
          <a:prstGeom prst="rect">
            <a:avLst/>
          </a:prstGeom>
          <a:noFill/>
          <a:ln w="9525">
            <a:noFill/>
            <a:miter lim="800000"/>
            <a:headEnd/>
            <a:tailEnd/>
          </a:ln>
        </p:spPr>
        <p:txBody>
          <a:bodyPr>
            <a:spAutoFit/>
          </a:bodyPr>
          <a:lstStyle/>
          <a:p>
            <a:pPr algn="r" rtl="1">
              <a:spcBef>
                <a:spcPct val="50000"/>
              </a:spcBef>
            </a:pPr>
            <a:r>
              <a:rPr lang="he-IL" sz="2400" dirty="0">
                <a:solidFill>
                  <a:srgbClr val="000000"/>
                </a:solidFill>
              </a:rPr>
              <a:t>תכנון מקורי של "נאפסטר"</a:t>
            </a:r>
          </a:p>
          <a:p>
            <a:pPr algn="r" rtl="1">
              <a:spcBef>
                <a:spcPct val="50000"/>
              </a:spcBef>
            </a:pPr>
            <a:r>
              <a:rPr lang="he-IL" sz="2400" dirty="0">
                <a:solidFill>
                  <a:srgbClr val="000000"/>
                </a:solidFill>
              </a:rPr>
              <a:t>1) כאשר </a:t>
            </a:r>
            <a:r>
              <a:rPr lang="en-US" sz="2400" dirty="0">
                <a:solidFill>
                  <a:srgbClr val="000000"/>
                </a:solidFill>
              </a:rPr>
              <a:t>peer</a:t>
            </a:r>
            <a:r>
              <a:rPr lang="he-IL" sz="2400" dirty="0">
                <a:solidFill>
                  <a:srgbClr val="000000"/>
                </a:solidFill>
              </a:rPr>
              <a:t> מתחבר, הוא מעדכן </a:t>
            </a:r>
            <a:r>
              <a:rPr lang="en-US" sz="2400" dirty="0">
                <a:solidFill>
                  <a:srgbClr val="000000"/>
                </a:solidFill>
              </a:rPr>
              <a:t/>
            </a:r>
            <a:br>
              <a:rPr lang="en-US" sz="2400" dirty="0">
                <a:solidFill>
                  <a:srgbClr val="000000"/>
                </a:solidFill>
              </a:rPr>
            </a:br>
            <a:r>
              <a:rPr lang="he-IL" sz="2400" dirty="0">
                <a:solidFill>
                  <a:srgbClr val="000000"/>
                </a:solidFill>
              </a:rPr>
              <a:t>    את השרת המרכזי:</a:t>
            </a:r>
          </a:p>
          <a:p>
            <a:pPr algn="r" rtl="1">
              <a:spcBef>
                <a:spcPct val="50000"/>
              </a:spcBef>
            </a:pPr>
            <a:r>
              <a:rPr lang="he-IL" sz="2400" dirty="0">
                <a:solidFill>
                  <a:srgbClr val="000000"/>
                </a:solidFill>
              </a:rPr>
              <a:t>  -  כתובת </a:t>
            </a:r>
            <a:r>
              <a:rPr lang="en-US" sz="2400" dirty="0">
                <a:solidFill>
                  <a:srgbClr val="000000"/>
                </a:solidFill>
              </a:rPr>
              <a:t>IP</a:t>
            </a:r>
            <a:endParaRPr lang="he-IL" sz="2400" dirty="0">
              <a:solidFill>
                <a:srgbClr val="000000"/>
              </a:solidFill>
            </a:endParaRPr>
          </a:p>
          <a:p>
            <a:pPr algn="r" rtl="1">
              <a:spcBef>
                <a:spcPct val="50000"/>
              </a:spcBef>
            </a:pPr>
            <a:r>
              <a:rPr lang="he-IL" sz="2400" dirty="0">
                <a:solidFill>
                  <a:srgbClr val="000000"/>
                </a:solidFill>
              </a:rPr>
              <a:t>  - תוכן</a:t>
            </a:r>
          </a:p>
          <a:p>
            <a:pPr algn="r" rtl="1">
              <a:spcBef>
                <a:spcPct val="50000"/>
              </a:spcBef>
            </a:pPr>
            <a:r>
              <a:rPr lang="he-IL" sz="2400" dirty="0">
                <a:solidFill>
                  <a:srgbClr val="000000"/>
                </a:solidFill>
              </a:rPr>
              <a:t>2) אליס מחפשת את "בדד", ומקבלת </a:t>
            </a:r>
            <a:r>
              <a:rPr lang="en-US" sz="2400" dirty="0">
                <a:solidFill>
                  <a:srgbClr val="000000"/>
                </a:solidFill>
              </a:rPr>
              <a:t/>
            </a:r>
            <a:br>
              <a:rPr lang="en-US" sz="2400" dirty="0">
                <a:solidFill>
                  <a:srgbClr val="000000"/>
                </a:solidFill>
              </a:rPr>
            </a:br>
            <a:r>
              <a:rPr lang="he-IL" sz="2400" dirty="0">
                <a:solidFill>
                  <a:srgbClr val="000000"/>
                </a:solidFill>
              </a:rPr>
              <a:t>    את הכתובת של בוב.</a:t>
            </a:r>
            <a:endParaRPr lang="en-US" sz="2400" dirty="0">
              <a:solidFill>
                <a:srgbClr val="000000"/>
              </a:solidFill>
            </a:endParaRPr>
          </a:p>
          <a:p>
            <a:pPr algn="r" rtl="1">
              <a:spcBef>
                <a:spcPct val="50000"/>
              </a:spcBef>
            </a:pPr>
            <a:r>
              <a:rPr lang="he-IL" sz="2400" dirty="0">
                <a:solidFill>
                  <a:srgbClr val="000000"/>
                </a:solidFill>
              </a:rPr>
              <a:t>3) אליס מבקשת את הקובץ מבוב</a:t>
            </a:r>
            <a:r>
              <a:rPr lang="en-US" sz="2400" dirty="0">
                <a:solidFill>
                  <a:srgbClr val="000000"/>
                </a:solidFill>
              </a:rPr>
              <a:t>	</a:t>
            </a:r>
          </a:p>
        </p:txBody>
      </p:sp>
      <p:graphicFrame>
        <p:nvGraphicFramePr>
          <p:cNvPr id="5" name="Object 2"/>
          <p:cNvGraphicFramePr>
            <a:graphicFrameLocks noChangeAspect="1"/>
          </p:cNvGraphicFramePr>
          <p:nvPr/>
        </p:nvGraphicFramePr>
        <p:xfrm>
          <a:off x="792163" y="4617690"/>
          <a:ext cx="792163" cy="608013"/>
        </p:xfrm>
        <a:graphic>
          <a:graphicData uri="http://schemas.openxmlformats.org/presentationml/2006/ole">
            <mc:AlternateContent xmlns:mc="http://schemas.openxmlformats.org/markup-compatibility/2006">
              <mc:Choice xmlns:v="urn:schemas-microsoft-com:vml" Requires="v">
                <p:oleObj spid="_x0000_s241074" name="Clip" r:id="rId3" imgW="1305000" imgH="1085760" progId="">
                  <p:embed/>
                </p:oleObj>
              </mc:Choice>
              <mc:Fallback>
                <p:oleObj name="Clip" r:id="rId3" imgW="1305000" imgH="108576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163" y="4617690"/>
                        <a:ext cx="792163" cy="608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Group 40"/>
          <p:cNvGrpSpPr>
            <a:grpSpLocks/>
          </p:cNvGrpSpPr>
          <p:nvPr/>
        </p:nvGrpSpPr>
        <p:grpSpPr bwMode="auto">
          <a:xfrm>
            <a:off x="3455988" y="3176240"/>
            <a:ext cx="496888" cy="900113"/>
            <a:chOff x="4180" y="783"/>
            <a:chExt cx="150" cy="307"/>
          </a:xfrm>
        </p:grpSpPr>
        <p:sp>
          <p:nvSpPr>
            <p:cNvPr id="7" name="AutoShape 41"/>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he-IL">
                <a:latin typeface="Calibri" pitchFamily="34" charset="0"/>
              </a:endParaRPr>
            </a:p>
          </p:txBody>
        </p:sp>
        <p:sp>
          <p:nvSpPr>
            <p:cNvPr id="8" name="Rectangle 42"/>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he-IL">
                <a:latin typeface="Calibri" pitchFamily="34" charset="0"/>
              </a:endParaRPr>
            </a:p>
          </p:txBody>
        </p:sp>
        <p:sp>
          <p:nvSpPr>
            <p:cNvPr id="9" name="Rectangle 43"/>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he-IL">
                <a:latin typeface="Calibri" pitchFamily="34" charset="0"/>
              </a:endParaRPr>
            </a:p>
          </p:txBody>
        </p:sp>
        <p:sp>
          <p:nvSpPr>
            <p:cNvPr id="10" name="AutoShape 4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he-IL">
                <a:latin typeface="Calibri" pitchFamily="34" charset="0"/>
              </a:endParaRPr>
            </a:p>
          </p:txBody>
        </p:sp>
        <p:sp>
          <p:nvSpPr>
            <p:cNvPr id="11" name="Line 45"/>
            <p:cNvSpPr>
              <a:spLocks noChangeShapeType="1"/>
            </p:cNvSpPr>
            <p:nvPr/>
          </p:nvSpPr>
          <p:spPr bwMode="auto">
            <a:xfrm>
              <a:off x="4330" y="788"/>
              <a:ext cx="0" cy="231"/>
            </a:xfrm>
            <a:prstGeom prst="line">
              <a:avLst/>
            </a:prstGeom>
            <a:noFill/>
            <a:ln w="9525">
              <a:solidFill>
                <a:schemeClr val="tx1"/>
              </a:solidFill>
              <a:round/>
              <a:headEnd/>
              <a:tailEnd type="triangle" w="med" len="med"/>
            </a:ln>
          </p:spPr>
          <p:txBody>
            <a:bodyPr wrap="none" anchor="ctr"/>
            <a:lstStyle/>
            <a:p>
              <a:endParaRPr lang="he-IL"/>
            </a:p>
          </p:txBody>
        </p:sp>
        <p:sp>
          <p:nvSpPr>
            <p:cNvPr id="12" name="Line 46"/>
            <p:cNvSpPr>
              <a:spLocks noChangeShapeType="1"/>
            </p:cNvSpPr>
            <p:nvPr/>
          </p:nvSpPr>
          <p:spPr bwMode="auto">
            <a:xfrm flipH="1">
              <a:off x="4276" y="1019"/>
              <a:ext cx="54" cy="69"/>
            </a:xfrm>
            <a:prstGeom prst="line">
              <a:avLst/>
            </a:prstGeom>
            <a:noFill/>
            <a:ln w="9525">
              <a:solidFill>
                <a:schemeClr val="tx1"/>
              </a:solidFill>
              <a:round/>
              <a:headEnd/>
              <a:tailEnd type="triangle" w="med" len="med"/>
            </a:ln>
          </p:spPr>
          <p:txBody>
            <a:bodyPr wrap="none" anchor="ctr"/>
            <a:lstStyle/>
            <a:p>
              <a:endParaRPr lang="he-IL"/>
            </a:p>
          </p:txBody>
        </p:sp>
        <p:sp>
          <p:nvSpPr>
            <p:cNvPr id="13" name="Rectangle 47"/>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he-IL">
                <a:latin typeface="Calibri" pitchFamily="34" charset="0"/>
              </a:endParaRPr>
            </a:p>
          </p:txBody>
        </p:sp>
        <p:sp>
          <p:nvSpPr>
            <p:cNvPr id="14" name="Rectangle 48"/>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he-IL">
                <a:latin typeface="Calibri" pitchFamily="34" charset="0"/>
              </a:endParaRPr>
            </a:p>
          </p:txBody>
        </p:sp>
      </p:grpSp>
      <p:graphicFrame>
        <p:nvGraphicFramePr>
          <p:cNvPr id="15" name="Object 3"/>
          <p:cNvGraphicFramePr>
            <a:graphicFrameLocks noChangeAspect="1"/>
          </p:cNvGraphicFramePr>
          <p:nvPr/>
        </p:nvGraphicFramePr>
        <p:xfrm>
          <a:off x="576263" y="2852390"/>
          <a:ext cx="792163" cy="608013"/>
        </p:xfrm>
        <a:graphic>
          <a:graphicData uri="http://schemas.openxmlformats.org/presentationml/2006/ole">
            <mc:AlternateContent xmlns:mc="http://schemas.openxmlformats.org/markup-compatibility/2006">
              <mc:Choice xmlns:v="urn:schemas-microsoft-com:vml" Requires="v">
                <p:oleObj spid="_x0000_s241075" name="Clip" r:id="rId5" imgW="1305000" imgH="1085760" progId="">
                  <p:embed/>
                </p:oleObj>
              </mc:Choice>
              <mc:Fallback>
                <p:oleObj name="Clip" r:id="rId5" imgW="1305000" imgH="108576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263" y="2852390"/>
                        <a:ext cx="792163" cy="608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4"/>
          <p:cNvGraphicFramePr>
            <a:graphicFrameLocks noChangeAspect="1"/>
          </p:cNvGraphicFramePr>
          <p:nvPr/>
        </p:nvGraphicFramePr>
        <p:xfrm>
          <a:off x="1908176" y="1304578"/>
          <a:ext cx="792162" cy="608012"/>
        </p:xfrm>
        <a:graphic>
          <a:graphicData uri="http://schemas.openxmlformats.org/presentationml/2006/ole">
            <mc:AlternateContent xmlns:mc="http://schemas.openxmlformats.org/markup-compatibility/2006">
              <mc:Choice xmlns:v="urn:schemas-microsoft-com:vml" Requires="v">
                <p:oleObj spid="_x0000_s241076" name="Clip" r:id="rId6" imgW="1305000" imgH="1085760" progId="">
                  <p:embed/>
                </p:oleObj>
              </mc:Choice>
              <mc:Fallback>
                <p:oleObj name="Clip" r:id="rId6" imgW="1305000" imgH="108576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176" y="1304578"/>
                        <a:ext cx="792162" cy="608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5"/>
          <p:cNvGraphicFramePr>
            <a:graphicFrameLocks noChangeAspect="1"/>
          </p:cNvGraphicFramePr>
          <p:nvPr/>
        </p:nvGraphicFramePr>
        <p:xfrm>
          <a:off x="2124076" y="6094065"/>
          <a:ext cx="792162" cy="608013"/>
        </p:xfrm>
        <a:graphic>
          <a:graphicData uri="http://schemas.openxmlformats.org/presentationml/2006/ole">
            <mc:AlternateContent xmlns:mc="http://schemas.openxmlformats.org/markup-compatibility/2006">
              <mc:Choice xmlns:v="urn:schemas-microsoft-com:vml" Requires="v">
                <p:oleObj spid="_x0000_s241077" name="Clip" r:id="rId7" imgW="1305000" imgH="1085760" progId="">
                  <p:embed/>
                </p:oleObj>
              </mc:Choice>
              <mc:Fallback>
                <p:oleObj name="Clip" r:id="rId7" imgW="1305000" imgH="108576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076" y="6094065"/>
                        <a:ext cx="792162" cy="608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Line 229"/>
          <p:cNvSpPr>
            <a:spLocks noChangeShapeType="1"/>
          </p:cNvSpPr>
          <p:nvPr/>
        </p:nvSpPr>
        <p:spPr bwMode="auto">
          <a:xfrm flipV="1">
            <a:off x="2879726" y="4184303"/>
            <a:ext cx="720725" cy="1836737"/>
          </a:xfrm>
          <a:prstGeom prst="line">
            <a:avLst/>
          </a:prstGeom>
          <a:noFill/>
          <a:ln w="38100">
            <a:solidFill>
              <a:srgbClr val="000000"/>
            </a:solidFill>
            <a:round/>
            <a:headEnd type="triangle" w="med" len="med"/>
            <a:tailEnd type="triangle" w="med" len="med"/>
          </a:ln>
        </p:spPr>
        <p:txBody>
          <a:bodyPr/>
          <a:lstStyle/>
          <a:p>
            <a:endParaRPr lang="he-IL"/>
          </a:p>
        </p:txBody>
      </p:sp>
      <p:sp>
        <p:nvSpPr>
          <p:cNvPr id="19" name="Line 230"/>
          <p:cNvSpPr>
            <a:spLocks noChangeShapeType="1"/>
          </p:cNvSpPr>
          <p:nvPr/>
        </p:nvSpPr>
        <p:spPr bwMode="auto">
          <a:xfrm flipV="1">
            <a:off x="1692276" y="4004915"/>
            <a:ext cx="1620837" cy="792163"/>
          </a:xfrm>
          <a:prstGeom prst="line">
            <a:avLst/>
          </a:prstGeom>
          <a:noFill/>
          <a:ln w="38100">
            <a:solidFill>
              <a:srgbClr val="000000"/>
            </a:solidFill>
            <a:prstDash val="sysDot"/>
            <a:round/>
            <a:headEnd/>
            <a:tailEnd type="triangle" w="med" len="med"/>
          </a:ln>
        </p:spPr>
        <p:txBody>
          <a:bodyPr/>
          <a:lstStyle/>
          <a:p>
            <a:endParaRPr lang="he-IL"/>
          </a:p>
        </p:txBody>
      </p:sp>
      <p:sp>
        <p:nvSpPr>
          <p:cNvPr id="20" name="Line 231"/>
          <p:cNvSpPr>
            <a:spLocks noChangeShapeType="1"/>
          </p:cNvSpPr>
          <p:nvPr/>
        </p:nvSpPr>
        <p:spPr bwMode="auto">
          <a:xfrm>
            <a:off x="1476376" y="3141315"/>
            <a:ext cx="1871662" cy="503238"/>
          </a:xfrm>
          <a:prstGeom prst="line">
            <a:avLst/>
          </a:prstGeom>
          <a:noFill/>
          <a:ln w="38100">
            <a:solidFill>
              <a:srgbClr val="000000"/>
            </a:solidFill>
            <a:prstDash val="sysDot"/>
            <a:round/>
            <a:headEnd/>
            <a:tailEnd type="triangle" w="med" len="med"/>
          </a:ln>
        </p:spPr>
        <p:txBody>
          <a:bodyPr/>
          <a:lstStyle/>
          <a:p>
            <a:endParaRPr lang="he-IL"/>
          </a:p>
        </p:txBody>
      </p:sp>
      <p:sp>
        <p:nvSpPr>
          <p:cNvPr id="21" name="Line 232"/>
          <p:cNvSpPr>
            <a:spLocks noChangeShapeType="1"/>
          </p:cNvSpPr>
          <p:nvPr/>
        </p:nvSpPr>
        <p:spPr bwMode="auto">
          <a:xfrm>
            <a:off x="2700338" y="1880840"/>
            <a:ext cx="828675" cy="1223963"/>
          </a:xfrm>
          <a:prstGeom prst="line">
            <a:avLst/>
          </a:prstGeom>
          <a:noFill/>
          <a:ln w="38100">
            <a:solidFill>
              <a:srgbClr val="000000"/>
            </a:solidFill>
            <a:prstDash val="sysDot"/>
            <a:round/>
            <a:headEnd/>
            <a:tailEnd type="triangle" w="med" len="med"/>
          </a:ln>
        </p:spPr>
        <p:txBody>
          <a:bodyPr/>
          <a:lstStyle/>
          <a:p>
            <a:endParaRPr lang="he-IL"/>
          </a:p>
        </p:txBody>
      </p:sp>
      <p:sp>
        <p:nvSpPr>
          <p:cNvPr id="22" name="Line 233"/>
          <p:cNvSpPr>
            <a:spLocks noChangeShapeType="1"/>
          </p:cNvSpPr>
          <p:nvPr/>
        </p:nvSpPr>
        <p:spPr bwMode="auto">
          <a:xfrm flipV="1">
            <a:off x="2555876" y="4184303"/>
            <a:ext cx="936625" cy="1692275"/>
          </a:xfrm>
          <a:prstGeom prst="line">
            <a:avLst/>
          </a:prstGeom>
          <a:noFill/>
          <a:ln w="38100">
            <a:solidFill>
              <a:srgbClr val="000000"/>
            </a:solidFill>
            <a:prstDash val="sysDot"/>
            <a:round/>
            <a:headEnd/>
            <a:tailEnd type="triangle" w="med" len="med"/>
          </a:ln>
        </p:spPr>
        <p:txBody>
          <a:bodyPr/>
          <a:lstStyle/>
          <a:p>
            <a:endParaRPr lang="he-IL"/>
          </a:p>
        </p:txBody>
      </p:sp>
      <p:pic>
        <p:nvPicPr>
          <p:cNvPr id="23" name="Picture 234"/>
          <p:cNvPicPr>
            <a:picLocks noChangeAspect="1" noChangeArrowheads="1"/>
          </p:cNvPicPr>
          <p:nvPr/>
        </p:nvPicPr>
        <p:blipFill>
          <a:blip r:embed="rId8"/>
          <a:srcRect/>
          <a:stretch>
            <a:fillRect/>
          </a:stretch>
        </p:blipFill>
        <p:spPr bwMode="auto">
          <a:xfrm>
            <a:off x="1547813" y="5949603"/>
            <a:ext cx="538163" cy="869950"/>
          </a:xfrm>
          <a:prstGeom prst="rect">
            <a:avLst/>
          </a:prstGeom>
          <a:noFill/>
          <a:ln w="9525">
            <a:noFill/>
            <a:miter lim="800000"/>
            <a:headEnd/>
            <a:tailEnd/>
          </a:ln>
        </p:spPr>
      </p:pic>
      <p:pic>
        <p:nvPicPr>
          <p:cNvPr id="24" name="Picture 235"/>
          <p:cNvPicPr>
            <a:picLocks noChangeAspect="1" noChangeArrowheads="1"/>
          </p:cNvPicPr>
          <p:nvPr/>
        </p:nvPicPr>
        <p:blipFill>
          <a:blip r:embed="rId9"/>
          <a:srcRect/>
          <a:stretch>
            <a:fillRect/>
          </a:stretch>
        </p:blipFill>
        <p:spPr bwMode="auto">
          <a:xfrm>
            <a:off x="969963" y="980728"/>
            <a:ext cx="925513" cy="936625"/>
          </a:xfrm>
          <a:prstGeom prst="rect">
            <a:avLst/>
          </a:prstGeom>
          <a:noFill/>
          <a:ln w="9525">
            <a:noFill/>
            <a:miter lim="800000"/>
            <a:headEnd/>
            <a:tailEnd/>
          </a:ln>
        </p:spPr>
      </p:pic>
      <p:sp>
        <p:nvSpPr>
          <p:cNvPr id="25" name="Text Box 236"/>
          <p:cNvSpPr txBox="1">
            <a:spLocks noChangeArrowheads="1"/>
          </p:cNvSpPr>
          <p:nvPr/>
        </p:nvSpPr>
        <p:spPr bwMode="auto">
          <a:xfrm>
            <a:off x="755576" y="1844824"/>
            <a:ext cx="900113" cy="366712"/>
          </a:xfrm>
          <a:prstGeom prst="rect">
            <a:avLst/>
          </a:prstGeom>
          <a:noFill/>
          <a:ln w="9525">
            <a:noFill/>
            <a:miter lim="800000"/>
            <a:headEnd/>
            <a:tailEnd/>
          </a:ln>
        </p:spPr>
        <p:txBody>
          <a:bodyPr>
            <a:spAutoFit/>
          </a:bodyPr>
          <a:lstStyle/>
          <a:p>
            <a:pPr algn="r" rtl="1">
              <a:spcBef>
                <a:spcPct val="50000"/>
              </a:spcBef>
            </a:pPr>
            <a:r>
              <a:rPr lang="he-IL" dirty="0">
                <a:latin typeface="Calibri" pitchFamily="34" charset="0"/>
              </a:rPr>
              <a:t>בוב</a:t>
            </a:r>
            <a:endParaRPr lang="en-US" dirty="0">
              <a:latin typeface="Calibri" pitchFamily="34" charset="0"/>
            </a:endParaRPr>
          </a:p>
        </p:txBody>
      </p:sp>
      <p:sp>
        <p:nvSpPr>
          <p:cNvPr id="26" name="Text Box 237"/>
          <p:cNvSpPr txBox="1">
            <a:spLocks noChangeArrowheads="1"/>
          </p:cNvSpPr>
          <p:nvPr/>
        </p:nvSpPr>
        <p:spPr bwMode="auto">
          <a:xfrm>
            <a:off x="539751" y="6202015"/>
            <a:ext cx="900112" cy="366713"/>
          </a:xfrm>
          <a:prstGeom prst="rect">
            <a:avLst/>
          </a:prstGeom>
          <a:noFill/>
          <a:ln w="9525">
            <a:noFill/>
            <a:miter lim="800000"/>
            <a:headEnd/>
            <a:tailEnd/>
          </a:ln>
        </p:spPr>
        <p:txBody>
          <a:bodyPr>
            <a:spAutoFit/>
          </a:bodyPr>
          <a:lstStyle/>
          <a:p>
            <a:pPr algn="r" rtl="1">
              <a:spcBef>
                <a:spcPct val="50000"/>
              </a:spcBef>
            </a:pPr>
            <a:r>
              <a:rPr lang="he-IL">
                <a:solidFill>
                  <a:srgbClr val="000000"/>
                </a:solidFill>
                <a:latin typeface="Calibri" pitchFamily="34" charset="0"/>
              </a:rPr>
              <a:t>אליס</a:t>
            </a:r>
            <a:endParaRPr lang="en-US">
              <a:solidFill>
                <a:srgbClr val="000000"/>
              </a:solidFill>
              <a:latin typeface="Calibri" pitchFamily="34" charset="0"/>
            </a:endParaRPr>
          </a:p>
        </p:txBody>
      </p:sp>
      <p:grpSp>
        <p:nvGrpSpPr>
          <p:cNvPr id="27" name="Group 240"/>
          <p:cNvGrpSpPr>
            <a:grpSpLocks/>
          </p:cNvGrpSpPr>
          <p:nvPr/>
        </p:nvGrpSpPr>
        <p:grpSpPr bwMode="auto">
          <a:xfrm>
            <a:off x="2628901" y="5157440"/>
            <a:ext cx="433387" cy="336550"/>
            <a:chOff x="3129" y="3536"/>
            <a:chExt cx="273" cy="212"/>
          </a:xfrm>
        </p:grpSpPr>
        <p:sp>
          <p:nvSpPr>
            <p:cNvPr id="28" name="Oval 238"/>
            <p:cNvSpPr>
              <a:spLocks noChangeArrowheads="1"/>
            </p:cNvSpPr>
            <p:nvPr/>
          </p:nvSpPr>
          <p:spPr bwMode="auto">
            <a:xfrm>
              <a:off x="3129" y="3543"/>
              <a:ext cx="205" cy="205"/>
            </a:xfrm>
            <a:prstGeom prst="ellipse">
              <a:avLst/>
            </a:prstGeom>
            <a:solidFill>
              <a:schemeClr val="tx2"/>
            </a:solidFill>
            <a:ln w="9525">
              <a:solidFill>
                <a:srgbClr val="000000"/>
              </a:solidFill>
              <a:round/>
              <a:headEnd/>
              <a:tailEnd/>
            </a:ln>
          </p:spPr>
          <p:txBody>
            <a:bodyPr wrap="none" anchor="ctr"/>
            <a:lstStyle/>
            <a:p>
              <a:endParaRPr lang="he-IL">
                <a:latin typeface="Calibri" pitchFamily="34" charset="0"/>
              </a:endParaRPr>
            </a:p>
          </p:txBody>
        </p:sp>
        <p:sp>
          <p:nvSpPr>
            <p:cNvPr id="29" name="Text Box 239"/>
            <p:cNvSpPr txBox="1">
              <a:spLocks noChangeArrowheads="1"/>
            </p:cNvSpPr>
            <p:nvPr/>
          </p:nvSpPr>
          <p:spPr bwMode="auto">
            <a:xfrm>
              <a:off x="3129" y="3536"/>
              <a:ext cx="273" cy="212"/>
            </a:xfrm>
            <a:prstGeom prst="rect">
              <a:avLst/>
            </a:prstGeom>
            <a:noFill/>
            <a:ln w="9525">
              <a:noFill/>
              <a:miter lim="800000"/>
              <a:headEnd/>
              <a:tailEnd/>
            </a:ln>
          </p:spPr>
          <p:txBody>
            <a:bodyPr>
              <a:spAutoFit/>
            </a:bodyPr>
            <a:lstStyle/>
            <a:p>
              <a:pPr>
                <a:spcBef>
                  <a:spcPct val="50000"/>
                </a:spcBef>
              </a:pPr>
              <a:r>
                <a:rPr lang="he-IL" sz="1600">
                  <a:solidFill>
                    <a:srgbClr val="000000"/>
                  </a:solidFill>
                  <a:latin typeface="Calibri" pitchFamily="34" charset="0"/>
                </a:rPr>
                <a:t>1</a:t>
              </a:r>
              <a:endParaRPr lang="en-US" sz="1600">
                <a:solidFill>
                  <a:srgbClr val="000000"/>
                </a:solidFill>
                <a:latin typeface="Calibri" pitchFamily="34" charset="0"/>
              </a:endParaRPr>
            </a:p>
          </p:txBody>
        </p:sp>
      </p:grpSp>
      <p:grpSp>
        <p:nvGrpSpPr>
          <p:cNvPr id="30" name="Group 241"/>
          <p:cNvGrpSpPr>
            <a:grpSpLocks/>
          </p:cNvGrpSpPr>
          <p:nvPr/>
        </p:nvGrpSpPr>
        <p:grpSpPr bwMode="auto">
          <a:xfrm>
            <a:off x="1836738" y="4436715"/>
            <a:ext cx="433388" cy="336550"/>
            <a:chOff x="3129" y="3536"/>
            <a:chExt cx="273" cy="212"/>
          </a:xfrm>
        </p:grpSpPr>
        <p:sp>
          <p:nvSpPr>
            <p:cNvPr id="31" name="Oval 242"/>
            <p:cNvSpPr>
              <a:spLocks noChangeArrowheads="1"/>
            </p:cNvSpPr>
            <p:nvPr/>
          </p:nvSpPr>
          <p:spPr bwMode="auto">
            <a:xfrm>
              <a:off x="3129" y="3543"/>
              <a:ext cx="205" cy="205"/>
            </a:xfrm>
            <a:prstGeom prst="ellipse">
              <a:avLst/>
            </a:prstGeom>
            <a:solidFill>
              <a:schemeClr val="tx2"/>
            </a:solidFill>
            <a:ln w="9525">
              <a:solidFill>
                <a:srgbClr val="000000"/>
              </a:solidFill>
              <a:round/>
              <a:headEnd/>
              <a:tailEnd/>
            </a:ln>
          </p:spPr>
          <p:txBody>
            <a:bodyPr wrap="none" anchor="ctr"/>
            <a:lstStyle/>
            <a:p>
              <a:endParaRPr lang="he-IL">
                <a:latin typeface="Calibri" pitchFamily="34" charset="0"/>
              </a:endParaRPr>
            </a:p>
          </p:txBody>
        </p:sp>
        <p:sp>
          <p:nvSpPr>
            <p:cNvPr id="32" name="Text Box 243"/>
            <p:cNvSpPr txBox="1">
              <a:spLocks noChangeArrowheads="1"/>
            </p:cNvSpPr>
            <p:nvPr/>
          </p:nvSpPr>
          <p:spPr bwMode="auto">
            <a:xfrm>
              <a:off x="3129" y="3536"/>
              <a:ext cx="273" cy="212"/>
            </a:xfrm>
            <a:prstGeom prst="rect">
              <a:avLst/>
            </a:prstGeom>
            <a:noFill/>
            <a:ln w="9525">
              <a:noFill/>
              <a:miter lim="800000"/>
              <a:headEnd/>
              <a:tailEnd/>
            </a:ln>
          </p:spPr>
          <p:txBody>
            <a:bodyPr>
              <a:spAutoFit/>
            </a:bodyPr>
            <a:lstStyle/>
            <a:p>
              <a:pPr>
                <a:spcBef>
                  <a:spcPct val="50000"/>
                </a:spcBef>
              </a:pPr>
              <a:r>
                <a:rPr lang="he-IL" sz="1600">
                  <a:solidFill>
                    <a:srgbClr val="000000"/>
                  </a:solidFill>
                  <a:latin typeface="Calibri" pitchFamily="34" charset="0"/>
                </a:rPr>
                <a:t>1</a:t>
              </a:r>
              <a:endParaRPr lang="en-US" sz="1600">
                <a:solidFill>
                  <a:srgbClr val="000000"/>
                </a:solidFill>
                <a:latin typeface="Calibri" pitchFamily="34" charset="0"/>
              </a:endParaRPr>
            </a:p>
          </p:txBody>
        </p:sp>
      </p:grpSp>
      <p:grpSp>
        <p:nvGrpSpPr>
          <p:cNvPr id="33" name="Group 244"/>
          <p:cNvGrpSpPr>
            <a:grpSpLocks/>
          </p:cNvGrpSpPr>
          <p:nvPr/>
        </p:nvGrpSpPr>
        <p:grpSpPr bwMode="auto">
          <a:xfrm>
            <a:off x="1763713" y="3104803"/>
            <a:ext cx="433388" cy="336550"/>
            <a:chOff x="3129" y="3536"/>
            <a:chExt cx="273" cy="212"/>
          </a:xfrm>
        </p:grpSpPr>
        <p:sp>
          <p:nvSpPr>
            <p:cNvPr id="34" name="Oval 245"/>
            <p:cNvSpPr>
              <a:spLocks noChangeArrowheads="1"/>
            </p:cNvSpPr>
            <p:nvPr/>
          </p:nvSpPr>
          <p:spPr bwMode="auto">
            <a:xfrm>
              <a:off x="3129" y="3543"/>
              <a:ext cx="205" cy="205"/>
            </a:xfrm>
            <a:prstGeom prst="ellipse">
              <a:avLst/>
            </a:prstGeom>
            <a:solidFill>
              <a:schemeClr val="tx2"/>
            </a:solidFill>
            <a:ln w="9525">
              <a:solidFill>
                <a:srgbClr val="000000"/>
              </a:solidFill>
              <a:round/>
              <a:headEnd/>
              <a:tailEnd/>
            </a:ln>
          </p:spPr>
          <p:txBody>
            <a:bodyPr wrap="none" anchor="ctr"/>
            <a:lstStyle/>
            <a:p>
              <a:endParaRPr lang="he-IL">
                <a:latin typeface="Calibri" pitchFamily="34" charset="0"/>
              </a:endParaRPr>
            </a:p>
          </p:txBody>
        </p:sp>
        <p:sp>
          <p:nvSpPr>
            <p:cNvPr id="35" name="Text Box 246"/>
            <p:cNvSpPr txBox="1">
              <a:spLocks noChangeArrowheads="1"/>
            </p:cNvSpPr>
            <p:nvPr/>
          </p:nvSpPr>
          <p:spPr bwMode="auto">
            <a:xfrm>
              <a:off x="3129" y="3536"/>
              <a:ext cx="273" cy="212"/>
            </a:xfrm>
            <a:prstGeom prst="rect">
              <a:avLst/>
            </a:prstGeom>
            <a:noFill/>
            <a:ln w="9525">
              <a:noFill/>
              <a:miter lim="800000"/>
              <a:headEnd/>
              <a:tailEnd/>
            </a:ln>
          </p:spPr>
          <p:txBody>
            <a:bodyPr>
              <a:spAutoFit/>
            </a:bodyPr>
            <a:lstStyle/>
            <a:p>
              <a:pPr>
                <a:spcBef>
                  <a:spcPct val="50000"/>
                </a:spcBef>
              </a:pPr>
              <a:r>
                <a:rPr lang="he-IL" sz="1600">
                  <a:solidFill>
                    <a:srgbClr val="000000"/>
                  </a:solidFill>
                  <a:latin typeface="Calibri" pitchFamily="34" charset="0"/>
                </a:rPr>
                <a:t>1</a:t>
              </a:r>
              <a:endParaRPr lang="en-US" sz="1600">
                <a:solidFill>
                  <a:srgbClr val="000000"/>
                </a:solidFill>
                <a:latin typeface="Calibri" pitchFamily="34" charset="0"/>
              </a:endParaRPr>
            </a:p>
          </p:txBody>
        </p:sp>
      </p:grpSp>
      <p:grpSp>
        <p:nvGrpSpPr>
          <p:cNvPr id="36" name="Group 247"/>
          <p:cNvGrpSpPr>
            <a:grpSpLocks/>
          </p:cNvGrpSpPr>
          <p:nvPr/>
        </p:nvGrpSpPr>
        <p:grpSpPr bwMode="auto">
          <a:xfrm>
            <a:off x="2663826" y="1952278"/>
            <a:ext cx="433387" cy="336550"/>
            <a:chOff x="3129" y="3536"/>
            <a:chExt cx="273" cy="212"/>
          </a:xfrm>
        </p:grpSpPr>
        <p:sp>
          <p:nvSpPr>
            <p:cNvPr id="37" name="Oval 248"/>
            <p:cNvSpPr>
              <a:spLocks noChangeArrowheads="1"/>
            </p:cNvSpPr>
            <p:nvPr/>
          </p:nvSpPr>
          <p:spPr bwMode="auto">
            <a:xfrm>
              <a:off x="3129" y="3543"/>
              <a:ext cx="205" cy="205"/>
            </a:xfrm>
            <a:prstGeom prst="ellipse">
              <a:avLst/>
            </a:prstGeom>
            <a:solidFill>
              <a:schemeClr val="tx2"/>
            </a:solidFill>
            <a:ln w="9525">
              <a:solidFill>
                <a:srgbClr val="000000"/>
              </a:solidFill>
              <a:round/>
              <a:headEnd/>
              <a:tailEnd/>
            </a:ln>
          </p:spPr>
          <p:txBody>
            <a:bodyPr wrap="none" anchor="ctr"/>
            <a:lstStyle/>
            <a:p>
              <a:endParaRPr lang="he-IL">
                <a:latin typeface="Calibri" pitchFamily="34" charset="0"/>
              </a:endParaRPr>
            </a:p>
          </p:txBody>
        </p:sp>
        <p:sp>
          <p:nvSpPr>
            <p:cNvPr id="38" name="Text Box 249"/>
            <p:cNvSpPr txBox="1">
              <a:spLocks noChangeArrowheads="1"/>
            </p:cNvSpPr>
            <p:nvPr/>
          </p:nvSpPr>
          <p:spPr bwMode="auto">
            <a:xfrm>
              <a:off x="3129" y="3536"/>
              <a:ext cx="273" cy="212"/>
            </a:xfrm>
            <a:prstGeom prst="rect">
              <a:avLst/>
            </a:prstGeom>
            <a:noFill/>
            <a:ln w="9525">
              <a:noFill/>
              <a:miter lim="800000"/>
              <a:headEnd/>
              <a:tailEnd/>
            </a:ln>
          </p:spPr>
          <p:txBody>
            <a:bodyPr>
              <a:spAutoFit/>
            </a:bodyPr>
            <a:lstStyle/>
            <a:p>
              <a:pPr>
                <a:spcBef>
                  <a:spcPct val="50000"/>
                </a:spcBef>
              </a:pPr>
              <a:r>
                <a:rPr lang="he-IL" sz="1600">
                  <a:solidFill>
                    <a:srgbClr val="000000"/>
                  </a:solidFill>
                  <a:latin typeface="Calibri" pitchFamily="34" charset="0"/>
                </a:rPr>
                <a:t>1</a:t>
              </a:r>
              <a:endParaRPr lang="en-US" sz="1600">
                <a:solidFill>
                  <a:srgbClr val="000000"/>
                </a:solidFill>
                <a:latin typeface="Calibri" pitchFamily="34" charset="0"/>
              </a:endParaRPr>
            </a:p>
          </p:txBody>
        </p:sp>
      </p:grpSp>
      <p:grpSp>
        <p:nvGrpSpPr>
          <p:cNvPr id="39" name="Group 250"/>
          <p:cNvGrpSpPr>
            <a:grpSpLocks/>
          </p:cNvGrpSpPr>
          <p:nvPr/>
        </p:nvGrpSpPr>
        <p:grpSpPr bwMode="auto">
          <a:xfrm>
            <a:off x="3060701" y="5049490"/>
            <a:ext cx="433387" cy="336550"/>
            <a:chOff x="3129" y="3536"/>
            <a:chExt cx="273" cy="212"/>
          </a:xfrm>
        </p:grpSpPr>
        <p:sp>
          <p:nvSpPr>
            <p:cNvPr id="40" name="Oval 251"/>
            <p:cNvSpPr>
              <a:spLocks noChangeArrowheads="1"/>
            </p:cNvSpPr>
            <p:nvPr/>
          </p:nvSpPr>
          <p:spPr bwMode="auto">
            <a:xfrm>
              <a:off x="3129" y="3543"/>
              <a:ext cx="205" cy="205"/>
            </a:xfrm>
            <a:prstGeom prst="ellipse">
              <a:avLst/>
            </a:prstGeom>
            <a:solidFill>
              <a:schemeClr val="tx2"/>
            </a:solidFill>
            <a:ln w="9525">
              <a:solidFill>
                <a:srgbClr val="000000"/>
              </a:solidFill>
              <a:round/>
              <a:headEnd/>
              <a:tailEnd/>
            </a:ln>
          </p:spPr>
          <p:txBody>
            <a:bodyPr wrap="none" anchor="ctr"/>
            <a:lstStyle/>
            <a:p>
              <a:endParaRPr lang="he-IL">
                <a:latin typeface="Calibri" pitchFamily="34" charset="0"/>
              </a:endParaRPr>
            </a:p>
          </p:txBody>
        </p:sp>
        <p:sp>
          <p:nvSpPr>
            <p:cNvPr id="41" name="Text Box 252"/>
            <p:cNvSpPr txBox="1">
              <a:spLocks noChangeArrowheads="1"/>
            </p:cNvSpPr>
            <p:nvPr/>
          </p:nvSpPr>
          <p:spPr bwMode="auto">
            <a:xfrm>
              <a:off x="3129" y="3536"/>
              <a:ext cx="273" cy="212"/>
            </a:xfrm>
            <a:prstGeom prst="rect">
              <a:avLst/>
            </a:prstGeom>
            <a:noFill/>
            <a:ln w="9525">
              <a:noFill/>
              <a:miter lim="800000"/>
              <a:headEnd/>
              <a:tailEnd/>
            </a:ln>
          </p:spPr>
          <p:txBody>
            <a:bodyPr>
              <a:spAutoFit/>
            </a:bodyPr>
            <a:lstStyle/>
            <a:p>
              <a:pPr>
                <a:spcBef>
                  <a:spcPct val="50000"/>
                </a:spcBef>
              </a:pPr>
              <a:r>
                <a:rPr lang="he-IL" sz="1600">
                  <a:solidFill>
                    <a:srgbClr val="000000"/>
                  </a:solidFill>
                  <a:latin typeface="Calibri" pitchFamily="34" charset="0"/>
                </a:rPr>
                <a:t>2</a:t>
              </a:r>
              <a:endParaRPr lang="en-US" sz="1600">
                <a:solidFill>
                  <a:srgbClr val="000000"/>
                </a:solidFill>
                <a:latin typeface="Calibri" pitchFamily="34" charset="0"/>
              </a:endParaRPr>
            </a:p>
          </p:txBody>
        </p:sp>
      </p:grpSp>
      <p:sp>
        <p:nvSpPr>
          <p:cNvPr id="42" name="Line 256"/>
          <p:cNvSpPr>
            <a:spLocks noChangeShapeType="1"/>
          </p:cNvSpPr>
          <p:nvPr/>
        </p:nvSpPr>
        <p:spPr bwMode="auto">
          <a:xfrm>
            <a:off x="2305051" y="2133253"/>
            <a:ext cx="142875" cy="3779837"/>
          </a:xfrm>
          <a:prstGeom prst="line">
            <a:avLst/>
          </a:prstGeom>
          <a:noFill/>
          <a:ln w="38100">
            <a:solidFill>
              <a:schemeClr val="folHlink"/>
            </a:solidFill>
            <a:round/>
            <a:headEnd/>
            <a:tailEnd type="triangle" w="med" len="med"/>
          </a:ln>
        </p:spPr>
        <p:txBody>
          <a:bodyPr/>
          <a:lstStyle/>
          <a:p>
            <a:endParaRPr lang="he-IL"/>
          </a:p>
        </p:txBody>
      </p:sp>
      <p:grpSp>
        <p:nvGrpSpPr>
          <p:cNvPr id="43" name="Group 253"/>
          <p:cNvGrpSpPr>
            <a:grpSpLocks/>
          </p:cNvGrpSpPr>
          <p:nvPr/>
        </p:nvGrpSpPr>
        <p:grpSpPr bwMode="auto">
          <a:xfrm>
            <a:off x="2197101" y="3752503"/>
            <a:ext cx="433387" cy="336550"/>
            <a:chOff x="3129" y="3536"/>
            <a:chExt cx="273" cy="212"/>
          </a:xfrm>
        </p:grpSpPr>
        <p:sp>
          <p:nvSpPr>
            <p:cNvPr id="44" name="Oval 254"/>
            <p:cNvSpPr>
              <a:spLocks noChangeArrowheads="1"/>
            </p:cNvSpPr>
            <p:nvPr/>
          </p:nvSpPr>
          <p:spPr bwMode="auto">
            <a:xfrm>
              <a:off x="3129" y="3543"/>
              <a:ext cx="205" cy="205"/>
            </a:xfrm>
            <a:prstGeom prst="ellipse">
              <a:avLst/>
            </a:prstGeom>
            <a:solidFill>
              <a:schemeClr val="tx2"/>
            </a:solidFill>
            <a:ln w="9525">
              <a:solidFill>
                <a:srgbClr val="000000"/>
              </a:solidFill>
              <a:round/>
              <a:headEnd/>
              <a:tailEnd/>
            </a:ln>
          </p:spPr>
          <p:txBody>
            <a:bodyPr wrap="none" anchor="ctr"/>
            <a:lstStyle/>
            <a:p>
              <a:endParaRPr lang="he-IL">
                <a:latin typeface="Calibri" pitchFamily="34" charset="0"/>
              </a:endParaRPr>
            </a:p>
          </p:txBody>
        </p:sp>
        <p:sp>
          <p:nvSpPr>
            <p:cNvPr id="45" name="Text Box 255"/>
            <p:cNvSpPr txBox="1">
              <a:spLocks noChangeArrowheads="1"/>
            </p:cNvSpPr>
            <p:nvPr/>
          </p:nvSpPr>
          <p:spPr bwMode="auto">
            <a:xfrm>
              <a:off x="3129" y="3536"/>
              <a:ext cx="273" cy="212"/>
            </a:xfrm>
            <a:prstGeom prst="rect">
              <a:avLst/>
            </a:prstGeom>
            <a:noFill/>
            <a:ln w="9525">
              <a:noFill/>
              <a:miter lim="800000"/>
              <a:headEnd/>
              <a:tailEnd/>
            </a:ln>
          </p:spPr>
          <p:txBody>
            <a:bodyPr>
              <a:spAutoFit/>
            </a:bodyPr>
            <a:lstStyle/>
            <a:p>
              <a:pPr>
                <a:spcBef>
                  <a:spcPct val="50000"/>
                </a:spcBef>
              </a:pPr>
              <a:r>
                <a:rPr lang="he-IL" sz="1600">
                  <a:solidFill>
                    <a:srgbClr val="000000"/>
                  </a:solidFill>
                  <a:latin typeface="Calibri" pitchFamily="34" charset="0"/>
                </a:rPr>
                <a:t>3</a:t>
              </a:r>
              <a:endParaRPr lang="en-US" sz="1600">
                <a:solidFill>
                  <a:srgbClr val="000000"/>
                </a:solidFill>
                <a:latin typeface="Calibri" pitchFamily="34" charset="0"/>
              </a:endParaRPr>
            </a:p>
          </p:txBody>
        </p:sp>
      </p:grpSp>
    </p:spTree>
    <p:extLst>
      <p:ext uri="{BB962C8B-B14F-4D97-AF65-F5344CB8AC3E}">
        <p14:creationId xmlns:p14="http://schemas.microsoft.com/office/powerpoint/2010/main" val="162131745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Query flooding: Gnutella</a:t>
            </a:r>
            <a:endParaRPr lang="he-IL" dirty="0">
              <a:solidFill>
                <a:schemeClr val="bg1"/>
              </a:solidFill>
            </a:endParaRPr>
          </a:p>
        </p:txBody>
      </p:sp>
      <p:sp>
        <p:nvSpPr>
          <p:cNvPr id="4" name="Rectangle 4"/>
          <p:cNvSpPr>
            <a:spLocks noGrp="1" noChangeArrowheads="1"/>
          </p:cNvSpPr>
          <p:nvPr>
            <p:ph type="body" sz="half" idx="4294967295"/>
          </p:nvPr>
        </p:nvSpPr>
        <p:spPr>
          <a:xfrm>
            <a:off x="467544" y="1916832"/>
            <a:ext cx="4038600" cy="4525963"/>
          </a:xfrm>
          <a:prstGeom prst="rect">
            <a:avLst/>
          </a:prstGeom>
        </p:spPr>
        <p:txBody>
          <a:bodyPr/>
          <a:lstStyle/>
          <a:p>
            <a:pPr>
              <a:lnSpc>
                <a:spcPct val="90000"/>
              </a:lnSpc>
              <a:buFont typeface="Arial" pitchFamily="34" charset="0"/>
              <a:buChar char="•"/>
              <a:defRPr/>
            </a:pPr>
            <a:r>
              <a:rPr lang="en-US" sz="2400" dirty="0" smtClean="0">
                <a:solidFill>
                  <a:schemeClr val="tx1"/>
                </a:solidFill>
              </a:rPr>
              <a:t> fully distributed</a:t>
            </a:r>
          </a:p>
          <a:p>
            <a:pPr lvl="2">
              <a:lnSpc>
                <a:spcPct val="90000"/>
              </a:lnSpc>
              <a:defRPr/>
            </a:pPr>
            <a:r>
              <a:rPr lang="en-US" sz="2000" dirty="0" smtClean="0">
                <a:solidFill>
                  <a:schemeClr val="tx1"/>
                </a:solidFill>
              </a:rPr>
              <a:t>	no central server</a:t>
            </a:r>
          </a:p>
          <a:p>
            <a:pPr>
              <a:lnSpc>
                <a:spcPct val="90000"/>
              </a:lnSpc>
              <a:buFont typeface="Arial" pitchFamily="34" charset="0"/>
              <a:buChar char="•"/>
              <a:defRPr/>
            </a:pPr>
            <a:r>
              <a:rPr lang="en-US" sz="2400" dirty="0" smtClean="0">
                <a:solidFill>
                  <a:schemeClr val="tx1"/>
                </a:solidFill>
              </a:rPr>
              <a:t> public domain protocol</a:t>
            </a:r>
          </a:p>
          <a:p>
            <a:pPr>
              <a:lnSpc>
                <a:spcPct val="90000"/>
              </a:lnSpc>
              <a:buFont typeface="Arial" pitchFamily="34" charset="0"/>
              <a:buChar char="•"/>
              <a:defRPr/>
            </a:pPr>
            <a:r>
              <a:rPr lang="en-US" sz="2400" dirty="0" smtClean="0">
                <a:solidFill>
                  <a:schemeClr val="tx1"/>
                </a:solidFill>
              </a:rPr>
              <a:t> many Gnutella clients</a:t>
            </a:r>
          </a:p>
          <a:p>
            <a:pPr>
              <a:lnSpc>
                <a:spcPct val="90000"/>
              </a:lnSpc>
              <a:defRPr/>
            </a:pPr>
            <a:r>
              <a:rPr lang="en-US" sz="2400" dirty="0" smtClean="0">
                <a:solidFill>
                  <a:schemeClr val="tx1"/>
                </a:solidFill>
              </a:rPr>
              <a:t>  implementing protocol</a:t>
            </a:r>
          </a:p>
          <a:p>
            <a:pPr>
              <a:lnSpc>
                <a:spcPct val="90000"/>
              </a:lnSpc>
              <a:buFont typeface="Arial" pitchFamily="34" charset="0"/>
              <a:buChar char="•"/>
              <a:defRPr/>
            </a:pPr>
            <a:endParaRPr lang="en-US" sz="2400" dirty="0" smtClean="0">
              <a:solidFill>
                <a:schemeClr val="tx1"/>
              </a:solidFill>
            </a:endParaRPr>
          </a:p>
          <a:p>
            <a:pPr>
              <a:lnSpc>
                <a:spcPct val="90000"/>
              </a:lnSpc>
              <a:buFont typeface="Arial" pitchFamily="34" charset="0"/>
              <a:buChar char="•"/>
              <a:defRPr/>
            </a:pPr>
            <a:endParaRPr lang="en-US" sz="2400" dirty="0" smtClean="0">
              <a:solidFill>
                <a:schemeClr val="tx1"/>
              </a:solidFill>
            </a:endParaRPr>
          </a:p>
        </p:txBody>
      </p:sp>
      <p:sp>
        <p:nvSpPr>
          <p:cNvPr id="5" name="Rectangle 5"/>
          <p:cNvSpPr>
            <a:spLocks noGrp="1" noChangeArrowheads="1"/>
          </p:cNvSpPr>
          <p:nvPr>
            <p:ph type="body" sz="half" idx="4294967295"/>
          </p:nvPr>
        </p:nvSpPr>
        <p:spPr>
          <a:xfrm>
            <a:off x="4355976" y="1916832"/>
            <a:ext cx="4341168" cy="4525963"/>
          </a:xfrm>
          <a:prstGeom prst="rect">
            <a:avLst/>
          </a:prstGeom>
        </p:spPr>
        <p:txBody>
          <a:bodyPr/>
          <a:lstStyle/>
          <a:p>
            <a:pPr>
              <a:lnSpc>
                <a:spcPct val="90000"/>
              </a:lnSpc>
              <a:buFont typeface="Arial" pitchFamily="34" charset="0"/>
              <a:buChar char="•"/>
              <a:defRPr/>
            </a:pPr>
            <a:r>
              <a:rPr lang="en-US" sz="2400" dirty="0" smtClean="0">
                <a:solidFill>
                  <a:schemeClr val="tx1"/>
                </a:solidFill>
              </a:rPr>
              <a:t> overlay network: graph</a:t>
            </a:r>
          </a:p>
          <a:p>
            <a:pPr>
              <a:lnSpc>
                <a:spcPct val="90000"/>
              </a:lnSpc>
              <a:buFont typeface="Arial" pitchFamily="34" charset="0"/>
              <a:buChar char="•"/>
              <a:defRPr/>
            </a:pPr>
            <a:r>
              <a:rPr lang="en-US" sz="2400" dirty="0" smtClean="0">
                <a:solidFill>
                  <a:schemeClr val="tx1"/>
                </a:solidFill>
              </a:rPr>
              <a:t> edge between peer X and Y </a:t>
            </a:r>
          </a:p>
          <a:p>
            <a:pPr>
              <a:lnSpc>
                <a:spcPct val="90000"/>
              </a:lnSpc>
              <a:defRPr/>
            </a:pPr>
            <a:r>
              <a:rPr lang="en-US" sz="2400" dirty="0" smtClean="0">
                <a:solidFill>
                  <a:schemeClr val="tx1"/>
                </a:solidFill>
              </a:rPr>
              <a:t>  if there’s a TCP connection</a:t>
            </a:r>
          </a:p>
          <a:p>
            <a:pPr>
              <a:lnSpc>
                <a:spcPct val="90000"/>
              </a:lnSpc>
              <a:buFont typeface="Arial" pitchFamily="34" charset="0"/>
              <a:buChar char="•"/>
              <a:defRPr/>
            </a:pPr>
            <a:r>
              <a:rPr lang="en-US" sz="2400" dirty="0" smtClean="0">
                <a:solidFill>
                  <a:schemeClr val="tx1"/>
                </a:solidFill>
              </a:rPr>
              <a:t> all active peers and edges</a:t>
            </a:r>
          </a:p>
          <a:p>
            <a:pPr>
              <a:lnSpc>
                <a:spcPct val="90000"/>
              </a:lnSpc>
              <a:defRPr/>
            </a:pPr>
            <a:r>
              <a:rPr lang="en-US" sz="2400" dirty="0" smtClean="0">
                <a:solidFill>
                  <a:schemeClr val="tx1"/>
                </a:solidFill>
              </a:rPr>
              <a:t>  is overlay net</a:t>
            </a:r>
          </a:p>
          <a:p>
            <a:pPr>
              <a:lnSpc>
                <a:spcPct val="90000"/>
              </a:lnSpc>
              <a:buFont typeface="Arial" pitchFamily="34" charset="0"/>
              <a:buChar char="•"/>
              <a:defRPr/>
            </a:pPr>
            <a:r>
              <a:rPr lang="en-US" sz="2400" dirty="0" smtClean="0">
                <a:solidFill>
                  <a:schemeClr val="tx1"/>
                </a:solidFill>
              </a:rPr>
              <a:t> Edge is not a physical link</a:t>
            </a:r>
          </a:p>
          <a:p>
            <a:pPr>
              <a:lnSpc>
                <a:spcPct val="90000"/>
              </a:lnSpc>
              <a:buFont typeface="Arial" pitchFamily="34" charset="0"/>
              <a:buChar char="•"/>
              <a:defRPr/>
            </a:pPr>
            <a:r>
              <a:rPr lang="en-US" sz="2400" dirty="0" smtClean="0">
                <a:solidFill>
                  <a:schemeClr val="tx1"/>
                </a:solidFill>
              </a:rPr>
              <a:t> Given peer will typically be </a:t>
            </a:r>
          </a:p>
          <a:p>
            <a:pPr>
              <a:lnSpc>
                <a:spcPct val="90000"/>
              </a:lnSpc>
              <a:defRPr/>
            </a:pPr>
            <a:r>
              <a:rPr lang="en-US" sz="2400" dirty="0" smtClean="0">
                <a:solidFill>
                  <a:schemeClr val="tx1"/>
                </a:solidFill>
              </a:rPr>
              <a:t>   connected with &lt; 10 overlay </a:t>
            </a:r>
          </a:p>
          <a:p>
            <a:pPr>
              <a:lnSpc>
                <a:spcPct val="90000"/>
              </a:lnSpc>
              <a:defRPr/>
            </a:pPr>
            <a:r>
              <a:rPr lang="en-US" sz="2400" dirty="0" smtClean="0">
                <a:solidFill>
                  <a:schemeClr val="tx1"/>
                </a:solidFill>
              </a:rPr>
              <a:t>   neighbors</a:t>
            </a:r>
          </a:p>
        </p:txBody>
      </p:sp>
    </p:spTree>
    <p:extLst>
      <p:ext uri="{BB962C8B-B14F-4D97-AF65-F5344CB8AC3E}">
        <p14:creationId xmlns:p14="http://schemas.microsoft.com/office/powerpoint/2010/main" val="219149892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Gnutella: Peer joining</a:t>
            </a:r>
            <a:endParaRPr lang="he-IL" dirty="0">
              <a:solidFill>
                <a:schemeClr val="bg1"/>
              </a:solidFill>
            </a:endParaRPr>
          </a:p>
        </p:txBody>
      </p:sp>
      <p:sp>
        <p:nvSpPr>
          <p:cNvPr id="4" name="Text Placeholder 3"/>
          <p:cNvSpPr>
            <a:spLocks noGrp="1" noChangeArrowheads="1"/>
          </p:cNvSpPr>
          <p:nvPr>
            <p:ph type="body" idx="4294967295"/>
          </p:nvPr>
        </p:nvSpPr>
        <p:spPr>
          <a:xfrm>
            <a:off x="323528" y="1844824"/>
            <a:ext cx="8229600" cy="4525963"/>
          </a:xfrm>
          <a:prstGeom prst="rect">
            <a:avLst/>
          </a:prstGeom>
        </p:spPr>
        <p:txBody>
          <a:bodyPr/>
          <a:lstStyle/>
          <a:p>
            <a:pPr marL="533400" indent="-533400">
              <a:buFont typeface="ZapfDingbats" pitchFamily="82" charset="2"/>
              <a:buAutoNum type="arabicPeriod"/>
              <a:defRPr/>
            </a:pPr>
            <a:r>
              <a:rPr lang="en-US" sz="2400" dirty="0" smtClean="0">
                <a:solidFill>
                  <a:schemeClr val="tx1"/>
                </a:solidFill>
              </a:rPr>
              <a:t>Joining peer X must find some other peer in Gnutella network: use list of candidate peers</a:t>
            </a:r>
          </a:p>
          <a:p>
            <a:pPr marL="533400" indent="-533400">
              <a:buFont typeface="ZapfDingbats" pitchFamily="82" charset="2"/>
              <a:buAutoNum type="arabicPeriod"/>
              <a:defRPr/>
            </a:pPr>
            <a:r>
              <a:rPr lang="en-US" sz="2400" dirty="0" smtClean="0">
                <a:solidFill>
                  <a:schemeClr val="tx1"/>
                </a:solidFill>
              </a:rPr>
              <a:t>X sequentially attempts to make TCP with peers on list until connection setup with Y</a:t>
            </a:r>
          </a:p>
          <a:p>
            <a:pPr marL="533400" indent="-533400">
              <a:buFont typeface="ZapfDingbats" pitchFamily="82" charset="2"/>
              <a:buAutoNum type="arabicPeriod"/>
              <a:defRPr/>
            </a:pPr>
            <a:r>
              <a:rPr lang="en-US" sz="2400" dirty="0" smtClean="0">
                <a:solidFill>
                  <a:schemeClr val="tx1"/>
                </a:solidFill>
              </a:rPr>
              <a:t>X sends Ping message to Y; Y forwards Ping message. </a:t>
            </a:r>
          </a:p>
          <a:p>
            <a:pPr marL="533400" indent="-533400">
              <a:buFont typeface="ZapfDingbats" pitchFamily="82" charset="2"/>
              <a:buAutoNum type="arabicPeriod"/>
              <a:defRPr/>
            </a:pPr>
            <a:r>
              <a:rPr lang="en-US" sz="2400" dirty="0" smtClean="0">
                <a:solidFill>
                  <a:schemeClr val="tx1"/>
                </a:solidFill>
              </a:rPr>
              <a:t>All peers receiving Ping message respond with Pong message</a:t>
            </a:r>
          </a:p>
          <a:p>
            <a:pPr marL="533400" indent="-533400">
              <a:buFont typeface="ZapfDingbats" pitchFamily="82" charset="2"/>
              <a:buAutoNum type="arabicPeriod"/>
              <a:defRPr/>
            </a:pPr>
            <a:r>
              <a:rPr lang="en-US" sz="2400" dirty="0" smtClean="0">
                <a:solidFill>
                  <a:schemeClr val="tx1"/>
                </a:solidFill>
              </a:rPr>
              <a:t>X receives many Pong messages. It can then setup additional TCP connections</a:t>
            </a:r>
          </a:p>
        </p:txBody>
      </p:sp>
    </p:spTree>
    <p:extLst>
      <p:ext uri="{BB962C8B-B14F-4D97-AF65-F5344CB8AC3E}">
        <p14:creationId xmlns:p14="http://schemas.microsoft.com/office/powerpoint/2010/main" val="57899316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Gnutella: protocol</a:t>
            </a:r>
            <a:endParaRPr lang="he-IL" dirty="0">
              <a:solidFill>
                <a:schemeClr val="bg1"/>
              </a:solidFill>
            </a:endParaRPr>
          </a:p>
        </p:txBody>
      </p:sp>
      <p:grpSp>
        <p:nvGrpSpPr>
          <p:cNvPr id="4" name="Group 7"/>
          <p:cNvGrpSpPr>
            <a:grpSpLocks/>
          </p:cNvGrpSpPr>
          <p:nvPr/>
        </p:nvGrpSpPr>
        <p:grpSpPr bwMode="auto">
          <a:xfrm>
            <a:off x="2247775" y="1728787"/>
            <a:ext cx="6716713" cy="5129213"/>
            <a:chOff x="768" y="280"/>
            <a:chExt cx="3936" cy="3231"/>
          </a:xfrm>
        </p:grpSpPr>
        <p:graphicFrame>
          <p:nvGraphicFramePr>
            <p:cNvPr id="5" name="Object 8"/>
            <p:cNvGraphicFramePr>
              <a:graphicFrameLocks noChangeAspect="1"/>
            </p:cNvGraphicFramePr>
            <p:nvPr/>
          </p:nvGraphicFramePr>
          <p:xfrm>
            <a:off x="768" y="2016"/>
            <a:ext cx="432" cy="343"/>
          </p:xfrm>
          <a:graphic>
            <a:graphicData uri="http://schemas.openxmlformats.org/presentationml/2006/ole">
              <mc:AlternateContent xmlns:mc="http://schemas.openxmlformats.org/markup-compatibility/2006">
                <mc:Choice xmlns:v="urn:schemas-microsoft-com:vml" Requires="v">
                  <p:oleObj spid="_x0000_s242314" name="Clip" r:id="rId3" imgW="1305000" imgH="1085760" progId="MS_ClipArt_Gallery.2">
                    <p:embed/>
                  </p:oleObj>
                </mc:Choice>
                <mc:Fallback>
                  <p:oleObj name="Clip" r:id="rId3" imgW="1305000" imgH="108576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 y="2016"/>
                          <a:ext cx="432" cy="3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9"/>
            <p:cNvGraphicFramePr>
              <a:graphicFrameLocks noChangeAspect="1"/>
            </p:cNvGraphicFramePr>
            <p:nvPr/>
          </p:nvGraphicFramePr>
          <p:xfrm>
            <a:off x="2160" y="3168"/>
            <a:ext cx="432" cy="343"/>
          </p:xfrm>
          <a:graphic>
            <a:graphicData uri="http://schemas.openxmlformats.org/presentationml/2006/ole">
              <mc:AlternateContent xmlns:mc="http://schemas.openxmlformats.org/markup-compatibility/2006">
                <mc:Choice xmlns:v="urn:schemas-microsoft-com:vml" Requires="v">
                  <p:oleObj spid="_x0000_s242315" name="Clip" r:id="rId5" imgW="1305000" imgH="1085760" progId="MS_ClipArt_Gallery.2">
                    <p:embed/>
                  </p:oleObj>
                </mc:Choice>
                <mc:Fallback>
                  <p:oleObj name="Clip" r:id="rId5" imgW="1305000" imgH="108576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0" y="3168"/>
                          <a:ext cx="432" cy="3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10"/>
            <p:cNvGraphicFramePr>
              <a:graphicFrameLocks noChangeAspect="1"/>
            </p:cNvGraphicFramePr>
            <p:nvPr/>
          </p:nvGraphicFramePr>
          <p:xfrm>
            <a:off x="2160" y="2016"/>
            <a:ext cx="432" cy="343"/>
          </p:xfrm>
          <a:graphic>
            <a:graphicData uri="http://schemas.openxmlformats.org/presentationml/2006/ole">
              <mc:AlternateContent xmlns:mc="http://schemas.openxmlformats.org/markup-compatibility/2006">
                <mc:Choice xmlns:v="urn:schemas-microsoft-com:vml" Requires="v">
                  <p:oleObj spid="_x0000_s242316" name="Clip" r:id="rId6" imgW="1305000" imgH="1085760" progId="MS_ClipArt_Gallery.2">
                    <p:embed/>
                  </p:oleObj>
                </mc:Choice>
                <mc:Fallback>
                  <p:oleObj name="Clip" r:id="rId6" imgW="1305000" imgH="108576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0" y="2016"/>
                          <a:ext cx="432" cy="3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11"/>
            <p:cNvGraphicFramePr>
              <a:graphicFrameLocks noChangeAspect="1"/>
            </p:cNvGraphicFramePr>
            <p:nvPr/>
          </p:nvGraphicFramePr>
          <p:xfrm>
            <a:off x="2160" y="816"/>
            <a:ext cx="432" cy="343"/>
          </p:xfrm>
          <a:graphic>
            <a:graphicData uri="http://schemas.openxmlformats.org/presentationml/2006/ole">
              <mc:AlternateContent xmlns:mc="http://schemas.openxmlformats.org/markup-compatibility/2006">
                <mc:Choice xmlns:v="urn:schemas-microsoft-com:vml" Requires="v">
                  <p:oleObj spid="_x0000_s242317" name="Clip" r:id="rId7" imgW="1305000" imgH="1085760" progId="MS_ClipArt_Gallery.2">
                    <p:embed/>
                  </p:oleObj>
                </mc:Choice>
                <mc:Fallback>
                  <p:oleObj name="Clip" r:id="rId7" imgW="1305000" imgH="108576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0" y="816"/>
                          <a:ext cx="432" cy="3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12"/>
            <p:cNvGraphicFramePr>
              <a:graphicFrameLocks noChangeAspect="1"/>
            </p:cNvGraphicFramePr>
            <p:nvPr/>
          </p:nvGraphicFramePr>
          <p:xfrm>
            <a:off x="4272" y="1968"/>
            <a:ext cx="432" cy="343"/>
          </p:xfrm>
          <a:graphic>
            <a:graphicData uri="http://schemas.openxmlformats.org/presentationml/2006/ole">
              <mc:AlternateContent xmlns:mc="http://schemas.openxmlformats.org/markup-compatibility/2006">
                <mc:Choice xmlns:v="urn:schemas-microsoft-com:vml" Requires="v">
                  <p:oleObj spid="_x0000_s242318" name="Clip" r:id="rId8" imgW="1305000" imgH="1085760" progId="MS_ClipArt_Gallery.2">
                    <p:embed/>
                  </p:oleObj>
                </mc:Choice>
                <mc:Fallback>
                  <p:oleObj name="Clip" r:id="rId8" imgW="1305000" imgH="108576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2" y="1968"/>
                          <a:ext cx="432" cy="3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13"/>
            <p:cNvGraphicFramePr>
              <a:graphicFrameLocks noChangeAspect="1"/>
            </p:cNvGraphicFramePr>
            <p:nvPr/>
          </p:nvGraphicFramePr>
          <p:xfrm>
            <a:off x="4272" y="768"/>
            <a:ext cx="432" cy="343"/>
          </p:xfrm>
          <a:graphic>
            <a:graphicData uri="http://schemas.openxmlformats.org/presentationml/2006/ole">
              <mc:AlternateContent xmlns:mc="http://schemas.openxmlformats.org/markup-compatibility/2006">
                <mc:Choice xmlns:v="urn:schemas-microsoft-com:vml" Requires="v">
                  <p:oleObj spid="_x0000_s242319" name="Clip" r:id="rId9" imgW="1305000" imgH="1085760" progId="MS_ClipArt_Gallery.2">
                    <p:embed/>
                  </p:oleObj>
                </mc:Choice>
                <mc:Fallback>
                  <p:oleObj name="Clip" r:id="rId9" imgW="1305000" imgH="108576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2" y="768"/>
                          <a:ext cx="432" cy="3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Line 14"/>
            <p:cNvSpPr>
              <a:spLocks noChangeShapeType="1"/>
            </p:cNvSpPr>
            <p:nvPr/>
          </p:nvSpPr>
          <p:spPr bwMode="auto">
            <a:xfrm flipV="1">
              <a:off x="1104" y="1104"/>
              <a:ext cx="1104" cy="912"/>
            </a:xfrm>
            <a:prstGeom prst="line">
              <a:avLst/>
            </a:prstGeom>
            <a:noFill/>
            <a:ln w="9525">
              <a:solidFill>
                <a:schemeClr val="tx1"/>
              </a:solidFill>
              <a:round/>
              <a:headEnd/>
              <a:tailEnd type="triangle" w="med" len="med"/>
            </a:ln>
          </p:spPr>
          <p:txBody>
            <a:bodyPr/>
            <a:lstStyle/>
            <a:p>
              <a:pPr>
                <a:defRPr/>
              </a:pPr>
              <a:endParaRPr lang="he-IL">
                <a:solidFill>
                  <a:schemeClr val="tx1"/>
                </a:solidFill>
              </a:endParaRPr>
            </a:p>
          </p:txBody>
        </p:sp>
        <p:sp>
          <p:nvSpPr>
            <p:cNvPr id="12" name="Line 15"/>
            <p:cNvSpPr>
              <a:spLocks noChangeShapeType="1"/>
            </p:cNvSpPr>
            <p:nvPr/>
          </p:nvSpPr>
          <p:spPr bwMode="auto">
            <a:xfrm>
              <a:off x="2544" y="912"/>
              <a:ext cx="1776" cy="0"/>
            </a:xfrm>
            <a:prstGeom prst="line">
              <a:avLst/>
            </a:prstGeom>
            <a:noFill/>
            <a:ln w="9525">
              <a:solidFill>
                <a:schemeClr val="tx1"/>
              </a:solidFill>
              <a:round/>
              <a:headEnd/>
              <a:tailEnd type="triangle" w="med" len="med"/>
            </a:ln>
          </p:spPr>
          <p:txBody>
            <a:bodyPr/>
            <a:lstStyle/>
            <a:p>
              <a:pPr>
                <a:defRPr/>
              </a:pPr>
              <a:endParaRPr lang="he-IL">
                <a:solidFill>
                  <a:schemeClr val="tx1"/>
                </a:solidFill>
              </a:endParaRPr>
            </a:p>
          </p:txBody>
        </p:sp>
        <p:sp>
          <p:nvSpPr>
            <p:cNvPr id="13" name="Line 16"/>
            <p:cNvSpPr>
              <a:spLocks noChangeShapeType="1"/>
            </p:cNvSpPr>
            <p:nvPr/>
          </p:nvSpPr>
          <p:spPr bwMode="auto">
            <a:xfrm>
              <a:off x="2592" y="1056"/>
              <a:ext cx="1728" cy="960"/>
            </a:xfrm>
            <a:prstGeom prst="line">
              <a:avLst/>
            </a:prstGeom>
            <a:noFill/>
            <a:ln w="9525">
              <a:solidFill>
                <a:schemeClr val="tx1"/>
              </a:solidFill>
              <a:round/>
              <a:headEnd/>
              <a:tailEnd type="triangle" w="med" len="med"/>
            </a:ln>
          </p:spPr>
          <p:txBody>
            <a:bodyPr/>
            <a:lstStyle/>
            <a:p>
              <a:pPr>
                <a:defRPr/>
              </a:pPr>
              <a:endParaRPr lang="he-IL">
                <a:solidFill>
                  <a:schemeClr val="tx1"/>
                </a:solidFill>
              </a:endParaRPr>
            </a:p>
          </p:txBody>
        </p:sp>
        <p:sp>
          <p:nvSpPr>
            <p:cNvPr id="14" name="Line 17"/>
            <p:cNvSpPr>
              <a:spLocks noChangeShapeType="1"/>
            </p:cNvSpPr>
            <p:nvPr/>
          </p:nvSpPr>
          <p:spPr bwMode="auto">
            <a:xfrm>
              <a:off x="1152" y="2256"/>
              <a:ext cx="1056" cy="0"/>
            </a:xfrm>
            <a:prstGeom prst="line">
              <a:avLst/>
            </a:prstGeom>
            <a:noFill/>
            <a:ln w="9525">
              <a:solidFill>
                <a:schemeClr val="tx1"/>
              </a:solidFill>
              <a:round/>
              <a:headEnd/>
              <a:tailEnd type="triangle" w="med" len="med"/>
            </a:ln>
          </p:spPr>
          <p:txBody>
            <a:bodyPr/>
            <a:lstStyle/>
            <a:p>
              <a:pPr>
                <a:defRPr/>
              </a:pPr>
              <a:endParaRPr lang="he-IL">
                <a:solidFill>
                  <a:schemeClr val="tx1"/>
                </a:solidFill>
              </a:endParaRPr>
            </a:p>
          </p:txBody>
        </p:sp>
        <p:sp>
          <p:nvSpPr>
            <p:cNvPr id="15" name="Line 18"/>
            <p:cNvSpPr>
              <a:spLocks noChangeShapeType="1"/>
            </p:cNvSpPr>
            <p:nvPr/>
          </p:nvSpPr>
          <p:spPr bwMode="auto">
            <a:xfrm flipH="1">
              <a:off x="1200" y="2160"/>
              <a:ext cx="1008" cy="0"/>
            </a:xfrm>
            <a:prstGeom prst="line">
              <a:avLst/>
            </a:prstGeom>
            <a:noFill/>
            <a:ln w="9525">
              <a:solidFill>
                <a:schemeClr val="tx1"/>
              </a:solidFill>
              <a:round/>
              <a:headEnd/>
              <a:tailEnd type="triangle" w="med" len="med"/>
            </a:ln>
          </p:spPr>
          <p:txBody>
            <a:bodyPr/>
            <a:lstStyle/>
            <a:p>
              <a:pPr>
                <a:defRPr/>
              </a:pPr>
              <a:endParaRPr lang="he-IL">
                <a:solidFill>
                  <a:schemeClr val="tx1"/>
                </a:solidFill>
              </a:endParaRPr>
            </a:p>
          </p:txBody>
        </p:sp>
        <p:sp>
          <p:nvSpPr>
            <p:cNvPr id="16" name="Line 19"/>
            <p:cNvSpPr>
              <a:spLocks noChangeShapeType="1"/>
            </p:cNvSpPr>
            <p:nvPr/>
          </p:nvSpPr>
          <p:spPr bwMode="auto">
            <a:xfrm>
              <a:off x="1152" y="2304"/>
              <a:ext cx="1152" cy="864"/>
            </a:xfrm>
            <a:prstGeom prst="line">
              <a:avLst/>
            </a:prstGeom>
            <a:noFill/>
            <a:ln w="9525">
              <a:solidFill>
                <a:schemeClr val="tx1"/>
              </a:solidFill>
              <a:round/>
              <a:headEnd/>
              <a:tailEnd type="triangle" w="med" len="med"/>
            </a:ln>
          </p:spPr>
          <p:txBody>
            <a:bodyPr/>
            <a:lstStyle/>
            <a:p>
              <a:pPr>
                <a:defRPr/>
              </a:pPr>
              <a:endParaRPr lang="he-IL">
                <a:solidFill>
                  <a:schemeClr val="tx1"/>
                </a:solidFill>
              </a:endParaRPr>
            </a:p>
          </p:txBody>
        </p:sp>
        <p:sp>
          <p:nvSpPr>
            <p:cNvPr id="17" name="Text Box 20"/>
            <p:cNvSpPr txBox="1">
              <a:spLocks noChangeArrowheads="1"/>
            </p:cNvSpPr>
            <p:nvPr/>
          </p:nvSpPr>
          <p:spPr bwMode="auto">
            <a:xfrm>
              <a:off x="1535" y="1968"/>
              <a:ext cx="394" cy="194"/>
            </a:xfrm>
            <a:prstGeom prst="rect">
              <a:avLst/>
            </a:prstGeom>
            <a:noFill/>
            <a:ln w="9525">
              <a:noFill/>
              <a:miter lim="800000"/>
              <a:headEnd/>
              <a:tailEnd/>
            </a:ln>
          </p:spPr>
          <p:txBody>
            <a:bodyPr wrap="none">
              <a:spAutoFit/>
            </a:bodyPr>
            <a:lstStyle/>
            <a:p>
              <a:pPr>
                <a:defRPr/>
              </a:pPr>
              <a:r>
                <a:rPr lang="en-US">
                  <a:solidFill>
                    <a:schemeClr val="tx1"/>
                  </a:solidFill>
                  <a:latin typeface="Arial" pitchFamily="34" charset="0"/>
                </a:rPr>
                <a:t>Query</a:t>
              </a:r>
            </a:p>
          </p:txBody>
        </p:sp>
        <p:sp>
          <p:nvSpPr>
            <p:cNvPr id="18" name="Text Box 21"/>
            <p:cNvSpPr txBox="1">
              <a:spLocks noChangeArrowheads="1"/>
            </p:cNvSpPr>
            <p:nvPr/>
          </p:nvSpPr>
          <p:spPr bwMode="auto">
            <a:xfrm>
              <a:off x="1392" y="2208"/>
              <a:ext cx="522" cy="194"/>
            </a:xfrm>
            <a:prstGeom prst="rect">
              <a:avLst/>
            </a:prstGeom>
            <a:noFill/>
            <a:ln w="9525">
              <a:noFill/>
              <a:miter lim="800000"/>
              <a:headEnd/>
              <a:tailEnd/>
            </a:ln>
          </p:spPr>
          <p:txBody>
            <a:bodyPr wrap="none">
              <a:spAutoFit/>
            </a:bodyPr>
            <a:lstStyle/>
            <a:p>
              <a:pPr>
                <a:defRPr/>
              </a:pPr>
              <a:r>
                <a:rPr lang="en-US">
                  <a:solidFill>
                    <a:schemeClr val="tx1"/>
                  </a:solidFill>
                  <a:latin typeface="Arial" pitchFamily="34" charset="0"/>
                </a:rPr>
                <a:t>QueryHit</a:t>
              </a:r>
            </a:p>
          </p:txBody>
        </p:sp>
        <p:sp>
          <p:nvSpPr>
            <p:cNvPr id="19" name="Text Box 22"/>
            <p:cNvSpPr txBox="1">
              <a:spLocks noChangeArrowheads="1"/>
            </p:cNvSpPr>
            <p:nvPr/>
          </p:nvSpPr>
          <p:spPr bwMode="auto">
            <a:xfrm>
              <a:off x="3216" y="720"/>
              <a:ext cx="394" cy="194"/>
            </a:xfrm>
            <a:prstGeom prst="rect">
              <a:avLst/>
            </a:prstGeom>
            <a:noFill/>
            <a:ln w="9525">
              <a:noFill/>
              <a:miter lim="800000"/>
              <a:headEnd/>
              <a:tailEnd/>
            </a:ln>
          </p:spPr>
          <p:txBody>
            <a:bodyPr wrap="none">
              <a:spAutoFit/>
            </a:bodyPr>
            <a:lstStyle/>
            <a:p>
              <a:pPr>
                <a:defRPr/>
              </a:pPr>
              <a:r>
                <a:rPr lang="en-US">
                  <a:solidFill>
                    <a:schemeClr val="tx1"/>
                  </a:solidFill>
                  <a:latin typeface="Arial" pitchFamily="34" charset="0"/>
                </a:rPr>
                <a:t>Query</a:t>
              </a:r>
            </a:p>
          </p:txBody>
        </p:sp>
        <p:sp>
          <p:nvSpPr>
            <p:cNvPr id="20" name="Text Box 23"/>
            <p:cNvSpPr txBox="1">
              <a:spLocks noChangeArrowheads="1"/>
            </p:cNvSpPr>
            <p:nvPr/>
          </p:nvSpPr>
          <p:spPr bwMode="auto">
            <a:xfrm rot="1838329">
              <a:off x="3328" y="1328"/>
              <a:ext cx="508" cy="194"/>
            </a:xfrm>
            <a:prstGeom prst="rect">
              <a:avLst/>
            </a:prstGeom>
            <a:noFill/>
            <a:ln w="9525">
              <a:noFill/>
              <a:miter lim="800000"/>
              <a:headEnd/>
              <a:tailEnd/>
            </a:ln>
          </p:spPr>
          <p:txBody>
            <a:bodyPr>
              <a:spAutoFit/>
            </a:bodyPr>
            <a:lstStyle/>
            <a:p>
              <a:pPr>
                <a:defRPr/>
              </a:pPr>
              <a:r>
                <a:rPr lang="en-US">
                  <a:solidFill>
                    <a:schemeClr val="tx1"/>
                  </a:solidFill>
                  <a:latin typeface="Arial" pitchFamily="34" charset="0"/>
                </a:rPr>
                <a:t>Query</a:t>
              </a:r>
            </a:p>
          </p:txBody>
        </p:sp>
        <p:sp>
          <p:nvSpPr>
            <p:cNvPr id="21" name="Text Box 24"/>
            <p:cNvSpPr txBox="1">
              <a:spLocks noChangeArrowheads="1"/>
            </p:cNvSpPr>
            <p:nvPr/>
          </p:nvSpPr>
          <p:spPr bwMode="auto">
            <a:xfrm>
              <a:off x="3216" y="960"/>
              <a:ext cx="522" cy="194"/>
            </a:xfrm>
            <a:prstGeom prst="rect">
              <a:avLst/>
            </a:prstGeom>
            <a:noFill/>
            <a:ln w="9525">
              <a:noFill/>
              <a:miter lim="800000"/>
              <a:headEnd/>
              <a:tailEnd/>
            </a:ln>
          </p:spPr>
          <p:txBody>
            <a:bodyPr wrap="none">
              <a:spAutoFit/>
            </a:bodyPr>
            <a:lstStyle/>
            <a:p>
              <a:pPr>
                <a:defRPr/>
              </a:pPr>
              <a:r>
                <a:rPr lang="en-US">
                  <a:solidFill>
                    <a:schemeClr val="tx1"/>
                  </a:solidFill>
                  <a:latin typeface="Arial" pitchFamily="34" charset="0"/>
                </a:rPr>
                <a:t>QueryHit</a:t>
              </a:r>
            </a:p>
          </p:txBody>
        </p:sp>
        <p:sp>
          <p:nvSpPr>
            <p:cNvPr id="22" name="Text Box 25"/>
            <p:cNvSpPr txBox="1">
              <a:spLocks noChangeArrowheads="1"/>
            </p:cNvSpPr>
            <p:nvPr/>
          </p:nvSpPr>
          <p:spPr bwMode="auto">
            <a:xfrm rot="19317177">
              <a:off x="1385" y="1374"/>
              <a:ext cx="394" cy="194"/>
            </a:xfrm>
            <a:prstGeom prst="rect">
              <a:avLst/>
            </a:prstGeom>
            <a:noFill/>
            <a:ln w="9525">
              <a:noFill/>
              <a:miter lim="800000"/>
              <a:headEnd/>
              <a:tailEnd/>
            </a:ln>
          </p:spPr>
          <p:txBody>
            <a:bodyPr wrap="none">
              <a:spAutoFit/>
            </a:bodyPr>
            <a:lstStyle/>
            <a:p>
              <a:pPr>
                <a:defRPr/>
              </a:pPr>
              <a:r>
                <a:rPr lang="en-US">
                  <a:solidFill>
                    <a:schemeClr val="tx1"/>
                  </a:solidFill>
                  <a:latin typeface="Arial" pitchFamily="34" charset="0"/>
                </a:rPr>
                <a:t>Query</a:t>
              </a:r>
            </a:p>
          </p:txBody>
        </p:sp>
        <p:sp>
          <p:nvSpPr>
            <p:cNvPr id="23" name="Text Box 26"/>
            <p:cNvSpPr txBox="1">
              <a:spLocks noChangeArrowheads="1"/>
            </p:cNvSpPr>
            <p:nvPr/>
          </p:nvSpPr>
          <p:spPr bwMode="auto">
            <a:xfrm rot="2175888">
              <a:off x="1528" y="2742"/>
              <a:ext cx="394" cy="194"/>
            </a:xfrm>
            <a:prstGeom prst="rect">
              <a:avLst/>
            </a:prstGeom>
            <a:noFill/>
            <a:ln w="9525">
              <a:noFill/>
              <a:miter lim="800000"/>
              <a:headEnd/>
              <a:tailEnd/>
            </a:ln>
          </p:spPr>
          <p:txBody>
            <a:bodyPr wrap="none">
              <a:spAutoFit/>
            </a:bodyPr>
            <a:lstStyle/>
            <a:p>
              <a:pPr>
                <a:defRPr/>
              </a:pPr>
              <a:r>
                <a:rPr lang="en-US">
                  <a:solidFill>
                    <a:schemeClr val="tx1"/>
                  </a:solidFill>
                  <a:latin typeface="Arial" pitchFamily="34" charset="0"/>
                </a:rPr>
                <a:t>Query</a:t>
              </a:r>
            </a:p>
          </p:txBody>
        </p:sp>
        <p:sp>
          <p:nvSpPr>
            <p:cNvPr id="24" name="Line 27"/>
            <p:cNvSpPr>
              <a:spLocks noChangeShapeType="1"/>
            </p:cNvSpPr>
            <p:nvPr/>
          </p:nvSpPr>
          <p:spPr bwMode="auto">
            <a:xfrm flipH="1">
              <a:off x="1152" y="1104"/>
              <a:ext cx="1152" cy="960"/>
            </a:xfrm>
            <a:prstGeom prst="line">
              <a:avLst/>
            </a:prstGeom>
            <a:noFill/>
            <a:ln w="9525">
              <a:solidFill>
                <a:schemeClr val="tx1"/>
              </a:solidFill>
              <a:round/>
              <a:headEnd/>
              <a:tailEnd type="triangle" w="med" len="med"/>
            </a:ln>
          </p:spPr>
          <p:txBody>
            <a:bodyPr/>
            <a:lstStyle/>
            <a:p>
              <a:pPr>
                <a:defRPr/>
              </a:pPr>
              <a:endParaRPr lang="he-IL">
                <a:solidFill>
                  <a:schemeClr val="tx1"/>
                </a:solidFill>
              </a:endParaRPr>
            </a:p>
          </p:txBody>
        </p:sp>
        <p:sp>
          <p:nvSpPr>
            <p:cNvPr id="25" name="Text Box 28"/>
            <p:cNvSpPr txBox="1">
              <a:spLocks noChangeArrowheads="1"/>
            </p:cNvSpPr>
            <p:nvPr/>
          </p:nvSpPr>
          <p:spPr bwMode="auto">
            <a:xfrm rot="19399539">
              <a:off x="1438" y="1531"/>
              <a:ext cx="684" cy="194"/>
            </a:xfrm>
            <a:prstGeom prst="rect">
              <a:avLst/>
            </a:prstGeom>
            <a:noFill/>
            <a:ln w="9525">
              <a:noFill/>
              <a:miter lim="800000"/>
              <a:headEnd/>
              <a:tailEnd/>
            </a:ln>
          </p:spPr>
          <p:txBody>
            <a:bodyPr>
              <a:spAutoFit/>
            </a:bodyPr>
            <a:lstStyle/>
            <a:p>
              <a:pPr>
                <a:defRPr/>
              </a:pPr>
              <a:r>
                <a:rPr lang="en-US">
                  <a:solidFill>
                    <a:schemeClr val="tx1"/>
                  </a:solidFill>
                  <a:latin typeface="Arial" pitchFamily="34" charset="0"/>
                </a:rPr>
                <a:t>QueryHit</a:t>
              </a:r>
            </a:p>
          </p:txBody>
        </p:sp>
        <p:sp>
          <p:nvSpPr>
            <p:cNvPr id="26" name="Freeform 29"/>
            <p:cNvSpPr>
              <a:spLocks/>
            </p:cNvSpPr>
            <p:nvPr/>
          </p:nvSpPr>
          <p:spPr bwMode="auto">
            <a:xfrm>
              <a:off x="888" y="280"/>
              <a:ext cx="3528" cy="1736"/>
            </a:xfrm>
            <a:custGeom>
              <a:avLst/>
              <a:gdLst>
                <a:gd name="T0" fmla="*/ 3528 w 3528"/>
                <a:gd name="T1" fmla="*/ 536 h 1736"/>
                <a:gd name="T2" fmla="*/ 2856 w 3528"/>
                <a:gd name="T3" fmla="*/ 248 h 1736"/>
                <a:gd name="T4" fmla="*/ 1608 w 3528"/>
                <a:gd name="T5" fmla="*/ 152 h 1736"/>
                <a:gd name="T6" fmla="*/ 264 w 3528"/>
                <a:gd name="T7" fmla="*/ 1160 h 1736"/>
                <a:gd name="T8" fmla="*/ 24 w 3528"/>
                <a:gd name="T9" fmla="*/ 1736 h 1736"/>
                <a:gd name="T10" fmla="*/ 0 60000 65536"/>
                <a:gd name="T11" fmla="*/ 0 60000 65536"/>
                <a:gd name="T12" fmla="*/ 0 60000 65536"/>
                <a:gd name="T13" fmla="*/ 0 60000 65536"/>
                <a:gd name="T14" fmla="*/ 0 60000 65536"/>
                <a:gd name="T15" fmla="*/ 0 w 3528"/>
                <a:gd name="T16" fmla="*/ 0 h 1736"/>
                <a:gd name="T17" fmla="*/ 3528 w 3528"/>
                <a:gd name="T18" fmla="*/ 1736 h 1736"/>
              </a:gdLst>
              <a:ahLst/>
              <a:cxnLst>
                <a:cxn ang="T10">
                  <a:pos x="T0" y="T1"/>
                </a:cxn>
                <a:cxn ang="T11">
                  <a:pos x="T2" y="T3"/>
                </a:cxn>
                <a:cxn ang="T12">
                  <a:pos x="T4" y="T5"/>
                </a:cxn>
                <a:cxn ang="T13">
                  <a:pos x="T6" y="T7"/>
                </a:cxn>
                <a:cxn ang="T14">
                  <a:pos x="T8" y="T9"/>
                </a:cxn>
              </a:cxnLst>
              <a:rect l="T15" t="T16" r="T17" b="T18"/>
              <a:pathLst>
                <a:path w="3528" h="1736">
                  <a:moveTo>
                    <a:pt x="3528" y="536"/>
                  </a:moveTo>
                  <a:cubicBezTo>
                    <a:pt x="3352" y="424"/>
                    <a:pt x="3176" y="312"/>
                    <a:pt x="2856" y="248"/>
                  </a:cubicBezTo>
                  <a:cubicBezTo>
                    <a:pt x="2536" y="184"/>
                    <a:pt x="2040" y="0"/>
                    <a:pt x="1608" y="152"/>
                  </a:cubicBezTo>
                  <a:cubicBezTo>
                    <a:pt x="1176" y="304"/>
                    <a:pt x="528" y="896"/>
                    <a:pt x="264" y="1160"/>
                  </a:cubicBezTo>
                  <a:cubicBezTo>
                    <a:pt x="0" y="1424"/>
                    <a:pt x="64" y="1640"/>
                    <a:pt x="24" y="1736"/>
                  </a:cubicBezTo>
                </a:path>
              </a:pathLst>
            </a:custGeom>
            <a:noFill/>
            <a:ln w="9525">
              <a:solidFill>
                <a:srgbClr val="FF0000"/>
              </a:solidFill>
              <a:round/>
              <a:headEnd/>
              <a:tailEnd type="triangle" w="med" len="med"/>
            </a:ln>
          </p:spPr>
          <p:txBody>
            <a:bodyPr/>
            <a:lstStyle/>
            <a:p>
              <a:pPr>
                <a:defRPr/>
              </a:pPr>
              <a:endParaRPr lang="he-IL">
                <a:solidFill>
                  <a:schemeClr val="tx1"/>
                </a:solidFill>
              </a:endParaRPr>
            </a:p>
          </p:txBody>
        </p:sp>
        <p:sp>
          <p:nvSpPr>
            <p:cNvPr id="27" name="Line 30"/>
            <p:cNvSpPr>
              <a:spLocks noChangeShapeType="1"/>
            </p:cNvSpPr>
            <p:nvPr/>
          </p:nvSpPr>
          <p:spPr bwMode="auto">
            <a:xfrm flipH="1">
              <a:off x="2592" y="1008"/>
              <a:ext cx="1728" cy="0"/>
            </a:xfrm>
            <a:prstGeom prst="line">
              <a:avLst/>
            </a:prstGeom>
            <a:noFill/>
            <a:ln w="9525">
              <a:solidFill>
                <a:schemeClr val="tx1"/>
              </a:solidFill>
              <a:round/>
              <a:headEnd/>
              <a:tailEnd type="triangle" w="med" len="med"/>
            </a:ln>
          </p:spPr>
          <p:txBody>
            <a:bodyPr/>
            <a:lstStyle/>
            <a:p>
              <a:pPr>
                <a:defRPr/>
              </a:pPr>
              <a:endParaRPr lang="he-IL">
                <a:solidFill>
                  <a:schemeClr val="tx1"/>
                </a:solidFill>
              </a:endParaRPr>
            </a:p>
          </p:txBody>
        </p:sp>
      </p:grpSp>
      <p:sp>
        <p:nvSpPr>
          <p:cNvPr id="28" name="Text Box 31"/>
          <p:cNvSpPr txBox="1">
            <a:spLocks noChangeArrowheads="1"/>
          </p:cNvSpPr>
          <p:nvPr/>
        </p:nvSpPr>
        <p:spPr bwMode="auto">
          <a:xfrm>
            <a:off x="7197724" y="1628800"/>
            <a:ext cx="1982788" cy="523220"/>
          </a:xfrm>
          <a:prstGeom prst="rect">
            <a:avLst/>
          </a:prstGeom>
          <a:noFill/>
          <a:ln w="12700">
            <a:noFill/>
            <a:miter lim="800000"/>
            <a:headEnd/>
            <a:tailEnd/>
          </a:ln>
        </p:spPr>
        <p:txBody>
          <a:bodyPr>
            <a:spAutoFit/>
          </a:bodyPr>
          <a:lstStyle/>
          <a:p>
            <a:pPr>
              <a:defRPr/>
            </a:pPr>
            <a:r>
              <a:rPr lang="en-US" dirty="0">
                <a:solidFill>
                  <a:schemeClr val="tx1"/>
                </a:solidFill>
              </a:rPr>
              <a:t>File transfer:</a:t>
            </a:r>
          </a:p>
          <a:p>
            <a:pPr>
              <a:defRPr/>
            </a:pPr>
            <a:r>
              <a:rPr lang="en-US" dirty="0">
                <a:solidFill>
                  <a:schemeClr val="tx1"/>
                </a:solidFill>
              </a:rPr>
              <a:t>HTTP</a:t>
            </a:r>
          </a:p>
        </p:txBody>
      </p:sp>
      <p:sp>
        <p:nvSpPr>
          <p:cNvPr id="29" name="Text Box 32"/>
          <p:cNvSpPr txBox="1">
            <a:spLocks noChangeArrowheads="1"/>
          </p:cNvSpPr>
          <p:nvPr/>
        </p:nvSpPr>
        <p:spPr bwMode="auto">
          <a:xfrm>
            <a:off x="179512" y="1700808"/>
            <a:ext cx="4176464" cy="2677656"/>
          </a:xfrm>
          <a:prstGeom prst="rect">
            <a:avLst/>
          </a:prstGeom>
          <a:noFill/>
          <a:ln w="12700">
            <a:noFill/>
            <a:miter lim="800000"/>
            <a:headEnd/>
            <a:tailEnd/>
          </a:ln>
        </p:spPr>
        <p:txBody>
          <a:bodyPr wrap="square">
            <a:spAutoFit/>
          </a:bodyPr>
          <a:lstStyle/>
          <a:p>
            <a:pPr>
              <a:buFont typeface="ZapfDingbats" pitchFamily="82" charset="2"/>
              <a:buChar char="r"/>
            </a:pPr>
            <a:r>
              <a:rPr lang="en-US" sz="2400" dirty="0">
                <a:solidFill>
                  <a:schemeClr val="tx1"/>
                </a:solidFill>
              </a:rPr>
              <a:t>  Query </a:t>
            </a:r>
            <a:r>
              <a:rPr lang="en-US" sz="2400" dirty="0" smtClean="0">
                <a:solidFill>
                  <a:schemeClr val="tx1"/>
                </a:solidFill>
              </a:rPr>
              <a:t>message sent </a:t>
            </a:r>
            <a:r>
              <a:rPr lang="en-US" sz="2400" dirty="0">
                <a:solidFill>
                  <a:schemeClr val="tx1"/>
                </a:solidFill>
              </a:rPr>
              <a:t>over </a:t>
            </a:r>
            <a:endParaRPr lang="en-US" sz="2400" dirty="0" smtClean="0">
              <a:solidFill>
                <a:schemeClr val="tx1"/>
              </a:solidFill>
            </a:endParaRPr>
          </a:p>
          <a:p>
            <a:r>
              <a:rPr lang="en-US" sz="2400" dirty="0" smtClean="0">
                <a:solidFill>
                  <a:schemeClr val="tx1"/>
                </a:solidFill>
              </a:rPr>
              <a:t>     existing TCP connections</a:t>
            </a:r>
            <a:endParaRPr lang="en-US" sz="2400" dirty="0">
              <a:solidFill>
                <a:schemeClr val="tx1"/>
              </a:solidFill>
            </a:endParaRPr>
          </a:p>
          <a:p>
            <a:pPr>
              <a:buFont typeface="ZapfDingbats" pitchFamily="82" charset="2"/>
              <a:buChar char="r"/>
            </a:pPr>
            <a:r>
              <a:rPr lang="en-US" sz="2400" dirty="0">
                <a:solidFill>
                  <a:schemeClr val="tx1"/>
                </a:solidFill>
              </a:rPr>
              <a:t>  peers </a:t>
            </a:r>
            <a:r>
              <a:rPr lang="en-US" sz="2400" dirty="0" smtClean="0">
                <a:solidFill>
                  <a:schemeClr val="tx1"/>
                </a:solidFill>
              </a:rPr>
              <a:t>forward Query      </a:t>
            </a:r>
          </a:p>
          <a:p>
            <a:r>
              <a:rPr lang="en-US" sz="2400" dirty="0" smtClean="0">
                <a:solidFill>
                  <a:schemeClr val="tx1"/>
                </a:solidFill>
              </a:rPr>
              <a:t>     message</a:t>
            </a:r>
            <a:endParaRPr lang="en-US" sz="2400" dirty="0">
              <a:solidFill>
                <a:schemeClr val="tx1"/>
              </a:solidFill>
            </a:endParaRPr>
          </a:p>
          <a:p>
            <a:pPr>
              <a:buFont typeface="ZapfDingbats" pitchFamily="82" charset="2"/>
              <a:buChar char="r"/>
            </a:pPr>
            <a:r>
              <a:rPr lang="en-US" sz="2400" dirty="0">
                <a:solidFill>
                  <a:schemeClr val="tx1"/>
                </a:solidFill>
              </a:rPr>
              <a:t>  </a:t>
            </a:r>
            <a:r>
              <a:rPr lang="en-US" sz="2400" dirty="0" err="1">
                <a:solidFill>
                  <a:schemeClr val="tx1"/>
                </a:solidFill>
              </a:rPr>
              <a:t>QueryHit</a:t>
            </a:r>
            <a:r>
              <a:rPr lang="en-US" sz="2400" dirty="0">
                <a:solidFill>
                  <a:schemeClr val="tx1"/>
                </a:solidFill>
              </a:rPr>
              <a:t> </a:t>
            </a:r>
            <a:r>
              <a:rPr lang="en-US" sz="2400" dirty="0" smtClean="0">
                <a:solidFill>
                  <a:schemeClr val="tx1"/>
                </a:solidFill>
              </a:rPr>
              <a:t>sent</a:t>
            </a:r>
          </a:p>
          <a:p>
            <a:r>
              <a:rPr lang="en-US" sz="2400" dirty="0" smtClean="0">
                <a:solidFill>
                  <a:schemeClr val="tx1"/>
                </a:solidFill>
              </a:rPr>
              <a:t>     </a:t>
            </a:r>
            <a:r>
              <a:rPr lang="en-US" sz="2400" dirty="0">
                <a:solidFill>
                  <a:schemeClr val="tx1"/>
                </a:solidFill>
              </a:rPr>
              <a:t>over </a:t>
            </a:r>
            <a:r>
              <a:rPr lang="en-US" sz="2400" dirty="0" smtClean="0">
                <a:solidFill>
                  <a:schemeClr val="tx1"/>
                </a:solidFill>
              </a:rPr>
              <a:t>reverse</a:t>
            </a:r>
            <a:r>
              <a:rPr lang="en-US" sz="2400" dirty="0">
                <a:solidFill>
                  <a:schemeClr val="tx1"/>
                </a:solidFill>
              </a:rPr>
              <a:t/>
            </a:r>
            <a:br>
              <a:rPr lang="en-US" sz="2400" dirty="0">
                <a:solidFill>
                  <a:schemeClr val="tx1"/>
                </a:solidFill>
              </a:rPr>
            </a:br>
            <a:r>
              <a:rPr lang="en-US" sz="2400" dirty="0" smtClean="0">
                <a:solidFill>
                  <a:schemeClr val="tx1"/>
                </a:solidFill>
              </a:rPr>
              <a:t>     path</a:t>
            </a:r>
            <a:endParaRPr lang="en-US" sz="2400" dirty="0">
              <a:solidFill>
                <a:schemeClr val="tx1"/>
              </a:solidFill>
            </a:endParaRPr>
          </a:p>
        </p:txBody>
      </p:sp>
      <p:sp>
        <p:nvSpPr>
          <p:cNvPr id="30" name="Text Box 33"/>
          <p:cNvSpPr txBox="1">
            <a:spLocks noChangeArrowheads="1"/>
          </p:cNvSpPr>
          <p:nvPr/>
        </p:nvSpPr>
        <p:spPr bwMode="auto">
          <a:xfrm>
            <a:off x="467544" y="5733256"/>
            <a:ext cx="1373840" cy="738664"/>
          </a:xfrm>
          <a:prstGeom prst="rect">
            <a:avLst/>
          </a:prstGeom>
          <a:noFill/>
          <a:ln w="12700">
            <a:solidFill>
              <a:srgbClr val="FF0000"/>
            </a:solidFill>
            <a:miter lim="800000"/>
            <a:headEnd/>
            <a:tailEnd/>
          </a:ln>
        </p:spPr>
        <p:txBody>
          <a:bodyPr wrap="square">
            <a:spAutoFit/>
          </a:bodyPr>
          <a:lstStyle/>
          <a:p>
            <a:pPr>
              <a:defRPr/>
            </a:pPr>
            <a:r>
              <a:rPr lang="en-US" dirty="0">
                <a:solidFill>
                  <a:schemeClr val="tx1"/>
                </a:solidFill>
              </a:rPr>
              <a:t>Scalability:</a:t>
            </a:r>
          </a:p>
          <a:p>
            <a:pPr>
              <a:defRPr/>
            </a:pPr>
            <a:r>
              <a:rPr lang="en-US" dirty="0">
                <a:solidFill>
                  <a:schemeClr val="tx1"/>
                </a:solidFill>
              </a:rPr>
              <a:t>limited scope</a:t>
            </a:r>
            <a:br>
              <a:rPr lang="en-US" dirty="0">
                <a:solidFill>
                  <a:schemeClr val="tx1"/>
                </a:solidFill>
              </a:rPr>
            </a:br>
            <a:r>
              <a:rPr lang="en-US" dirty="0">
                <a:solidFill>
                  <a:schemeClr val="tx1"/>
                </a:solidFill>
              </a:rPr>
              <a:t>flooding</a:t>
            </a:r>
          </a:p>
        </p:txBody>
      </p:sp>
    </p:spTree>
    <p:extLst>
      <p:ext uri="{BB962C8B-B14F-4D97-AF65-F5344CB8AC3E}">
        <p14:creationId xmlns:p14="http://schemas.microsoft.com/office/powerpoint/2010/main" val="415501296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Exploiting heterogeneity: </a:t>
            </a:r>
            <a:r>
              <a:rPr lang="en-US" dirty="0" err="1" smtClean="0">
                <a:solidFill>
                  <a:schemeClr val="bg1"/>
                </a:solidFill>
              </a:rPr>
              <a:t>KaZaA</a:t>
            </a:r>
            <a:endParaRPr lang="he-IL" dirty="0">
              <a:solidFill>
                <a:schemeClr val="bg1"/>
              </a:solidFill>
            </a:endParaRPr>
          </a:p>
        </p:txBody>
      </p:sp>
      <p:sp>
        <p:nvSpPr>
          <p:cNvPr id="4" name="Text Placeholder 3"/>
          <p:cNvSpPr>
            <a:spLocks noGrp="1" noChangeArrowheads="1"/>
          </p:cNvSpPr>
          <p:nvPr>
            <p:ph type="body" sz="half" idx="4294967295"/>
          </p:nvPr>
        </p:nvSpPr>
        <p:spPr>
          <a:xfrm>
            <a:off x="251520" y="1700808"/>
            <a:ext cx="4227513" cy="4859213"/>
          </a:xfrm>
          <a:prstGeom prst="rect">
            <a:avLst/>
          </a:prstGeom>
        </p:spPr>
        <p:txBody>
          <a:bodyPr/>
          <a:lstStyle/>
          <a:p>
            <a:pPr>
              <a:buFont typeface="Arial" pitchFamily="34" charset="0"/>
              <a:buChar char="•"/>
              <a:defRPr/>
            </a:pPr>
            <a:r>
              <a:rPr lang="en-US" sz="2400" dirty="0" smtClean="0">
                <a:solidFill>
                  <a:schemeClr val="tx1"/>
                </a:solidFill>
              </a:rPr>
              <a:t> Each peer is either a group </a:t>
            </a:r>
          </a:p>
          <a:p>
            <a:pPr>
              <a:defRPr/>
            </a:pPr>
            <a:r>
              <a:rPr lang="en-US" sz="2400" dirty="0" smtClean="0">
                <a:solidFill>
                  <a:schemeClr val="tx1"/>
                </a:solidFill>
              </a:rPr>
              <a:t>  leader or assigned to a group </a:t>
            </a:r>
          </a:p>
          <a:p>
            <a:pPr>
              <a:defRPr/>
            </a:pPr>
            <a:r>
              <a:rPr lang="en-US" sz="2400" dirty="0" smtClean="0">
                <a:solidFill>
                  <a:schemeClr val="tx1"/>
                </a:solidFill>
              </a:rPr>
              <a:t>  leader.</a:t>
            </a:r>
          </a:p>
          <a:p>
            <a:pPr lvl="1">
              <a:buFont typeface="Arial" pitchFamily="34" charset="0"/>
              <a:buChar char="•"/>
              <a:defRPr/>
            </a:pPr>
            <a:r>
              <a:rPr lang="en-US" dirty="0" smtClean="0">
                <a:solidFill>
                  <a:schemeClr val="tx1"/>
                </a:solidFill>
              </a:rPr>
              <a:t> TCP connection between   </a:t>
            </a:r>
          </a:p>
          <a:p>
            <a:pPr lvl="1">
              <a:defRPr/>
            </a:pPr>
            <a:r>
              <a:rPr lang="en-US" dirty="0" smtClean="0">
                <a:solidFill>
                  <a:schemeClr val="tx1"/>
                </a:solidFill>
              </a:rPr>
              <a:t>  peer and its group leader.</a:t>
            </a:r>
          </a:p>
          <a:p>
            <a:pPr lvl="1">
              <a:buFont typeface="Arial" pitchFamily="34" charset="0"/>
              <a:buChar char="•"/>
              <a:defRPr/>
            </a:pPr>
            <a:r>
              <a:rPr lang="en-US" dirty="0" smtClean="0">
                <a:solidFill>
                  <a:schemeClr val="tx1"/>
                </a:solidFill>
              </a:rPr>
              <a:t> TCP connections between </a:t>
            </a:r>
          </a:p>
          <a:p>
            <a:pPr lvl="1">
              <a:defRPr/>
            </a:pPr>
            <a:r>
              <a:rPr lang="en-US" dirty="0" smtClean="0">
                <a:solidFill>
                  <a:schemeClr val="tx1"/>
                </a:solidFill>
              </a:rPr>
              <a:t>  some pairs of group leaders.</a:t>
            </a:r>
          </a:p>
          <a:p>
            <a:pPr>
              <a:buFont typeface="Arial" pitchFamily="34" charset="0"/>
              <a:buChar char="•"/>
              <a:defRPr/>
            </a:pPr>
            <a:r>
              <a:rPr lang="en-US" sz="2400" dirty="0" smtClean="0">
                <a:solidFill>
                  <a:schemeClr val="tx1"/>
                </a:solidFill>
              </a:rPr>
              <a:t> Group leader tracks the </a:t>
            </a:r>
          </a:p>
          <a:p>
            <a:pPr>
              <a:defRPr/>
            </a:pPr>
            <a:r>
              <a:rPr lang="en-US" sz="2400" dirty="0" smtClean="0">
                <a:solidFill>
                  <a:schemeClr val="tx1"/>
                </a:solidFill>
              </a:rPr>
              <a:t>  content in  all its followers.</a:t>
            </a:r>
          </a:p>
          <a:p>
            <a:pPr>
              <a:buFont typeface="Arial" pitchFamily="34" charset="0"/>
              <a:buChar char="•"/>
              <a:defRPr/>
            </a:pPr>
            <a:endParaRPr lang="en-US" sz="2400" dirty="0" smtClean="0">
              <a:solidFill>
                <a:schemeClr val="tx1"/>
              </a:solidFill>
            </a:endParaRPr>
          </a:p>
        </p:txBody>
      </p:sp>
      <p:graphicFrame>
        <p:nvGraphicFramePr>
          <p:cNvPr id="5" name="Object 4"/>
          <p:cNvGraphicFramePr>
            <a:graphicFrameLocks noChangeAspect="1"/>
          </p:cNvGraphicFramePr>
          <p:nvPr/>
        </p:nvGraphicFramePr>
        <p:xfrm>
          <a:off x="5076056" y="1755068"/>
          <a:ext cx="3626592" cy="5102932"/>
        </p:xfrm>
        <a:graphic>
          <a:graphicData uri="http://schemas.openxmlformats.org/presentationml/2006/ole">
            <mc:AlternateContent xmlns:mc="http://schemas.openxmlformats.org/markup-compatibility/2006">
              <mc:Choice xmlns:v="urn:schemas-microsoft-com:vml" Requires="v">
                <p:oleObj spid="_x0000_s242798" name="VISIO" r:id="rId3" imgW="4208760" imgH="5924520" progId="Visio.Drawing.5">
                  <p:embed/>
                </p:oleObj>
              </mc:Choice>
              <mc:Fallback>
                <p:oleObj name="VISIO" r:id="rId3" imgW="4208760" imgH="5924520" progId="Visio.Drawing.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056" y="1755068"/>
                        <a:ext cx="3626592" cy="51029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6186582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bg1"/>
                </a:solidFill>
              </a:rPr>
              <a:t>KaZaA</a:t>
            </a:r>
            <a:r>
              <a:rPr lang="en-US" dirty="0" smtClean="0">
                <a:solidFill>
                  <a:schemeClr val="bg1"/>
                </a:solidFill>
              </a:rPr>
              <a:t>: Querying</a:t>
            </a:r>
            <a:endParaRPr lang="he-IL" dirty="0">
              <a:solidFill>
                <a:schemeClr val="bg1"/>
              </a:solidFill>
            </a:endParaRPr>
          </a:p>
        </p:txBody>
      </p:sp>
      <p:sp>
        <p:nvSpPr>
          <p:cNvPr id="5" name="Rectangle 3"/>
          <p:cNvSpPr>
            <a:spLocks noGrp="1" noChangeArrowheads="1"/>
          </p:cNvSpPr>
          <p:nvPr>
            <p:ph type="body" idx="4294967295"/>
          </p:nvPr>
        </p:nvSpPr>
        <p:spPr>
          <a:xfrm>
            <a:off x="179512" y="1916832"/>
            <a:ext cx="8229600" cy="4525963"/>
          </a:xfrm>
          <a:prstGeom prst="rect">
            <a:avLst/>
          </a:prstGeom>
        </p:spPr>
        <p:txBody>
          <a:bodyPr/>
          <a:lstStyle/>
          <a:p>
            <a:pPr>
              <a:lnSpc>
                <a:spcPct val="90000"/>
              </a:lnSpc>
              <a:buFont typeface="Arial" pitchFamily="34" charset="0"/>
              <a:buChar char="•"/>
              <a:defRPr/>
            </a:pPr>
            <a:r>
              <a:rPr lang="en-US" sz="2800" dirty="0" smtClean="0">
                <a:solidFill>
                  <a:schemeClr val="tx1"/>
                </a:solidFill>
              </a:rPr>
              <a:t> Each file has a hash and a descriptor</a:t>
            </a:r>
          </a:p>
          <a:p>
            <a:pPr>
              <a:lnSpc>
                <a:spcPct val="90000"/>
              </a:lnSpc>
              <a:buFont typeface="Arial" pitchFamily="34" charset="0"/>
              <a:buChar char="•"/>
              <a:defRPr/>
            </a:pPr>
            <a:r>
              <a:rPr lang="en-US" sz="2800" dirty="0" smtClean="0">
                <a:solidFill>
                  <a:schemeClr val="tx1"/>
                </a:solidFill>
              </a:rPr>
              <a:t> Client sends keyword query to its group leader</a:t>
            </a:r>
          </a:p>
          <a:p>
            <a:pPr>
              <a:lnSpc>
                <a:spcPct val="90000"/>
              </a:lnSpc>
              <a:buFont typeface="Arial" pitchFamily="34" charset="0"/>
              <a:buChar char="•"/>
              <a:defRPr/>
            </a:pPr>
            <a:r>
              <a:rPr lang="en-US" sz="2800" dirty="0" smtClean="0">
                <a:solidFill>
                  <a:schemeClr val="tx1"/>
                </a:solidFill>
              </a:rPr>
              <a:t> Group leader responds with matches: </a:t>
            </a:r>
          </a:p>
          <a:p>
            <a:pPr lvl="1">
              <a:lnSpc>
                <a:spcPct val="90000"/>
              </a:lnSpc>
              <a:defRPr/>
            </a:pPr>
            <a:r>
              <a:rPr lang="en-US" sz="2400" dirty="0" smtClean="0">
                <a:solidFill>
                  <a:schemeClr val="tx1"/>
                </a:solidFill>
              </a:rPr>
              <a:t>	For each match: metadata, hash, IP address</a:t>
            </a:r>
          </a:p>
          <a:p>
            <a:pPr>
              <a:lnSpc>
                <a:spcPct val="90000"/>
              </a:lnSpc>
              <a:buFont typeface="Arial" pitchFamily="34" charset="0"/>
              <a:buChar char="•"/>
              <a:defRPr/>
            </a:pPr>
            <a:r>
              <a:rPr lang="en-US" sz="2800" dirty="0" smtClean="0">
                <a:solidFill>
                  <a:schemeClr val="tx1"/>
                </a:solidFill>
              </a:rPr>
              <a:t> If group leader forwards query to other group  </a:t>
            </a:r>
          </a:p>
          <a:p>
            <a:pPr>
              <a:lnSpc>
                <a:spcPct val="90000"/>
              </a:lnSpc>
              <a:defRPr/>
            </a:pPr>
            <a:r>
              <a:rPr lang="en-US" sz="2800" dirty="0" smtClean="0">
                <a:solidFill>
                  <a:schemeClr val="tx1"/>
                </a:solidFill>
              </a:rPr>
              <a:t>  leaders, they respond with matches</a:t>
            </a:r>
          </a:p>
          <a:p>
            <a:pPr>
              <a:lnSpc>
                <a:spcPct val="90000"/>
              </a:lnSpc>
              <a:buFont typeface="Arial" pitchFamily="34" charset="0"/>
              <a:buChar char="•"/>
              <a:defRPr/>
            </a:pPr>
            <a:r>
              <a:rPr lang="en-US" sz="2800" dirty="0" smtClean="0">
                <a:solidFill>
                  <a:schemeClr val="tx1"/>
                </a:solidFill>
              </a:rPr>
              <a:t> Client then selects files for downloading</a:t>
            </a:r>
          </a:p>
          <a:p>
            <a:pPr lvl="1">
              <a:lnSpc>
                <a:spcPct val="90000"/>
              </a:lnSpc>
              <a:buFont typeface="Arial" pitchFamily="34" charset="0"/>
              <a:buChar char="•"/>
              <a:defRPr/>
            </a:pPr>
            <a:r>
              <a:rPr lang="en-US" sz="2400" dirty="0" smtClean="0">
                <a:solidFill>
                  <a:schemeClr val="tx1"/>
                </a:solidFill>
              </a:rPr>
              <a:t> HTTP requests using hash as identifier sent to peers </a:t>
            </a:r>
          </a:p>
          <a:p>
            <a:pPr lvl="1">
              <a:lnSpc>
                <a:spcPct val="90000"/>
              </a:lnSpc>
              <a:defRPr/>
            </a:pPr>
            <a:r>
              <a:rPr lang="en-US" dirty="0" smtClean="0">
                <a:solidFill>
                  <a:schemeClr val="tx1"/>
                </a:solidFill>
              </a:rPr>
              <a:t>   </a:t>
            </a:r>
            <a:r>
              <a:rPr lang="en-US" sz="2400" dirty="0" smtClean="0">
                <a:solidFill>
                  <a:schemeClr val="tx1"/>
                </a:solidFill>
              </a:rPr>
              <a:t>holding desired file</a:t>
            </a:r>
          </a:p>
          <a:p>
            <a:pPr>
              <a:lnSpc>
                <a:spcPct val="90000"/>
              </a:lnSpc>
              <a:buFont typeface="Arial" pitchFamily="34" charset="0"/>
              <a:buChar char="•"/>
              <a:defRPr/>
            </a:pPr>
            <a:endParaRPr lang="en-US" sz="2800" dirty="0" smtClean="0">
              <a:solidFill>
                <a:schemeClr val="tx1"/>
              </a:solidFill>
            </a:endParaRPr>
          </a:p>
        </p:txBody>
      </p:sp>
    </p:spTree>
    <p:extLst>
      <p:ext uri="{BB962C8B-B14F-4D97-AF65-F5344CB8AC3E}">
        <p14:creationId xmlns:p14="http://schemas.microsoft.com/office/powerpoint/2010/main" val="180204343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64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7750" y="849313"/>
            <a:ext cx="4068763"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4195" name="Rectangle 3"/>
          <p:cNvSpPr>
            <a:spLocks noGrp="1" noChangeArrowheads="1"/>
          </p:cNvSpPr>
          <p:nvPr>
            <p:ph type="title"/>
          </p:nvPr>
        </p:nvSpPr>
        <p:spPr/>
        <p:txBody>
          <a:bodyPr/>
          <a:lstStyle/>
          <a:p>
            <a:pPr eaLnBrk="1" hangingPunct="1"/>
            <a:r>
              <a:rPr lang="en-US" altLang="he-IL" sz="4000" smtClean="0"/>
              <a:t>BT Search and Connect</a:t>
            </a:r>
          </a:p>
        </p:txBody>
      </p:sp>
      <p:sp>
        <p:nvSpPr>
          <p:cNvPr id="3" name="מציין מיקום טקסט 2"/>
          <p:cNvSpPr>
            <a:spLocks noGrp="1"/>
          </p:cNvSpPr>
          <p:nvPr>
            <p:ph type="body" idx="1"/>
          </p:nvPr>
        </p:nvSpPr>
        <p:spPr/>
        <p:txBody>
          <a:bodyPr/>
          <a:lstStyle/>
          <a:p>
            <a:endParaRPr lang="he-IL"/>
          </a:p>
        </p:txBody>
      </p:sp>
      <p:pic>
        <p:nvPicPr>
          <p:cNvPr id="264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2813" y="5551488"/>
            <a:ext cx="612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1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3050" y="5551488"/>
            <a:ext cx="612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19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9475" y="1266825"/>
            <a:ext cx="2063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19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2450" y="1020763"/>
            <a:ext cx="2174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20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97513" y="1485900"/>
            <a:ext cx="198437"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201"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60975" y="1138238"/>
            <a:ext cx="211138"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202"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0763" y="1439863"/>
            <a:ext cx="2032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203"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27425" y="1001713"/>
            <a:ext cx="201613"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4204" name="Line 12"/>
          <p:cNvSpPr>
            <a:spLocks noChangeShapeType="1"/>
          </p:cNvSpPr>
          <p:nvPr/>
        </p:nvSpPr>
        <p:spPr bwMode="auto">
          <a:xfrm flipH="1">
            <a:off x="4938713" y="4305300"/>
            <a:ext cx="1600200" cy="0"/>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64205" name="Line 13"/>
          <p:cNvSpPr>
            <a:spLocks noChangeShapeType="1"/>
          </p:cNvSpPr>
          <p:nvPr/>
        </p:nvSpPr>
        <p:spPr bwMode="auto">
          <a:xfrm flipV="1">
            <a:off x="6810375" y="5000625"/>
            <a:ext cx="0" cy="528638"/>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64206" name="Line 14"/>
          <p:cNvSpPr>
            <a:spLocks noChangeShapeType="1"/>
          </p:cNvSpPr>
          <p:nvPr/>
        </p:nvSpPr>
        <p:spPr bwMode="auto">
          <a:xfrm flipV="1">
            <a:off x="6165850" y="5000625"/>
            <a:ext cx="0" cy="533400"/>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64207" name="Line 15"/>
          <p:cNvSpPr>
            <a:spLocks noChangeShapeType="1"/>
          </p:cNvSpPr>
          <p:nvPr/>
        </p:nvSpPr>
        <p:spPr bwMode="auto">
          <a:xfrm flipH="1">
            <a:off x="6157913" y="4991100"/>
            <a:ext cx="661987" cy="0"/>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64208" name="Line 16"/>
          <p:cNvSpPr>
            <a:spLocks noChangeShapeType="1"/>
          </p:cNvSpPr>
          <p:nvPr/>
        </p:nvSpPr>
        <p:spPr bwMode="auto">
          <a:xfrm flipV="1">
            <a:off x="5227638" y="5000625"/>
            <a:ext cx="0" cy="542925"/>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64209" name="Line 17"/>
          <p:cNvSpPr>
            <a:spLocks noChangeShapeType="1"/>
          </p:cNvSpPr>
          <p:nvPr/>
        </p:nvSpPr>
        <p:spPr bwMode="auto">
          <a:xfrm flipV="1">
            <a:off x="4583113" y="5000625"/>
            <a:ext cx="0" cy="538163"/>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64210" name="Line 18"/>
          <p:cNvSpPr>
            <a:spLocks noChangeShapeType="1"/>
          </p:cNvSpPr>
          <p:nvPr/>
        </p:nvSpPr>
        <p:spPr bwMode="auto">
          <a:xfrm flipH="1">
            <a:off x="4575175" y="4991100"/>
            <a:ext cx="661988" cy="0"/>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64211" name="Line 19"/>
          <p:cNvSpPr>
            <a:spLocks noChangeShapeType="1"/>
          </p:cNvSpPr>
          <p:nvPr/>
        </p:nvSpPr>
        <p:spPr bwMode="auto">
          <a:xfrm flipV="1">
            <a:off x="3786188" y="5000625"/>
            <a:ext cx="0" cy="542925"/>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64212" name="Line 20"/>
          <p:cNvSpPr>
            <a:spLocks noChangeShapeType="1"/>
          </p:cNvSpPr>
          <p:nvPr/>
        </p:nvSpPr>
        <p:spPr bwMode="auto">
          <a:xfrm flipV="1">
            <a:off x="3141663" y="5000625"/>
            <a:ext cx="0" cy="542925"/>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64213" name="Line 21"/>
          <p:cNvSpPr>
            <a:spLocks noChangeShapeType="1"/>
          </p:cNvSpPr>
          <p:nvPr/>
        </p:nvSpPr>
        <p:spPr bwMode="auto">
          <a:xfrm flipH="1">
            <a:off x="3133725" y="4991100"/>
            <a:ext cx="661988" cy="0"/>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64214" name="Line 22"/>
          <p:cNvSpPr>
            <a:spLocks noChangeShapeType="1"/>
          </p:cNvSpPr>
          <p:nvPr/>
        </p:nvSpPr>
        <p:spPr bwMode="auto">
          <a:xfrm flipV="1">
            <a:off x="2181225" y="5000625"/>
            <a:ext cx="0" cy="533400"/>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64215" name="Line 23"/>
          <p:cNvSpPr>
            <a:spLocks noChangeShapeType="1"/>
          </p:cNvSpPr>
          <p:nvPr/>
        </p:nvSpPr>
        <p:spPr bwMode="auto">
          <a:xfrm flipV="1">
            <a:off x="1536700" y="5000625"/>
            <a:ext cx="0" cy="533400"/>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64216" name="Line 24"/>
          <p:cNvSpPr>
            <a:spLocks noChangeShapeType="1"/>
          </p:cNvSpPr>
          <p:nvPr/>
        </p:nvSpPr>
        <p:spPr bwMode="auto">
          <a:xfrm flipH="1">
            <a:off x="1528763" y="4991100"/>
            <a:ext cx="661987" cy="0"/>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64217" name="Line 25"/>
          <p:cNvSpPr>
            <a:spLocks noChangeShapeType="1"/>
          </p:cNvSpPr>
          <p:nvPr/>
        </p:nvSpPr>
        <p:spPr bwMode="auto">
          <a:xfrm flipH="1">
            <a:off x="1922463" y="4305300"/>
            <a:ext cx="1600200" cy="0"/>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64218" name="Text Box 26"/>
          <p:cNvSpPr txBox="1">
            <a:spLocks noChangeArrowheads="1"/>
          </p:cNvSpPr>
          <p:nvPr/>
        </p:nvSpPr>
        <p:spPr bwMode="auto">
          <a:xfrm>
            <a:off x="2757488" y="5562600"/>
            <a:ext cx="7286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50000"/>
              </a:spcBef>
              <a:buClr>
                <a:schemeClr val="accent2"/>
              </a:buClr>
              <a:buSzPct val="85000"/>
              <a:buFont typeface="ZapfDingbats" pitchFamily="82" charset="2"/>
              <a:buNone/>
            </a:pPr>
            <a:r>
              <a:rPr lang="en-US" altLang="he-IL" sz="1000">
                <a:solidFill>
                  <a:schemeClr val="bg1"/>
                </a:solidFill>
                <a:latin typeface="Arial" panose="020B0604020202020204" pitchFamily="34" charset="0"/>
              </a:rPr>
              <a:t>DSLAM</a:t>
            </a:r>
          </a:p>
        </p:txBody>
      </p:sp>
      <p:sp>
        <p:nvSpPr>
          <p:cNvPr id="264219" name="Text Box 27"/>
          <p:cNvSpPr txBox="1">
            <a:spLocks noChangeArrowheads="1"/>
          </p:cNvSpPr>
          <p:nvPr/>
        </p:nvSpPr>
        <p:spPr bwMode="auto">
          <a:xfrm>
            <a:off x="3465513" y="5562600"/>
            <a:ext cx="5762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50000"/>
              </a:spcBef>
              <a:buClr>
                <a:schemeClr val="accent2"/>
              </a:buClr>
              <a:buSzPct val="85000"/>
              <a:buFont typeface="ZapfDingbats" pitchFamily="82" charset="2"/>
              <a:buNone/>
            </a:pPr>
            <a:r>
              <a:rPr lang="en-US" altLang="he-IL" sz="1000">
                <a:solidFill>
                  <a:schemeClr val="bg1"/>
                </a:solidFill>
                <a:latin typeface="Arial" panose="020B0604020202020204" pitchFamily="34" charset="0"/>
              </a:rPr>
              <a:t>CMTS</a:t>
            </a:r>
          </a:p>
        </p:txBody>
      </p:sp>
      <p:sp>
        <p:nvSpPr>
          <p:cNvPr id="264220" name="Line 28"/>
          <p:cNvSpPr>
            <a:spLocks noChangeShapeType="1"/>
          </p:cNvSpPr>
          <p:nvPr/>
        </p:nvSpPr>
        <p:spPr bwMode="auto">
          <a:xfrm flipV="1">
            <a:off x="6991350" y="5815013"/>
            <a:ext cx="0" cy="152400"/>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pic>
        <p:nvPicPr>
          <p:cNvPr id="264221" name="Picture 2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56413" y="5938838"/>
            <a:ext cx="279400"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4222" name="Line 30"/>
          <p:cNvSpPr>
            <a:spLocks noChangeShapeType="1"/>
          </p:cNvSpPr>
          <p:nvPr/>
        </p:nvSpPr>
        <p:spPr bwMode="auto">
          <a:xfrm flipV="1">
            <a:off x="6669088" y="5815013"/>
            <a:ext cx="0" cy="152400"/>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pic>
        <p:nvPicPr>
          <p:cNvPr id="264223" name="Picture 3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29388" y="5956300"/>
            <a:ext cx="27940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4224" name="Line 32"/>
          <p:cNvSpPr>
            <a:spLocks noChangeShapeType="1"/>
          </p:cNvSpPr>
          <p:nvPr/>
        </p:nvSpPr>
        <p:spPr bwMode="auto">
          <a:xfrm flipV="1">
            <a:off x="6334125" y="5815013"/>
            <a:ext cx="0" cy="152400"/>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pic>
        <p:nvPicPr>
          <p:cNvPr id="264225" name="Picture 3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96013" y="5927725"/>
            <a:ext cx="27940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4226" name="Line 34"/>
          <p:cNvSpPr>
            <a:spLocks noChangeShapeType="1"/>
          </p:cNvSpPr>
          <p:nvPr/>
        </p:nvSpPr>
        <p:spPr bwMode="auto">
          <a:xfrm flipV="1">
            <a:off x="6016625" y="5815013"/>
            <a:ext cx="0" cy="152400"/>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pic>
        <p:nvPicPr>
          <p:cNvPr id="264227" name="Picture 3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78513" y="5965825"/>
            <a:ext cx="27940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228" name="Picture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1450" y="5541963"/>
            <a:ext cx="612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229" name="Picture 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1688" y="5541963"/>
            <a:ext cx="612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4230" name="Text Box 38"/>
          <p:cNvSpPr txBox="1">
            <a:spLocks noChangeArrowheads="1"/>
          </p:cNvSpPr>
          <p:nvPr/>
        </p:nvSpPr>
        <p:spPr bwMode="auto">
          <a:xfrm>
            <a:off x="5822950" y="5567363"/>
            <a:ext cx="7397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50000"/>
              </a:spcBef>
              <a:buClr>
                <a:schemeClr val="accent2"/>
              </a:buClr>
              <a:buSzPct val="85000"/>
              <a:buFont typeface="ZapfDingbats" pitchFamily="82" charset="2"/>
              <a:buNone/>
            </a:pPr>
            <a:r>
              <a:rPr lang="en-US" altLang="he-IL" sz="1000">
                <a:solidFill>
                  <a:schemeClr val="bg1"/>
                </a:solidFill>
                <a:latin typeface="Arial" panose="020B0604020202020204" pitchFamily="34" charset="0"/>
              </a:rPr>
              <a:t>DSLAM</a:t>
            </a:r>
          </a:p>
        </p:txBody>
      </p:sp>
      <p:sp>
        <p:nvSpPr>
          <p:cNvPr id="264231" name="Text Box 39"/>
          <p:cNvSpPr txBox="1">
            <a:spLocks noChangeArrowheads="1"/>
          </p:cNvSpPr>
          <p:nvPr/>
        </p:nvSpPr>
        <p:spPr bwMode="auto">
          <a:xfrm>
            <a:off x="6540500" y="5567363"/>
            <a:ext cx="5762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50000"/>
              </a:spcBef>
              <a:buClr>
                <a:schemeClr val="accent2"/>
              </a:buClr>
              <a:buSzPct val="85000"/>
              <a:buFont typeface="ZapfDingbats" pitchFamily="82" charset="2"/>
              <a:buNone/>
            </a:pPr>
            <a:r>
              <a:rPr lang="en-US" altLang="he-IL" sz="1000">
                <a:solidFill>
                  <a:schemeClr val="bg1"/>
                </a:solidFill>
                <a:latin typeface="Arial" panose="020B0604020202020204" pitchFamily="34" charset="0"/>
              </a:rPr>
              <a:t>CMTS</a:t>
            </a:r>
          </a:p>
        </p:txBody>
      </p:sp>
      <p:sp>
        <p:nvSpPr>
          <p:cNvPr id="264232" name="Line 40"/>
          <p:cNvSpPr>
            <a:spLocks noChangeShapeType="1"/>
          </p:cNvSpPr>
          <p:nvPr/>
        </p:nvSpPr>
        <p:spPr bwMode="auto">
          <a:xfrm flipV="1">
            <a:off x="5387975" y="5815013"/>
            <a:ext cx="0" cy="152400"/>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64233" name="Line 41"/>
          <p:cNvSpPr>
            <a:spLocks noChangeShapeType="1"/>
          </p:cNvSpPr>
          <p:nvPr/>
        </p:nvSpPr>
        <p:spPr bwMode="auto">
          <a:xfrm flipV="1">
            <a:off x="5065713" y="5815013"/>
            <a:ext cx="0" cy="152400"/>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64234" name="Line 42"/>
          <p:cNvSpPr>
            <a:spLocks noChangeShapeType="1"/>
          </p:cNvSpPr>
          <p:nvPr/>
        </p:nvSpPr>
        <p:spPr bwMode="auto">
          <a:xfrm flipV="1">
            <a:off x="4730750" y="5815013"/>
            <a:ext cx="0" cy="152400"/>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64235" name="Line 43"/>
          <p:cNvSpPr>
            <a:spLocks noChangeShapeType="1"/>
          </p:cNvSpPr>
          <p:nvPr/>
        </p:nvSpPr>
        <p:spPr bwMode="auto">
          <a:xfrm flipV="1">
            <a:off x="4413250" y="5815013"/>
            <a:ext cx="0" cy="152400"/>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pic>
        <p:nvPicPr>
          <p:cNvPr id="264236" name="Picture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1250" y="5551488"/>
            <a:ext cx="612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237" name="Picture 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1488" y="5551488"/>
            <a:ext cx="612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238" name="Picture 4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56213" y="5948363"/>
            <a:ext cx="279400"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239" name="Picture 4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29188" y="5965825"/>
            <a:ext cx="27940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240" name="Picture 4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95813" y="5937250"/>
            <a:ext cx="27940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241" name="Picture 4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78313" y="5975350"/>
            <a:ext cx="27940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4242" name="Text Box 50"/>
          <p:cNvSpPr txBox="1">
            <a:spLocks noChangeArrowheads="1"/>
          </p:cNvSpPr>
          <p:nvPr/>
        </p:nvSpPr>
        <p:spPr bwMode="auto">
          <a:xfrm>
            <a:off x="4941888" y="5576888"/>
            <a:ext cx="5762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50000"/>
              </a:spcBef>
              <a:buClr>
                <a:schemeClr val="accent2"/>
              </a:buClr>
              <a:buSzPct val="85000"/>
              <a:buFont typeface="ZapfDingbats" pitchFamily="82" charset="2"/>
              <a:buNone/>
            </a:pPr>
            <a:r>
              <a:rPr lang="en-US" altLang="he-IL" sz="1000">
                <a:solidFill>
                  <a:schemeClr val="bg1"/>
                </a:solidFill>
                <a:latin typeface="Arial" panose="020B0604020202020204" pitchFamily="34" charset="0"/>
              </a:rPr>
              <a:t>CMTS</a:t>
            </a:r>
          </a:p>
        </p:txBody>
      </p:sp>
      <p:sp>
        <p:nvSpPr>
          <p:cNvPr id="264243" name="Text Box 51"/>
          <p:cNvSpPr txBox="1">
            <a:spLocks noChangeArrowheads="1"/>
          </p:cNvSpPr>
          <p:nvPr/>
        </p:nvSpPr>
        <p:spPr bwMode="auto">
          <a:xfrm>
            <a:off x="4205288" y="5576888"/>
            <a:ext cx="82708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50000"/>
              </a:spcBef>
              <a:buClr>
                <a:schemeClr val="accent2"/>
              </a:buClr>
              <a:buSzPct val="85000"/>
              <a:buFont typeface="ZapfDingbats" pitchFamily="82" charset="2"/>
              <a:buNone/>
            </a:pPr>
            <a:r>
              <a:rPr lang="en-US" altLang="he-IL" sz="1000">
                <a:solidFill>
                  <a:schemeClr val="bg1"/>
                </a:solidFill>
                <a:latin typeface="Arial" panose="020B0604020202020204" pitchFamily="34" charset="0"/>
              </a:rPr>
              <a:t>DSLAM</a:t>
            </a:r>
          </a:p>
        </p:txBody>
      </p:sp>
      <p:sp>
        <p:nvSpPr>
          <p:cNvPr id="264244" name="Line 52"/>
          <p:cNvSpPr>
            <a:spLocks noChangeShapeType="1"/>
          </p:cNvSpPr>
          <p:nvPr/>
        </p:nvSpPr>
        <p:spPr bwMode="auto">
          <a:xfrm flipV="1">
            <a:off x="3924300" y="5815013"/>
            <a:ext cx="0" cy="152400"/>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64245" name="Line 53"/>
          <p:cNvSpPr>
            <a:spLocks noChangeShapeType="1"/>
          </p:cNvSpPr>
          <p:nvPr/>
        </p:nvSpPr>
        <p:spPr bwMode="auto">
          <a:xfrm flipV="1">
            <a:off x="3592513" y="5815013"/>
            <a:ext cx="0" cy="152400"/>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64246" name="Line 54"/>
          <p:cNvSpPr>
            <a:spLocks noChangeShapeType="1"/>
          </p:cNvSpPr>
          <p:nvPr/>
        </p:nvSpPr>
        <p:spPr bwMode="auto">
          <a:xfrm flipV="1">
            <a:off x="3265488" y="5815013"/>
            <a:ext cx="0" cy="152400"/>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64247" name="Line 55"/>
          <p:cNvSpPr>
            <a:spLocks noChangeShapeType="1"/>
          </p:cNvSpPr>
          <p:nvPr/>
        </p:nvSpPr>
        <p:spPr bwMode="auto">
          <a:xfrm flipV="1">
            <a:off x="2944813" y="5815013"/>
            <a:ext cx="0" cy="152400"/>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64248" name="Line 56"/>
          <p:cNvSpPr>
            <a:spLocks noChangeShapeType="1"/>
          </p:cNvSpPr>
          <p:nvPr/>
        </p:nvSpPr>
        <p:spPr bwMode="auto">
          <a:xfrm flipV="1">
            <a:off x="2349500" y="5815013"/>
            <a:ext cx="0" cy="152400"/>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64249" name="Line 57"/>
          <p:cNvSpPr>
            <a:spLocks noChangeShapeType="1"/>
          </p:cNvSpPr>
          <p:nvPr/>
        </p:nvSpPr>
        <p:spPr bwMode="auto">
          <a:xfrm flipV="1">
            <a:off x="2017713" y="5815013"/>
            <a:ext cx="0" cy="152400"/>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64250" name="Line 58"/>
          <p:cNvSpPr>
            <a:spLocks noChangeShapeType="1"/>
          </p:cNvSpPr>
          <p:nvPr/>
        </p:nvSpPr>
        <p:spPr bwMode="auto">
          <a:xfrm flipV="1">
            <a:off x="1687513" y="5815013"/>
            <a:ext cx="0" cy="152400"/>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64251" name="Line 59"/>
          <p:cNvSpPr>
            <a:spLocks noChangeShapeType="1"/>
          </p:cNvSpPr>
          <p:nvPr/>
        </p:nvSpPr>
        <p:spPr bwMode="auto">
          <a:xfrm flipV="1">
            <a:off x="1365250" y="5815013"/>
            <a:ext cx="0" cy="152400"/>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pic>
        <p:nvPicPr>
          <p:cNvPr id="264252" name="Picture 6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85950" y="5956300"/>
            <a:ext cx="27940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253" name="Picture 6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52575" y="5927725"/>
            <a:ext cx="27940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254" name="Picture 6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35075" y="5965825"/>
            <a:ext cx="27940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255" name="Picture 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8013" y="5541963"/>
            <a:ext cx="612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256" name="Picture 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8250" y="5541963"/>
            <a:ext cx="612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4257" name="Text Box 65"/>
          <p:cNvSpPr txBox="1">
            <a:spLocks noChangeArrowheads="1"/>
          </p:cNvSpPr>
          <p:nvPr/>
        </p:nvSpPr>
        <p:spPr bwMode="auto">
          <a:xfrm>
            <a:off x="1157288" y="5557838"/>
            <a:ext cx="768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50000"/>
              </a:spcBef>
              <a:buClr>
                <a:schemeClr val="accent2"/>
              </a:buClr>
              <a:buSzPct val="85000"/>
              <a:buFont typeface="ZapfDingbats" pitchFamily="82" charset="2"/>
              <a:buNone/>
            </a:pPr>
            <a:r>
              <a:rPr lang="en-US" altLang="he-IL" sz="1000">
                <a:solidFill>
                  <a:schemeClr val="bg1"/>
                </a:solidFill>
                <a:latin typeface="Arial" panose="020B0604020202020204" pitchFamily="34" charset="0"/>
              </a:rPr>
              <a:t>DSLAM</a:t>
            </a:r>
          </a:p>
        </p:txBody>
      </p:sp>
      <p:sp>
        <p:nvSpPr>
          <p:cNvPr id="264258" name="Text Box 66"/>
          <p:cNvSpPr txBox="1">
            <a:spLocks noChangeArrowheads="1"/>
          </p:cNvSpPr>
          <p:nvPr/>
        </p:nvSpPr>
        <p:spPr bwMode="auto">
          <a:xfrm>
            <a:off x="1903413" y="5557838"/>
            <a:ext cx="5762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50000"/>
              </a:spcBef>
              <a:buClr>
                <a:schemeClr val="accent2"/>
              </a:buClr>
              <a:buSzPct val="85000"/>
              <a:buFont typeface="ZapfDingbats" pitchFamily="82" charset="2"/>
              <a:buNone/>
            </a:pPr>
            <a:r>
              <a:rPr lang="en-US" altLang="he-IL" sz="1000">
                <a:solidFill>
                  <a:schemeClr val="bg1"/>
                </a:solidFill>
                <a:latin typeface="Arial" panose="020B0604020202020204" pitchFamily="34" charset="0"/>
              </a:rPr>
              <a:t>CMTS</a:t>
            </a:r>
          </a:p>
        </p:txBody>
      </p:sp>
      <p:pic>
        <p:nvPicPr>
          <p:cNvPr id="264259" name="Picture 6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87775" y="5948363"/>
            <a:ext cx="279400"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260" name="Picture 6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60750" y="5965825"/>
            <a:ext cx="27940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261" name="Picture 6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27375" y="5937250"/>
            <a:ext cx="27940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262" name="Picture 7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09875" y="5975350"/>
            <a:ext cx="27940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263" name="Picture 7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86263" y="5078413"/>
            <a:ext cx="3937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264" name="Picture 7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040313" y="5068888"/>
            <a:ext cx="3937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265" name="Picture 7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79813" y="5087938"/>
            <a:ext cx="3937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266" name="Picture 7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35288" y="5095875"/>
            <a:ext cx="39370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267" name="Picture 7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78025" y="5064125"/>
            <a:ext cx="3952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268" name="Picture 7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33500" y="5076825"/>
            <a:ext cx="395288"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269" name="Picture 7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05588" y="5059363"/>
            <a:ext cx="395287"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270" name="Picture 7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51538" y="5068888"/>
            <a:ext cx="3952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4271" name="Text Box 79"/>
          <p:cNvSpPr txBox="1">
            <a:spLocks noChangeArrowheads="1"/>
          </p:cNvSpPr>
          <p:nvPr/>
        </p:nvSpPr>
        <p:spPr bwMode="auto">
          <a:xfrm rot="-5400000">
            <a:off x="-130175" y="1331913"/>
            <a:ext cx="12573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50000"/>
              </a:spcBef>
              <a:buClr>
                <a:schemeClr val="accent2"/>
              </a:buClr>
              <a:buSzPct val="85000"/>
              <a:buFont typeface="ZapfDingbats" pitchFamily="82" charset="2"/>
              <a:buNone/>
            </a:pPr>
            <a:r>
              <a:rPr lang="en-US" altLang="he-IL" sz="1400">
                <a:solidFill>
                  <a:srgbClr val="C0C0C0"/>
                </a:solidFill>
                <a:latin typeface="Arial" panose="020B0604020202020204" pitchFamily="34" charset="0"/>
              </a:rPr>
              <a:t>INTERNET</a:t>
            </a:r>
          </a:p>
        </p:txBody>
      </p:sp>
      <p:sp>
        <p:nvSpPr>
          <p:cNvPr id="264272" name="Text Box 80"/>
          <p:cNvSpPr txBox="1">
            <a:spLocks noChangeArrowheads="1"/>
          </p:cNvSpPr>
          <p:nvPr/>
        </p:nvSpPr>
        <p:spPr bwMode="auto">
          <a:xfrm rot="-5400000">
            <a:off x="-377825" y="3216275"/>
            <a:ext cx="1752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50000"/>
              </a:spcBef>
              <a:buClr>
                <a:schemeClr val="accent2"/>
              </a:buClr>
              <a:buSzPct val="85000"/>
              <a:buFont typeface="ZapfDingbats" pitchFamily="82" charset="2"/>
              <a:buNone/>
            </a:pPr>
            <a:r>
              <a:rPr lang="en-US" altLang="he-IL" sz="1400">
                <a:solidFill>
                  <a:srgbClr val="C0C0C0"/>
                </a:solidFill>
                <a:latin typeface="Arial" panose="020B0604020202020204" pitchFamily="34" charset="0"/>
              </a:rPr>
              <a:t>CORE</a:t>
            </a:r>
          </a:p>
        </p:txBody>
      </p:sp>
      <p:sp>
        <p:nvSpPr>
          <p:cNvPr id="264273" name="Text Box 81"/>
          <p:cNvSpPr txBox="1">
            <a:spLocks noChangeArrowheads="1"/>
          </p:cNvSpPr>
          <p:nvPr/>
        </p:nvSpPr>
        <p:spPr bwMode="auto">
          <a:xfrm rot="-5400000">
            <a:off x="-511175" y="5180013"/>
            <a:ext cx="20193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50000"/>
              </a:spcBef>
              <a:buClr>
                <a:schemeClr val="accent2"/>
              </a:buClr>
              <a:buSzPct val="85000"/>
              <a:buFont typeface="ZapfDingbats" pitchFamily="82" charset="2"/>
              <a:buNone/>
            </a:pPr>
            <a:r>
              <a:rPr lang="en-US" altLang="he-IL" sz="1400">
                <a:solidFill>
                  <a:srgbClr val="C0C0C0"/>
                </a:solidFill>
                <a:latin typeface="Arial" panose="020B0604020202020204" pitchFamily="34" charset="0"/>
              </a:rPr>
              <a:t>ACCESS</a:t>
            </a:r>
          </a:p>
        </p:txBody>
      </p:sp>
      <p:sp>
        <p:nvSpPr>
          <p:cNvPr id="264274" name="Picture 82"/>
          <p:cNvSpPr>
            <a:spLocks noChangeAspect="1" noChangeArrowheads="1"/>
          </p:cNvSpPr>
          <p:nvPr/>
        </p:nvSpPr>
        <p:spPr bwMode="auto">
          <a:xfrm>
            <a:off x="2193925" y="2533650"/>
            <a:ext cx="4081463"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rtl="1" eaLnBrk="1" hangingPunct="1">
              <a:lnSpc>
                <a:spcPct val="100000"/>
              </a:lnSpc>
              <a:spcBef>
                <a:spcPct val="0"/>
              </a:spcBef>
              <a:buClrTx/>
              <a:buSzTx/>
              <a:buFontTx/>
              <a:buNone/>
            </a:pPr>
            <a:endParaRPr lang="he-IL" altLang="he-IL" sz="2000">
              <a:latin typeface="Arial" panose="020B0604020202020204" pitchFamily="34" charset="0"/>
            </a:endParaRPr>
          </a:p>
        </p:txBody>
      </p:sp>
      <p:pic>
        <p:nvPicPr>
          <p:cNvPr id="264275" name="Picture 8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03788" y="2405063"/>
            <a:ext cx="614362"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276" name="Picture 8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98800" y="2405063"/>
            <a:ext cx="615950" cy="62388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64277" name="Picture 8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40338" y="3475038"/>
            <a:ext cx="615950"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278" name="Picture 8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49538" y="3475038"/>
            <a:ext cx="615950"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4279" name="Line 87"/>
          <p:cNvSpPr>
            <a:spLocks noChangeShapeType="1"/>
          </p:cNvSpPr>
          <p:nvPr/>
        </p:nvSpPr>
        <p:spPr bwMode="auto">
          <a:xfrm flipV="1">
            <a:off x="3097213" y="2978150"/>
            <a:ext cx="179387" cy="527050"/>
          </a:xfrm>
          <a:prstGeom prst="line">
            <a:avLst/>
          </a:prstGeom>
          <a:noFill/>
          <a:ln w="28575">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64280" name="Line 88"/>
          <p:cNvSpPr>
            <a:spLocks noChangeShapeType="1"/>
          </p:cNvSpPr>
          <p:nvPr/>
        </p:nvSpPr>
        <p:spPr bwMode="auto">
          <a:xfrm flipH="1" flipV="1">
            <a:off x="5249863" y="2986088"/>
            <a:ext cx="279400" cy="519112"/>
          </a:xfrm>
          <a:prstGeom prst="line">
            <a:avLst/>
          </a:prstGeom>
          <a:noFill/>
          <a:ln w="28575">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64281" name="Line 89"/>
          <p:cNvSpPr>
            <a:spLocks noChangeShapeType="1"/>
          </p:cNvSpPr>
          <p:nvPr/>
        </p:nvSpPr>
        <p:spPr bwMode="auto">
          <a:xfrm flipV="1">
            <a:off x="5624513" y="4086225"/>
            <a:ext cx="0" cy="228600"/>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64282" name="Line 90"/>
          <p:cNvSpPr>
            <a:spLocks noChangeShapeType="1"/>
          </p:cNvSpPr>
          <p:nvPr/>
        </p:nvSpPr>
        <p:spPr bwMode="auto">
          <a:xfrm flipV="1">
            <a:off x="2941638" y="4067175"/>
            <a:ext cx="0" cy="247650"/>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grpSp>
        <p:nvGrpSpPr>
          <p:cNvPr id="264283" name="Group 95"/>
          <p:cNvGrpSpPr>
            <a:grpSpLocks/>
          </p:cNvGrpSpPr>
          <p:nvPr/>
        </p:nvGrpSpPr>
        <p:grpSpPr bwMode="auto">
          <a:xfrm>
            <a:off x="1641475" y="4294188"/>
            <a:ext cx="530225" cy="696912"/>
            <a:chOff x="713" y="2720"/>
            <a:chExt cx="334" cy="439"/>
          </a:xfrm>
        </p:grpSpPr>
        <p:pic>
          <p:nvPicPr>
            <p:cNvPr id="264327" name="Picture 9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3" y="2772"/>
              <a:ext cx="334"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4328" name="Line 97"/>
            <p:cNvSpPr>
              <a:spLocks noChangeShapeType="1"/>
            </p:cNvSpPr>
            <p:nvPr/>
          </p:nvSpPr>
          <p:spPr bwMode="auto">
            <a:xfrm flipV="1">
              <a:off x="884" y="3095"/>
              <a:ext cx="0" cy="64"/>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64329" name="Line 98"/>
            <p:cNvSpPr>
              <a:spLocks noChangeShapeType="1"/>
            </p:cNvSpPr>
            <p:nvPr/>
          </p:nvSpPr>
          <p:spPr bwMode="auto">
            <a:xfrm flipV="1">
              <a:off x="884" y="2720"/>
              <a:ext cx="0" cy="64"/>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grpSp>
      <p:grpSp>
        <p:nvGrpSpPr>
          <p:cNvPr id="264284" name="Group 99"/>
          <p:cNvGrpSpPr>
            <a:grpSpLocks/>
          </p:cNvGrpSpPr>
          <p:nvPr/>
        </p:nvGrpSpPr>
        <p:grpSpPr bwMode="auto">
          <a:xfrm>
            <a:off x="3248025" y="4294188"/>
            <a:ext cx="530225" cy="696912"/>
            <a:chOff x="713" y="2720"/>
            <a:chExt cx="334" cy="439"/>
          </a:xfrm>
        </p:grpSpPr>
        <p:pic>
          <p:nvPicPr>
            <p:cNvPr id="264324" name="Picture 10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3" y="2772"/>
              <a:ext cx="334"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4325" name="Line 101"/>
            <p:cNvSpPr>
              <a:spLocks noChangeShapeType="1"/>
            </p:cNvSpPr>
            <p:nvPr/>
          </p:nvSpPr>
          <p:spPr bwMode="auto">
            <a:xfrm flipV="1">
              <a:off x="884" y="3095"/>
              <a:ext cx="0" cy="64"/>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64326" name="Line 102"/>
            <p:cNvSpPr>
              <a:spLocks noChangeShapeType="1"/>
            </p:cNvSpPr>
            <p:nvPr/>
          </p:nvSpPr>
          <p:spPr bwMode="auto">
            <a:xfrm flipV="1">
              <a:off x="884" y="2720"/>
              <a:ext cx="0" cy="64"/>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grpSp>
      <p:grpSp>
        <p:nvGrpSpPr>
          <p:cNvPr id="264285" name="Group 103"/>
          <p:cNvGrpSpPr>
            <a:grpSpLocks/>
          </p:cNvGrpSpPr>
          <p:nvPr/>
        </p:nvGrpSpPr>
        <p:grpSpPr bwMode="auto">
          <a:xfrm>
            <a:off x="4662488" y="4294188"/>
            <a:ext cx="530225" cy="696912"/>
            <a:chOff x="713" y="2720"/>
            <a:chExt cx="334" cy="439"/>
          </a:xfrm>
        </p:grpSpPr>
        <p:pic>
          <p:nvPicPr>
            <p:cNvPr id="264321" name="Picture 10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3" y="2772"/>
              <a:ext cx="334"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4322" name="Line 105"/>
            <p:cNvSpPr>
              <a:spLocks noChangeShapeType="1"/>
            </p:cNvSpPr>
            <p:nvPr/>
          </p:nvSpPr>
          <p:spPr bwMode="auto">
            <a:xfrm flipV="1">
              <a:off x="884" y="3095"/>
              <a:ext cx="0" cy="64"/>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64323" name="Line 106"/>
            <p:cNvSpPr>
              <a:spLocks noChangeShapeType="1"/>
            </p:cNvSpPr>
            <p:nvPr/>
          </p:nvSpPr>
          <p:spPr bwMode="auto">
            <a:xfrm flipV="1">
              <a:off x="884" y="2720"/>
              <a:ext cx="0" cy="64"/>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grpSp>
      <p:grpSp>
        <p:nvGrpSpPr>
          <p:cNvPr id="264286" name="Group 107"/>
          <p:cNvGrpSpPr>
            <a:grpSpLocks/>
          </p:cNvGrpSpPr>
          <p:nvPr/>
        </p:nvGrpSpPr>
        <p:grpSpPr bwMode="auto">
          <a:xfrm>
            <a:off x="6272213" y="4294188"/>
            <a:ext cx="530225" cy="696912"/>
            <a:chOff x="713" y="2720"/>
            <a:chExt cx="334" cy="439"/>
          </a:xfrm>
        </p:grpSpPr>
        <p:pic>
          <p:nvPicPr>
            <p:cNvPr id="264318" name="Picture 10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3" y="2772"/>
              <a:ext cx="334"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4319" name="Line 109"/>
            <p:cNvSpPr>
              <a:spLocks noChangeShapeType="1"/>
            </p:cNvSpPr>
            <p:nvPr/>
          </p:nvSpPr>
          <p:spPr bwMode="auto">
            <a:xfrm flipV="1">
              <a:off x="884" y="3095"/>
              <a:ext cx="0" cy="64"/>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64320" name="Line 110"/>
            <p:cNvSpPr>
              <a:spLocks noChangeShapeType="1"/>
            </p:cNvSpPr>
            <p:nvPr/>
          </p:nvSpPr>
          <p:spPr bwMode="auto">
            <a:xfrm flipV="1">
              <a:off x="884" y="2720"/>
              <a:ext cx="0" cy="64"/>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grpSp>
      <p:sp>
        <p:nvSpPr>
          <p:cNvPr id="264287" name="Line 113"/>
          <p:cNvSpPr>
            <a:spLocks noChangeShapeType="1"/>
          </p:cNvSpPr>
          <p:nvPr/>
        </p:nvSpPr>
        <p:spPr bwMode="auto">
          <a:xfrm flipV="1">
            <a:off x="3457575" y="1895475"/>
            <a:ext cx="195263" cy="520700"/>
          </a:xfrm>
          <a:prstGeom prst="line">
            <a:avLst/>
          </a:prstGeom>
          <a:noFill/>
          <a:ln w="28575">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pic>
        <p:nvPicPr>
          <p:cNvPr id="264288" name="Picture 1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46438" y="1285875"/>
            <a:ext cx="211137"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289" name="Picture 1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0363" y="1468438"/>
            <a:ext cx="2174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290" name="Picture 1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8625" y="992188"/>
            <a:ext cx="2032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291" name="Picture 1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36825" y="1247775"/>
            <a:ext cx="211138"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292" name="Picture 1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7913" y="1038225"/>
            <a:ext cx="2063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293" name="Picture 1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0938" y="1544638"/>
            <a:ext cx="2174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4294" name="Line 121"/>
          <p:cNvSpPr>
            <a:spLocks noChangeShapeType="1"/>
          </p:cNvSpPr>
          <p:nvPr/>
        </p:nvSpPr>
        <p:spPr bwMode="auto">
          <a:xfrm flipH="1" flipV="1">
            <a:off x="4876800" y="1900238"/>
            <a:ext cx="190500" cy="528637"/>
          </a:xfrm>
          <a:prstGeom prst="line">
            <a:avLst/>
          </a:prstGeom>
          <a:noFill/>
          <a:ln w="28575">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64295" name="Text Box 126"/>
          <p:cNvSpPr txBox="1">
            <a:spLocks noChangeArrowheads="1"/>
          </p:cNvSpPr>
          <p:nvPr/>
        </p:nvSpPr>
        <p:spPr bwMode="auto">
          <a:xfrm>
            <a:off x="3352800" y="6315075"/>
            <a:ext cx="609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50000"/>
              </a:spcBef>
              <a:buClr>
                <a:schemeClr val="accent2"/>
              </a:buClr>
              <a:buSzPct val="85000"/>
              <a:buFont typeface="ZapfDingbats" pitchFamily="82" charset="2"/>
              <a:buNone/>
            </a:pPr>
            <a:r>
              <a:rPr lang="en-US" altLang="he-IL" sz="1000">
                <a:solidFill>
                  <a:srgbClr val="4D4D4D"/>
                </a:solidFill>
                <a:latin typeface="Arial" panose="020B0604020202020204" pitchFamily="34" charset="0"/>
              </a:rPr>
              <a:t>John</a:t>
            </a:r>
          </a:p>
        </p:txBody>
      </p:sp>
      <p:sp>
        <p:nvSpPr>
          <p:cNvPr id="264296" name="Text Box 127"/>
          <p:cNvSpPr txBox="1">
            <a:spLocks noChangeArrowheads="1"/>
          </p:cNvSpPr>
          <p:nvPr/>
        </p:nvSpPr>
        <p:spPr bwMode="auto">
          <a:xfrm>
            <a:off x="4532313" y="6315075"/>
            <a:ext cx="609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50000"/>
              </a:spcBef>
              <a:buClr>
                <a:schemeClr val="accent2"/>
              </a:buClr>
              <a:buSzPct val="85000"/>
              <a:buFont typeface="ZapfDingbats" pitchFamily="82" charset="2"/>
              <a:buNone/>
            </a:pPr>
            <a:r>
              <a:rPr lang="en-US" altLang="he-IL" sz="1000">
                <a:solidFill>
                  <a:srgbClr val="4D4D4D"/>
                </a:solidFill>
                <a:latin typeface="Arial" panose="020B0604020202020204" pitchFamily="34" charset="0"/>
              </a:rPr>
              <a:t>Miki</a:t>
            </a:r>
          </a:p>
        </p:txBody>
      </p:sp>
      <p:sp>
        <p:nvSpPr>
          <p:cNvPr id="264297" name="Line 130"/>
          <p:cNvSpPr>
            <a:spLocks noChangeShapeType="1"/>
          </p:cNvSpPr>
          <p:nvPr/>
        </p:nvSpPr>
        <p:spPr bwMode="auto">
          <a:xfrm flipH="1">
            <a:off x="400050" y="4211638"/>
            <a:ext cx="7353300" cy="0"/>
          </a:xfrm>
          <a:prstGeom prst="line">
            <a:avLst/>
          </a:prstGeom>
          <a:noFill/>
          <a:ln w="9525">
            <a:solidFill>
              <a:srgbClr val="C0C0C0"/>
            </a:solidFill>
            <a:prstDash val="dash"/>
            <a:round/>
            <a:headEnd/>
            <a:tailEnd/>
          </a:ln>
          <a:extLst>
            <a:ext uri="{909E8E84-426E-40DD-AFC4-6F175D3DCCD1}">
              <a14:hiddenFill xmlns:a14="http://schemas.microsoft.com/office/drawing/2010/main">
                <a:noFill/>
              </a14:hiddenFill>
            </a:ext>
          </a:extLst>
        </p:spPr>
        <p:txBody>
          <a:bodyPr/>
          <a:lstStyle/>
          <a:p>
            <a:endParaRPr lang="he-IL"/>
          </a:p>
        </p:txBody>
      </p:sp>
      <p:sp>
        <p:nvSpPr>
          <p:cNvPr id="264298" name="AutoShape 131"/>
          <p:cNvSpPr>
            <a:spLocks noChangeArrowheads="1"/>
          </p:cNvSpPr>
          <p:nvPr/>
        </p:nvSpPr>
        <p:spPr bwMode="auto">
          <a:xfrm rot="-760791">
            <a:off x="6340475" y="249238"/>
            <a:ext cx="2667000" cy="1712912"/>
          </a:xfrm>
          <a:prstGeom prst="roundRect">
            <a:avLst>
              <a:gd name="adj" fmla="val 16667"/>
            </a:avLst>
          </a:prstGeom>
          <a:solidFill>
            <a:schemeClr val="bg1"/>
          </a:solidFill>
          <a:ln>
            <a:noFill/>
          </a:ln>
          <a:extLst>
            <a:ext uri="{91240B29-F687-4F45-9708-019B960494DF}">
              <a14:hiddenLine xmlns:a14="http://schemas.microsoft.com/office/drawing/2010/main" w="38100">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buClr>
                <a:schemeClr val="accent2"/>
              </a:buClr>
              <a:buSzPct val="85000"/>
              <a:buFont typeface="ZapfDingbats" pitchFamily="82" charset="2"/>
              <a:buNone/>
            </a:pPr>
            <a:r>
              <a:rPr lang="he-IL" altLang="he-IL" sz="2000">
                <a:solidFill>
                  <a:schemeClr val="bg1"/>
                </a:solidFill>
                <a:latin typeface="Arial" panose="020B0604020202020204" pitchFamily="34" charset="0"/>
              </a:rPr>
              <a:t> </a:t>
            </a:r>
            <a:endParaRPr lang="en-US" altLang="he-IL" sz="2000">
              <a:solidFill>
                <a:schemeClr val="bg1"/>
              </a:solidFill>
              <a:latin typeface="Arial" panose="020B0604020202020204" pitchFamily="34" charset="0"/>
            </a:endParaRPr>
          </a:p>
        </p:txBody>
      </p:sp>
      <p:sp>
        <p:nvSpPr>
          <p:cNvPr id="264299" name="AutoShape 132"/>
          <p:cNvSpPr>
            <a:spLocks noChangeArrowheads="1"/>
          </p:cNvSpPr>
          <p:nvPr/>
        </p:nvSpPr>
        <p:spPr bwMode="auto">
          <a:xfrm rot="-459444">
            <a:off x="6438900" y="341313"/>
            <a:ext cx="2533650" cy="1712912"/>
          </a:xfrm>
          <a:prstGeom prst="roundRect">
            <a:avLst>
              <a:gd name="adj" fmla="val 16667"/>
            </a:avLst>
          </a:prstGeom>
          <a:solidFill>
            <a:srgbClr val="DDDDDD"/>
          </a:solidFill>
          <a:ln w="38100">
            <a:solidFill>
              <a:srgbClr val="FF66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buClr>
                <a:schemeClr val="accent2"/>
              </a:buClr>
              <a:buSzPct val="85000"/>
              <a:buFont typeface="ZapfDingbats" pitchFamily="82" charset="2"/>
              <a:buNone/>
            </a:pPr>
            <a:r>
              <a:rPr lang="he-IL" altLang="he-IL" sz="2000">
                <a:solidFill>
                  <a:schemeClr val="bg1"/>
                </a:solidFill>
                <a:latin typeface="Arial" panose="020B0604020202020204" pitchFamily="34" charset="0"/>
              </a:rPr>
              <a:t> </a:t>
            </a:r>
            <a:endParaRPr lang="en-US" altLang="he-IL" sz="2000">
              <a:solidFill>
                <a:schemeClr val="bg1"/>
              </a:solidFill>
              <a:latin typeface="Arial" panose="020B0604020202020204" pitchFamily="34" charset="0"/>
            </a:endParaRPr>
          </a:p>
        </p:txBody>
      </p:sp>
      <p:sp>
        <p:nvSpPr>
          <p:cNvPr id="958607" name="Text Box 143"/>
          <p:cNvSpPr txBox="1">
            <a:spLocks noChangeArrowheads="1"/>
          </p:cNvSpPr>
          <p:nvPr/>
        </p:nvSpPr>
        <p:spPr bwMode="auto">
          <a:xfrm>
            <a:off x="6629400" y="781050"/>
            <a:ext cx="31527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30000"/>
              </a:lnSpc>
              <a:buClr>
                <a:schemeClr val="accent2"/>
              </a:buClr>
              <a:buSzPct val="85000"/>
              <a:buFont typeface="ZapfDingbats" pitchFamily="82" charset="2"/>
              <a:buNone/>
            </a:pPr>
            <a:r>
              <a:rPr lang="en-US" altLang="he-IL" sz="1200">
                <a:solidFill>
                  <a:srgbClr val="996633"/>
                </a:solidFill>
                <a:latin typeface="Arial" panose="020B0604020202020204" pitchFamily="34" charset="0"/>
              </a:rPr>
              <a:t>2. Download Torrent</a:t>
            </a:r>
          </a:p>
        </p:txBody>
      </p:sp>
      <p:cxnSp>
        <p:nvCxnSpPr>
          <p:cNvPr id="958608" name="AutoShape 144"/>
          <p:cNvCxnSpPr>
            <a:cxnSpLocks noChangeShapeType="1"/>
          </p:cNvCxnSpPr>
          <p:nvPr/>
        </p:nvCxnSpPr>
        <p:spPr bwMode="auto">
          <a:xfrm rot="5400000" flipH="1" flipV="1">
            <a:off x="620712" y="3030538"/>
            <a:ext cx="4689475" cy="1244600"/>
          </a:xfrm>
          <a:prstGeom prst="bentConnector3">
            <a:avLst>
              <a:gd name="adj1" fmla="val 99199"/>
            </a:avLst>
          </a:prstGeom>
          <a:noFill/>
          <a:ln w="76200">
            <a:solidFill>
              <a:srgbClr val="996633"/>
            </a:solidFill>
            <a:miter lim="800000"/>
            <a:headEnd type="triangle" w="med" len="med"/>
            <a:tailEnd/>
          </a:ln>
          <a:extLst>
            <a:ext uri="{909E8E84-426E-40DD-AFC4-6F175D3DCCD1}">
              <a14:hiddenFill xmlns:a14="http://schemas.microsoft.com/office/drawing/2010/main">
                <a:noFill/>
              </a14:hiddenFill>
            </a:ext>
          </a:extLst>
        </p:spPr>
      </p:cxnSp>
      <p:cxnSp>
        <p:nvCxnSpPr>
          <p:cNvPr id="958609" name="AutoShape 145"/>
          <p:cNvCxnSpPr>
            <a:cxnSpLocks noChangeShapeType="1"/>
          </p:cNvCxnSpPr>
          <p:nvPr/>
        </p:nvCxnSpPr>
        <p:spPr bwMode="auto">
          <a:xfrm rot="-5400000">
            <a:off x="558800" y="2768600"/>
            <a:ext cx="4843463" cy="1636713"/>
          </a:xfrm>
          <a:prstGeom prst="bentConnector2">
            <a:avLst/>
          </a:prstGeom>
          <a:noFill/>
          <a:ln w="76200">
            <a:solidFill>
              <a:srgbClr val="FF6600"/>
            </a:solidFill>
            <a:miter lim="800000"/>
            <a:headEnd/>
            <a:tailEnd type="triangle" w="med" len="med"/>
          </a:ln>
          <a:extLst>
            <a:ext uri="{909E8E84-426E-40DD-AFC4-6F175D3DCCD1}">
              <a14:hiddenFill xmlns:a14="http://schemas.microsoft.com/office/drawing/2010/main">
                <a:noFill/>
              </a14:hiddenFill>
            </a:ext>
          </a:extLst>
        </p:spPr>
      </p:cxnSp>
      <p:sp>
        <p:nvSpPr>
          <p:cNvPr id="958610" name="Text Box 146"/>
          <p:cNvSpPr txBox="1">
            <a:spLocks noChangeArrowheads="1"/>
          </p:cNvSpPr>
          <p:nvPr/>
        </p:nvSpPr>
        <p:spPr bwMode="auto">
          <a:xfrm>
            <a:off x="6629400" y="485775"/>
            <a:ext cx="31527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30000"/>
              </a:lnSpc>
              <a:buClr>
                <a:schemeClr val="accent2"/>
              </a:buClr>
              <a:buSzPct val="85000"/>
              <a:buFont typeface="ZapfDingbats" pitchFamily="82" charset="2"/>
              <a:buNone/>
            </a:pPr>
            <a:r>
              <a:rPr lang="en-US" altLang="he-IL" sz="1200">
                <a:solidFill>
                  <a:srgbClr val="FF6600"/>
                </a:solidFill>
                <a:latin typeface="Arial" panose="020B0604020202020204" pitchFamily="34" charset="0"/>
              </a:rPr>
              <a:t>1. Search Torrent by title</a:t>
            </a:r>
          </a:p>
        </p:txBody>
      </p:sp>
      <p:grpSp>
        <p:nvGrpSpPr>
          <p:cNvPr id="7" name="Group 147"/>
          <p:cNvGrpSpPr>
            <a:grpSpLocks/>
          </p:cNvGrpSpPr>
          <p:nvPr/>
        </p:nvGrpSpPr>
        <p:grpSpPr bwMode="auto">
          <a:xfrm>
            <a:off x="1855788" y="1619250"/>
            <a:ext cx="512762" cy="511175"/>
            <a:chOff x="1169" y="1020"/>
            <a:chExt cx="323" cy="322"/>
          </a:xfrm>
        </p:grpSpPr>
        <p:sp>
          <p:nvSpPr>
            <p:cNvPr id="264316" name="Oval 148"/>
            <p:cNvSpPr>
              <a:spLocks noChangeArrowheads="1"/>
            </p:cNvSpPr>
            <p:nvPr/>
          </p:nvSpPr>
          <p:spPr bwMode="auto">
            <a:xfrm>
              <a:off x="1169" y="1020"/>
              <a:ext cx="323" cy="322"/>
            </a:xfrm>
            <a:prstGeom prst="ellipse">
              <a:avLst/>
            </a:prstGeom>
            <a:solidFill>
              <a:schemeClr val="bg1"/>
            </a:solidFill>
            <a:ln w="57150">
              <a:solidFill>
                <a:srgbClr val="FF66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buClr>
                  <a:schemeClr val="accent2"/>
                </a:buClr>
                <a:buSzPct val="85000"/>
                <a:buFont typeface="ZapfDingbats" pitchFamily="82" charset="2"/>
                <a:buNone/>
              </a:pPr>
              <a:endParaRPr lang="he-IL" altLang="he-IL" sz="2000">
                <a:solidFill>
                  <a:srgbClr val="4D4D4D"/>
                </a:solidFill>
                <a:latin typeface="Arial" panose="020B0604020202020204" pitchFamily="34" charset="0"/>
              </a:endParaRPr>
            </a:p>
          </p:txBody>
        </p:sp>
        <p:sp>
          <p:nvSpPr>
            <p:cNvPr id="264317" name="Text Box 149"/>
            <p:cNvSpPr txBox="1">
              <a:spLocks noChangeArrowheads="1"/>
            </p:cNvSpPr>
            <p:nvPr/>
          </p:nvSpPr>
          <p:spPr bwMode="auto">
            <a:xfrm>
              <a:off x="1215" y="1038"/>
              <a:ext cx="17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50000"/>
                </a:spcBef>
                <a:buClr>
                  <a:schemeClr val="accent2"/>
                </a:buClr>
                <a:buSzPct val="85000"/>
                <a:buFont typeface="ZapfDingbats" pitchFamily="82" charset="2"/>
                <a:buNone/>
              </a:pPr>
              <a:r>
                <a:rPr lang="en-US" altLang="he-IL" sz="2400">
                  <a:solidFill>
                    <a:srgbClr val="FF6600"/>
                  </a:solidFill>
                  <a:latin typeface="Arial" panose="020B0604020202020204" pitchFamily="34" charset="0"/>
                </a:rPr>
                <a:t>1</a:t>
              </a:r>
            </a:p>
          </p:txBody>
        </p:sp>
      </p:grpSp>
      <p:grpSp>
        <p:nvGrpSpPr>
          <p:cNvPr id="264305" name="Group 154"/>
          <p:cNvGrpSpPr>
            <a:grpSpLocks/>
          </p:cNvGrpSpPr>
          <p:nvPr/>
        </p:nvGrpSpPr>
        <p:grpSpPr bwMode="auto">
          <a:xfrm>
            <a:off x="2095500" y="5867400"/>
            <a:ext cx="609600" cy="692150"/>
            <a:chOff x="1320" y="3696"/>
            <a:chExt cx="384" cy="436"/>
          </a:xfrm>
        </p:grpSpPr>
        <p:sp>
          <p:nvSpPr>
            <p:cNvPr id="264313" name="Rectangle 155"/>
            <p:cNvSpPr>
              <a:spLocks noChangeArrowheads="1"/>
            </p:cNvSpPr>
            <p:nvPr/>
          </p:nvSpPr>
          <p:spPr bwMode="auto">
            <a:xfrm>
              <a:off x="1332" y="3696"/>
              <a:ext cx="300" cy="426"/>
            </a:xfrm>
            <a:prstGeom prst="rect">
              <a:avLst/>
            </a:prstGeom>
            <a:solidFill>
              <a:schemeClr val="bg1"/>
            </a:solidFill>
            <a:ln w="38100">
              <a:solidFill>
                <a:srgbClr val="4D4D4D"/>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pic>
          <p:nvPicPr>
            <p:cNvPr id="264314" name="Picture 15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94" y="3741"/>
              <a:ext cx="176"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4315" name="Text Box 157"/>
            <p:cNvSpPr txBox="1">
              <a:spLocks noChangeArrowheads="1"/>
            </p:cNvSpPr>
            <p:nvPr/>
          </p:nvSpPr>
          <p:spPr bwMode="auto">
            <a:xfrm>
              <a:off x="1320" y="3978"/>
              <a:ext cx="3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50000"/>
                </a:spcBef>
                <a:buClr>
                  <a:schemeClr val="accent2"/>
                </a:buClr>
                <a:buSzPct val="85000"/>
                <a:buFont typeface="ZapfDingbats" pitchFamily="82" charset="2"/>
                <a:buNone/>
              </a:pPr>
              <a:r>
                <a:rPr lang="en-US" altLang="he-IL" sz="1000">
                  <a:solidFill>
                    <a:srgbClr val="4D4D4D"/>
                  </a:solidFill>
                  <a:latin typeface="Arial" panose="020B0604020202020204" pitchFamily="34" charset="0"/>
                </a:rPr>
                <a:t>Karen</a:t>
              </a:r>
            </a:p>
          </p:txBody>
        </p:sp>
      </p:grpSp>
      <p:sp>
        <p:nvSpPr>
          <p:cNvPr id="264306" name="AutoShape 159"/>
          <p:cNvSpPr>
            <a:spLocks noChangeArrowheads="1"/>
          </p:cNvSpPr>
          <p:nvPr/>
        </p:nvSpPr>
        <p:spPr bwMode="auto">
          <a:xfrm flipV="1">
            <a:off x="2425700" y="5608638"/>
            <a:ext cx="228600" cy="200025"/>
          </a:xfrm>
          <a:prstGeom prst="triangle">
            <a:avLst>
              <a:gd name="adj" fmla="val 50000"/>
            </a:avLst>
          </a:prstGeom>
          <a:solidFill>
            <a:srgbClr val="4D4D4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grpSp>
        <p:nvGrpSpPr>
          <p:cNvPr id="9" name="Group 163"/>
          <p:cNvGrpSpPr>
            <a:grpSpLocks/>
          </p:cNvGrpSpPr>
          <p:nvPr/>
        </p:nvGrpSpPr>
        <p:grpSpPr bwMode="auto">
          <a:xfrm>
            <a:off x="2071688" y="2241550"/>
            <a:ext cx="523875" cy="511175"/>
            <a:chOff x="1359" y="1376"/>
            <a:chExt cx="330" cy="322"/>
          </a:xfrm>
        </p:grpSpPr>
        <p:sp>
          <p:nvSpPr>
            <p:cNvPr id="264311" name="Oval 164"/>
            <p:cNvSpPr>
              <a:spLocks noChangeArrowheads="1"/>
            </p:cNvSpPr>
            <p:nvPr/>
          </p:nvSpPr>
          <p:spPr bwMode="auto">
            <a:xfrm>
              <a:off x="1361" y="1376"/>
              <a:ext cx="323" cy="322"/>
            </a:xfrm>
            <a:prstGeom prst="ellipse">
              <a:avLst/>
            </a:prstGeom>
            <a:solidFill>
              <a:schemeClr val="bg1"/>
            </a:solidFill>
            <a:ln w="57150">
              <a:solidFill>
                <a:srgbClr val="996633"/>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buClr>
                  <a:schemeClr val="accent2"/>
                </a:buClr>
                <a:buSzPct val="85000"/>
                <a:buFont typeface="ZapfDingbats" pitchFamily="82" charset="2"/>
                <a:buNone/>
              </a:pPr>
              <a:endParaRPr lang="he-IL" altLang="he-IL" sz="2000">
                <a:solidFill>
                  <a:srgbClr val="4D4D4D"/>
                </a:solidFill>
                <a:latin typeface="Arial" panose="020B0604020202020204" pitchFamily="34" charset="0"/>
              </a:endParaRPr>
            </a:p>
          </p:txBody>
        </p:sp>
        <p:sp>
          <p:nvSpPr>
            <p:cNvPr id="264312" name="Text Box 165"/>
            <p:cNvSpPr txBox="1">
              <a:spLocks noChangeArrowheads="1"/>
            </p:cNvSpPr>
            <p:nvPr/>
          </p:nvSpPr>
          <p:spPr bwMode="auto">
            <a:xfrm>
              <a:off x="1359" y="1405"/>
              <a:ext cx="33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50000"/>
                </a:spcBef>
                <a:buClr>
                  <a:schemeClr val="accent2"/>
                </a:buClr>
                <a:buSzPct val="85000"/>
                <a:buFont typeface="ZapfDingbats" pitchFamily="82" charset="2"/>
                <a:buNone/>
              </a:pPr>
              <a:r>
                <a:rPr lang="he-IL" altLang="he-IL" sz="2000">
                  <a:solidFill>
                    <a:srgbClr val="996633"/>
                  </a:solidFill>
                  <a:latin typeface="Arial" panose="020B0604020202020204" pitchFamily="34" charset="0"/>
                </a:rPr>
                <a:t>2</a:t>
              </a:r>
              <a:endParaRPr lang="en-US" altLang="he-IL" sz="2000">
                <a:solidFill>
                  <a:srgbClr val="996633"/>
                </a:solidFill>
                <a:latin typeface="Arial" panose="020B0604020202020204" pitchFamily="34" charset="0"/>
              </a:endParaRPr>
            </a:p>
          </p:txBody>
        </p:sp>
      </p:grpSp>
      <p:sp>
        <p:nvSpPr>
          <p:cNvPr id="264308" name="Picture 7"/>
          <p:cNvSpPr>
            <a:spLocks noChangeAspect="1" noChangeArrowheads="1"/>
          </p:cNvSpPr>
          <p:nvPr/>
        </p:nvSpPr>
        <p:spPr bwMode="auto">
          <a:xfrm>
            <a:off x="4532313" y="968375"/>
            <a:ext cx="403225"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rtl="1" eaLnBrk="1" hangingPunct="1">
              <a:lnSpc>
                <a:spcPct val="100000"/>
              </a:lnSpc>
              <a:spcBef>
                <a:spcPct val="0"/>
              </a:spcBef>
              <a:buClrTx/>
              <a:buSzTx/>
              <a:buFontTx/>
              <a:buNone/>
            </a:pPr>
            <a:endParaRPr lang="he-IL" altLang="he-IL" sz="2000">
              <a:latin typeface="Arial" panose="020B0604020202020204" pitchFamily="34" charset="0"/>
            </a:endParaRPr>
          </a:p>
        </p:txBody>
      </p:sp>
      <p:pic>
        <p:nvPicPr>
          <p:cNvPr id="2" name="Picture 2"/>
          <p:cNvPicPr>
            <a:picLocks noChangeAspect="1" noChangeArrowheads="1"/>
          </p:cNvPicPr>
          <p:nvPr/>
        </p:nvPicPr>
        <p:blipFill>
          <a:blip r:embed="rId16"/>
          <a:srcRect/>
          <a:stretch>
            <a:fillRect/>
          </a:stretch>
        </p:blipFill>
        <p:spPr bwMode="auto">
          <a:xfrm>
            <a:off x="3817938" y="742950"/>
            <a:ext cx="657225" cy="695325"/>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pic>
      <p:sp>
        <p:nvSpPr>
          <p:cNvPr id="264310" name="Line 129"/>
          <p:cNvSpPr>
            <a:spLocks noChangeShapeType="1"/>
          </p:cNvSpPr>
          <p:nvPr/>
        </p:nvSpPr>
        <p:spPr bwMode="auto">
          <a:xfrm flipH="1">
            <a:off x="400050" y="2390775"/>
            <a:ext cx="7353300" cy="0"/>
          </a:xfrm>
          <a:prstGeom prst="line">
            <a:avLst/>
          </a:prstGeom>
          <a:noFill/>
          <a:ln w="9525">
            <a:solidFill>
              <a:srgbClr val="C0C0C0"/>
            </a:solidFill>
            <a:prstDash val="dash"/>
            <a:round/>
            <a:headEnd/>
            <a:tailEnd/>
          </a:ln>
          <a:extLst>
            <a:ext uri="{909E8E84-426E-40DD-AFC4-6F175D3DCCD1}">
              <a14:hiddenFill xmlns:a14="http://schemas.microsoft.com/office/drawing/2010/main">
                <a:noFill/>
              </a14:hiddenFill>
            </a:ext>
          </a:extLst>
        </p:spPr>
        <p:txBody>
          <a:bodyPr/>
          <a:lstStyle/>
          <a:p>
            <a:endParaRPr lang="he-IL"/>
          </a:p>
        </p:txBody>
      </p:sp>
    </p:spTree>
    <p:extLst>
      <p:ext uri="{BB962C8B-B14F-4D97-AF65-F5344CB8AC3E}">
        <p14:creationId xmlns:p14="http://schemas.microsoft.com/office/powerpoint/2010/main" val="30536049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par>
                                <p:cTn id="8" presetID="4" presetClass="entr" presetSubtype="16" fill="hold" nodeType="withEffect">
                                  <p:stCondLst>
                                    <p:cond delay="0"/>
                                  </p:stCondLst>
                                  <p:childTnLst>
                                    <p:set>
                                      <p:cBhvr>
                                        <p:cTn id="9" dur="1" fill="hold">
                                          <p:stCondLst>
                                            <p:cond delay="0"/>
                                          </p:stCondLst>
                                        </p:cTn>
                                        <p:tgtEl>
                                          <p:spTgt spid="958609"/>
                                        </p:tgtEl>
                                        <p:attrNameLst>
                                          <p:attrName>style.visibility</p:attrName>
                                        </p:attrNameLst>
                                      </p:cBhvr>
                                      <p:to>
                                        <p:strVal val="visible"/>
                                      </p:to>
                                    </p:set>
                                    <p:animEffect transition="in" filter="box(in)">
                                      <p:cBhvr>
                                        <p:cTn id="10" dur="500"/>
                                        <p:tgtEl>
                                          <p:spTgt spid="958609"/>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958610"/>
                                        </p:tgtEl>
                                        <p:attrNameLst>
                                          <p:attrName>style.visibility</p:attrName>
                                        </p:attrNameLst>
                                      </p:cBhvr>
                                      <p:to>
                                        <p:strVal val="visible"/>
                                      </p:to>
                                    </p:set>
                                    <p:animEffect transition="in" filter="box(in)">
                                      <p:cBhvr>
                                        <p:cTn id="13" dur="500"/>
                                        <p:tgtEl>
                                          <p:spTgt spid="95861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nodeType="clickEffect">
                                  <p:stCondLst>
                                    <p:cond delay="0"/>
                                  </p:stCondLst>
                                  <p:childTnLst>
                                    <p:set>
                                      <p:cBhvr>
                                        <p:cTn id="17" dur="1" fill="hold">
                                          <p:stCondLst>
                                            <p:cond delay="0"/>
                                          </p:stCondLst>
                                        </p:cTn>
                                        <p:tgtEl>
                                          <p:spTgt spid="958608"/>
                                        </p:tgtEl>
                                        <p:attrNameLst>
                                          <p:attrName>style.visibility</p:attrName>
                                        </p:attrNameLst>
                                      </p:cBhvr>
                                      <p:to>
                                        <p:strVal val="visible"/>
                                      </p:to>
                                    </p:set>
                                    <p:animEffect transition="in" filter="box(in)">
                                      <p:cBhvr>
                                        <p:cTn id="18" dur="500"/>
                                        <p:tgtEl>
                                          <p:spTgt spid="958608"/>
                                        </p:tgtEl>
                                      </p:cBhvr>
                                    </p:animEffect>
                                  </p:childTnLst>
                                </p:cTn>
                              </p:par>
                              <p:par>
                                <p:cTn id="19" presetID="4" presetClass="entr" presetSubtype="16"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ox(in)">
                                      <p:cBhvr>
                                        <p:cTn id="21" dur="500"/>
                                        <p:tgtEl>
                                          <p:spTgt spid="9"/>
                                        </p:tgtEl>
                                      </p:cBhvr>
                                    </p:animEffect>
                                  </p:childTnLst>
                                </p:cTn>
                              </p:par>
                              <p:par>
                                <p:cTn id="22" presetID="4" presetClass="entr" presetSubtype="16" fill="hold" grpId="0" nodeType="withEffect">
                                  <p:stCondLst>
                                    <p:cond delay="0"/>
                                  </p:stCondLst>
                                  <p:childTnLst>
                                    <p:set>
                                      <p:cBhvr>
                                        <p:cTn id="23" dur="1" fill="hold">
                                          <p:stCondLst>
                                            <p:cond delay="0"/>
                                          </p:stCondLst>
                                        </p:cTn>
                                        <p:tgtEl>
                                          <p:spTgt spid="958607"/>
                                        </p:tgtEl>
                                        <p:attrNameLst>
                                          <p:attrName>style.visibility</p:attrName>
                                        </p:attrNameLst>
                                      </p:cBhvr>
                                      <p:to>
                                        <p:strVal val="visible"/>
                                      </p:to>
                                    </p:set>
                                    <p:animEffect transition="in" filter="box(in)">
                                      <p:cBhvr>
                                        <p:cTn id="24" dur="500"/>
                                        <p:tgtEl>
                                          <p:spTgt spid="9586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8607" grpId="0"/>
      <p:bldP spid="958610"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Title 1"/>
          <p:cNvSpPr>
            <a:spLocks noGrp="1"/>
          </p:cNvSpPr>
          <p:nvPr>
            <p:ph type="title"/>
          </p:nvPr>
        </p:nvSpPr>
        <p:spPr/>
        <p:txBody>
          <a:bodyPr/>
          <a:lstStyle/>
          <a:p>
            <a:pPr eaLnBrk="1" hangingPunct="1"/>
            <a:r>
              <a:rPr lang="en-US" altLang="he-IL" sz="4000" smtClean="0"/>
              <a:t>Trackers and Peer List</a:t>
            </a:r>
          </a:p>
        </p:txBody>
      </p:sp>
      <p:sp>
        <p:nvSpPr>
          <p:cNvPr id="2" name="מציין מיקום טקסט 1"/>
          <p:cNvSpPr>
            <a:spLocks noGrp="1"/>
          </p:cNvSpPr>
          <p:nvPr>
            <p:ph type="body" idx="1"/>
          </p:nvPr>
        </p:nvSpPr>
        <p:spPr/>
        <p:txBody>
          <a:bodyPr/>
          <a:lstStyle/>
          <a:p>
            <a:endParaRPr lang="he-IL"/>
          </a:p>
        </p:txBody>
      </p:sp>
      <p:pic>
        <p:nvPicPr>
          <p:cNvPr id="22531" name="Picture 3"/>
          <p:cNvPicPr>
            <a:picLocks noChangeAspect="1" noChangeArrowheads="1"/>
          </p:cNvPicPr>
          <p:nvPr/>
        </p:nvPicPr>
        <p:blipFill>
          <a:blip r:embed="rId3"/>
          <a:srcRect/>
          <a:stretch>
            <a:fillRect/>
          </a:stretch>
        </p:blipFill>
        <p:spPr bwMode="auto">
          <a:xfrm>
            <a:off x="722313" y="968375"/>
            <a:ext cx="7361237" cy="171450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pic>
      <p:pic>
        <p:nvPicPr>
          <p:cNvPr id="22532" name="Picture 4"/>
          <p:cNvPicPr>
            <a:picLocks noChangeAspect="1" noChangeArrowheads="1"/>
          </p:cNvPicPr>
          <p:nvPr/>
        </p:nvPicPr>
        <p:blipFill>
          <a:blip r:embed="rId4"/>
          <a:srcRect/>
          <a:stretch>
            <a:fillRect/>
          </a:stretch>
        </p:blipFill>
        <p:spPr bwMode="auto">
          <a:xfrm>
            <a:off x="392113" y="2970213"/>
            <a:ext cx="8134350" cy="297180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654549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he-IL" dirty="0" smtClean="0">
                <a:solidFill>
                  <a:schemeClr val="bg1"/>
                </a:solidFill>
                <a:latin typeface="Arial" pitchFamily="34" charset="0"/>
              </a:rPr>
              <a:t>סקירה של </a:t>
            </a:r>
            <a:r>
              <a:rPr lang="en-US" dirty="0" smtClean="0">
                <a:solidFill>
                  <a:schemeClr val="bg1"/>
                </a:solidFill>
                <a:latin typeface="Arial" pitchFamily="34" charset="0"/>
              </a:rPr>
              <a:t> HTTP</a:t>
            </a:r>
            <a:endParaRPr lang="he-IL" dirty="0">
              <a:solidFill>
                <a:schemeClr val="bg1"/>
              </a:solidFill>
            </a:endParaRPr>
          </a:p>
        </p:txBody>
      </p:sp>
      <p:sp>
        <p:nvSpPr>
          <p:cNvPr id="4" name="Text Box 5"/>
          <p:cNvSpPr txBox="1">
            <a:spLocks noChangeArrowheads="1"/>
          </p:cNvSpPr>
          <p:nvPr/>
        </p:nvSpPr>
        <p:spPr bwMode="auto">
          <a:xfrm>
            <a:off x="0" y="2898775"/>
            <a:ext cx="4499421" cy="3970318"/>
          </a:xfrm>
          <a:prstGeom prst="rect">
            <a:avLst/>
          </a:prstGeom>
          <a:noFill/>
          <a:ln w="9525">
            <a:noFill/>
            <a:miter lim="800000"/>
            <a:headEnd/>
            <a:tailEnd/>
          </a:ln>
        </p:spPr>
        <p:txBody>
          <a:bodyPr wrap="square">
            <a:spAutoFit/>
          </a:bodyPr>
          <a:lstStyle/>
          <a:p>
            <a:pPr algn="r">
              <a:spcBef>
                <a:spcPct val="50000"/>
              </a:spcBef>
            </a:pPr>
            <a:r>
              <a:rPr lang="he-IL" sz="2400" u="sng" dirty="0">
                <a:solidFill>
                  <a:srgbClr val="000000"/>
                </a:solidFill>
                <a:latin typeface="Arial" pitchFamily="34" charset="0"/>
              </a:rPr>
              <a:t>דבר נוסף:</a:t>
            </a:r>
          </a:p>
          <a:p>
            <a:pPr algn="r" rtl="1">
              <a:spcBef>
                <a:spcPct val="50000"/>
              </a:spcBef>
            </a:pPr>
            <a:r>
              <a:rPr lang="he-IL" sz="2400" dirty="0">
                <a:solidFill>
                  <a:srgbClr val="000000"/>
                </a:solidFill>
                <a:latin typeface="Arial" pitchFamily="34" charset="0"/>
              </a:rPr>
              <a:t>פרוטוקולים ששומרים על "מצב" הם מסובכים!</a:t>
            </a:r>
          </a:p>
          <a:p>
            <a:pPr algn="r" rtl="1">
              <a:spcBef>
                <a:spcPct val="50000"/>
              </a:spcBef>
              <a:buFontTx/>
              <a:buChar char="•"/>
            </a:pPr>
            <a:r>
              <a:rPr lang="he-IL" sz="2400" b="0" dirty="0">
                <a:solidFill>
                  <a:srgbClr val="000000"/>
                </a:solidFill>
                <a:latin typeface="Arial" pitchFamily="34" charset="0"/>
              </a:rPr>
              <a:t> היסטוריה (מצב קודם) צריכה </a:t>
            </a:r>
            <a:r>
              <a:rPr lang="en-US" sz="2400" b="0" dirty="0">
                <a:solidFill>
                  <a:srgbClr val="000000"/>
                </a:solidFill>
                <a:latin typeface="Arial" pitchFamily="34" charset="0"/>
              </a:rPr>
              <a:t/>
            </a:r>
            <a:br>
              <a:rPr lang="en-US" sz="2400" b="0" dirty="0">
                <a:solidFill>
                  <a:srgbClr val="000000"/>
                </a:solidFill>
                <a:latin typeface="Arial" pitchFamily="34" charset="0"/>
              </a:rPr>
            </a:br>
            <a:r>
              <a:rPr lang="he-IL" sz="2400" b="0" dirty="0">
                <a:solidFill>
                  <a:srgbClr val="000000"/>
                </a:solidFill>
                <a:latin typeface="Arial" pitchFamily="34" charset="0"/>
              </a:rPr>
              <a:t>  להישמר</a:t>
            </a:r>
          </a:p>
          <a:p>
            <a:pPr algn="r" rtl="1">
              <a:spcBef>
                <a:spcPct val="50000"/>
              </a:spcBef>
              <a:buFontTx/>
              <a:buChar char="•"/>
            </a:pPr>
            <a:r>
              <a:rPr lang="he-IL" sz="2400" b="0" dirty="0">
                <a:solidFill>
                  <a:srgbClr val="000000"/>
                </a:solidFill>
                <a:latin typeface="Arial" pitchFamily="34" charset="0"/>
              </a:rPr>
              <a:t> אם שרת/לקוח קורס, נק' </a:t>
            </a:r>
            <a:r>
              <a:rPr lang="en-US" sz="2400" b="0" dirty="0">
                <a:solidFill>
                  <a:srgbClr val="000000"/>
                </a:solidFill>
                <a:latin typeface="Arial" pitchFamily="34" charset="0"/>
              </a:rPr>
              <a:t/>
            </a:r>
            <a:br>
              <a:rPr lang="en-US" sz="2400" b="0" dirty="0">
                <a:solidFill>
                  <a:srgbClr val="000000"/>
                </a:solidFill>
                <a:latin typeface="Arial" pitchFamily="34" charset="0"/>
              </a:rPr>
            </a:br>
            <a:r>
              <a:rPr lang="he-IL" sz="2400" b="0" dirty="0">
                <a:solidFill>
                  <a:srgbClr val="000000"/>
                </a:solidFill>
                <a:latin typeface="Arial" pitchFamily="34" charset="0"/>
              </a:rPr>
              <a:t>  ההסתכלות שלהם על </a:t>
            </a:r>
            <a:r>
              <a:rPr lang="en-US" sz="2400" b="0" dirty="0">
                <a:solidFill>
                  <a:srgbClr val="000000"/>
                </a:solidFill>
                <a:latin typeface="Arial" pitchFamily="34" charset="0"/>
              </a:rPr>
              <a:t/>
            </a:r>
            <a:br>
              <a:rPr lang="en-US" sz="2400" b="0" dirty="0">
                <a:solidFill>
                  <a:srgbClr val="000000"/>
                </a:solidFill>
                <a:latin typeface="Arial" pitchFamily="34" charset="0"/>
              </a:rPr>
            </a:br>
            <a:r>
              <a:rPr lang="he-IL" sz="2400" b="0" dirty="0">
                <a:solidFill>
                  <a:srgbClr val="000000"/>
                </a:solidFill>
                <a:latin typeface="Arial" pitchFamily="34" charset="0"/>
              </a:rPr>
              <a:t>  ה-"מצב" יכולה להיות שונה - </a:t>
            </a:r>
            <a:r>
              <a:rPr lang="en-US" sz="2400" b="0" dirty="0">
                <a:solidFill>
                  <a:srgbClr val="000000"/>
                </a:solidFill>
                <a:latin typeface="Arial" pitchFamily="34" charset="0"/>
              </a:rPr>
              <a:t/>
            </a:r>
            <a:br>
              <a:rPr lang="en-US" sz="2400" b="0" dirty="0">
                <a:solidFill>
                  <a:srgbClr val="000000"/>
                </a:solidFill>
                <a:latin typeface="Arial" pitchFamily="34" charset="0"/>
              </a:rPr>
            </a:br>
            <a:r>
              <a:rPr lang="he-IL" sz="2400" b="0" dirty="0">
                <a:solidFill>
                  <a:srgbClr val="000000"/>
                </a:solidFill>
                <a:latin typeface="Arial" pitchFamily="34" charset="0"/>
              </a:rPr>
              <a:t>  צריך להיפתר.</a:t>
            </a:r>
          </a:p>
        </p:txBody>
      </p:sp>
      <p:sp>
        <p:nvSpPr>
          <p:cNvPr id="5" name="Text Box 6"/>
          <p:cNvSpPr txBox="1">
            <a:spLocks noChangeArrowheads="1"/>
          </p:cNvSpPr>
          <p:nvPr/>
        </p:nvSpPr>
        <p:spPr bwMode="auto">
          <a:xfrm>
            <a:off x="4644008" y="1772816"/>
            <a:ext cx="4248150" cy="4108450"/>
          </a:xfrm>
          <a:prstGeom prst="rect">
            <a:avLst/>
          </a:prstGeom>
          <a:noFill/>
          <a:ln w="9525">
            <a:noFill/>
            <a:miter lim="800000"/>
            <a:headEnd/>
            <a:tailEnd/>
          </a:ln>
        </p:spPr>
        <p:txBody>
          <a:bodyPr>
            <a:spAutoFit/>
          </a:bodyPr>
          <a:lstStyle/>
          <a:p>
            <a:pPr algn="r" rtl="1">
              <a:spcBef>
                <a:spcPct val="50000"/>
              </a:spcBef>
            </a:pPr>
            <a:r>
              <a:rPr lang="he-IL" sz="2400" dirty="0">
                <a:solidFill>
                  <a:srgbClr val="000000"/>
                </a:solidFill>
                <a:latin typeface="Arial" pitchFamily="34" charset="0"/>
              </a:rPr>
              <a:t>שימוש ב-</a:t>
            </a:r>
            <a:r>
              <a:rPr lang="en-US" sz="2400" dirty="0">
                <a:solidFill>
                  <a:srgbClr val="000000"/>
                </a:solidFill>
                <a:latin typeface="Arial" pitchFamily="34" charset="0"/>
              </a:rPr>
              <a:t>TCP</a:t>
            </a:r>
            <a:r>
              <a:rPr lang="he-IL" sz="2400" dirty="0">
                <a:solidFill>
                  <a:srgbClr val="000000"/>
                </a:solidFill>
                <a:latin typeface="Arial" pitchFamily="34" charset="0"/>
              </a:rPr>
              <a:t>:</a:t>
            </a:r>
            <a:endParaRPr lang="he-IL" sz="2400" b="0" dirty="0">
              <a:solidFill>
                <a:srgbClr val="000000"/>
              </a:solidFill>
              <a:latin typeface="Arial" pitchFamily="34" charset="0"/>
            </a:endParaRPr>
          </a:p>
          <a:p>
            <a:pPr algn="r" rtl="1">
              <a:spcBef>
                <a:spcPct val="50000"/>
              </a:spcBef>
              <a:buFontTx/>
              <a:buChar char="•"/>
            </a:pPr>
            <a:r>
              <a:rPr lang="he-IL" sz="2400" b="0" dirty="0">
                <a:solidFill>
                  <a:srgbClr val="000000"/>
                </a:solidFill>
                <a:latin typeface="Arial" pitchFamily="34" charset="0"/>
              </a:rPr>
              <a:t> לקוח יוזם חיבור </a:t>
            </a:r>
            <a:r>
              <a:rPr lang="en-US" sz="2400" b="0" dirty="0">
                <a:solidFill>
                  <a:srgbClr val="000000"/>
                </a:solidFill>
                <a:latin typeface="Arial" pitchFamily="34" charset="0"/>
              </a:rPr>
              <a:t>TCP</a:t>
            </a:r>
            <a:r>
              <a:rPr lang="he-IL" sz="2400" b="0" dirty="0">
                <a:solidFill>
                  <a:srgbClr val="000000"/>
                </a:solidFill>
                <a:latin typeface="Arial" pitchFamily="34" charset="0"/>
              </a:rPr>
              <a:t> (יוצר</a:t>
            </a:r>
            <a:r>
              <a:rPr lang="en-US" sz="2400" b="0" dirty="0">
                <a:solidFill>
                  <a:srgbClr val="000000"/>
                </a:solidFill>
                <a:latin typeface="Arial" pitchFamily="34" charset="0"/>
              </a:rPr>
              <a:t> </a:t>
            </a:r>
            <a:r>
              <a:rPr lang="he-IL" sz="2400" b="0" dirty="0">
                <a:solidFill>
                  <a:srgbClr val="000000"/>
                </a:solidFill>
                <a:latin typeface="Arial" pitchFamily="34" charset="0"/>
              </a:rPr>
              <a:t> </a:t>
            </a:r>
            <a:r>
              <a:rPr lang="en-US" sz="2400" b="0" dirty="0">
                <a:solidFill>
                  <a:srgbClr val="000000"/>
                </a:solidFill>
                <a:latin typeface="Arial" pitchFamily="34" charset="0"/>
              </a:rPr>
              <a:t/>
            </a:r>
            <a:br>
              <a:rPr lang="en-US" sz="2400" b="0" dirty="0">
                <a:solidFill>
                  <a:srgbClr val="000000"/>
                </a:solidFill>
                <a:latin typeface="Arial" pitchFamily="34" charset="0"/>
              </a:rPr>
            </a:br>
            <a:r>
              <a:rPr lang="he-IL" sz="2400" b="0" dirty="0">
                <a:solidFill>
                  <a:srgbClr val="000000"/>
                </a:solidFill>
                <a:latin typeface="Arial" pitchFamily="34" charset="0"/>
              </a:rPr>
              <a:t>  </a:t>
            </a:r>
            <a:r>
              <a:rPr lang="en-US" sz="2400" b="0" dirty="0">
                <a:solidFill>
                  <a:srgbClr val="000000"/>
                </a:solidFill>
                <a:latin typeface="Arial" pitchFamily="34" charset="0"/>
              </a:rPr>
              <a:t>socket</a:t>
            </a:r>
            <a:r>
              <a:rPr lang="he-IL" sz="2400" b="0" dirty="0">
                <a:solidFill>
                  <a:srgbClr val="000000"/>
                </a:solidFill>
                <a:latin typeface="Arial" pitchFamily="34" charset="0"/>
              </a:rPr>
              <a:t>) לשרת, פורט 80.</a:t>
            </a:r>
          </a:p>
          <a:p>
            <a:pPr algn="r" rtl="1">
              <a:spcBef>
                <a:spcPct val="50000"/>
              </a:spcBef>
              <a:buFontTx/>
              <a:buChar char="•"/>
            </a:pPr>
            <a:r>
              <a:rPr lang="he-IL" sz="2400" b="0" dirty="0">
                <a:solidFill>
                  <a:srgbClr val="000000"/>
                </a:solidFill>
                <a:latin typeface="Arial" pitchFamily="34" charset="0"/>
              </a:rPr>
              <a:t> שרת מקבל חיבור </a:t>
            </a:r>
            <a:r>
              <a:rPr lang="en-US" sz="2400" b="0" dirty="0">
                <a:solidFill>
                  <a:srgbClr val="000000"/>
                </a:solidFill>
                <a:latin typeface="Arial" pitchFamily="34" charset="0"/>
              </a:rPr>
              <a:t>TCP</a:t>
            </a:r>
            <a:r>
              <a:rPr lang="he-IL" sz="2400" b="0" dirty="0">
                <a:solidFill>
                  <a:srgbClr val="000000"/>
                </a:solidFill>
                <a:latin typeface="Arial" pitchFamily="34" charset="0"/>
              </a:rPr>
              <a:t> מלקוח.</a:t>
            </a:r>
          </a:p>
          <a:p>
            <a:pPr algn="r" rtl="1">
              <a:spcBef>
                <a:spcPct val="50000"/>
              </a:spcBef>
              <a:buFontTx/>
              <a:buChar char="•"/>
            </a:pPr>
            <a:r>
              <a:rPr lang="he-IL" sz="2400" b="0" dirty="0">
                <a:solidFill>
                  <a:srgbClr val="000000"/>
                </a:solidFill>
                <a:latin typeface="Arial" pitchFamily="34" charset="0"/>
              </a:rPr>
              <a:t> הודעות </a:t>
            </a:r>
            <a:r>
              <a:rPr lang="en-US" sz="2400" b="0" dirty="0">
                <a:solidFill>
                  <a:srgbClr val="000000"/>
                </a:solidFill>
                <a:latin typeface="Arial" pitchFamily="34" charset="0"/>
              </a:rPr>
              <a:t>HTTP</a:t>
            </a:r>
            <a:r>
              <a:rPr lang="he-IL" sz="2400" b="0" dirty="0">
                <a:solidFill>
                  <a:srgbClr val="000000"/>
                </a:solidFill>
                <a:latin typeface="Arial" pitchFamily="34" charset="0"/>
              </a:rPr>
              <a:t> (בפרוטוקול </a:t>
            </a:r>
            <a:r>
              <a:rPr lang="en-US" sz="2400" b="0" dirty="0">
                <a:solidFill>
                  <a:srgbClr val="000000"/>
                </a:solidFill>
                <a:latin typeface="Arial" pitchFamily="34" charset="0"/>
              </a:rPr>
              <a:t/>
            </a:r>
            <a:br>
              <a:rPr lang="en-US" sz="2400" b="0" dirty="0">
                <a:solidFill>
                  <a:srgbClr val="000000"/>
                </a:solidFill>
                <a:latin typeface="Arial" pitchFamily="34" charset="0"/>
              </a:rPr>
            </a:br>
            <a:r>
              <a:rPr lang="he-IL" sz="2400" b="0" dirty="0">
                <a:solidFill>
                  <a:srgbClr val="000000"/>
                </a:solidFill>
                <a:latin typeface="Arial" pitchFamily="34" charset="0"/>
              </a:rPr>
              <a:t>  שכבת היישום) מוחלפות בין </a:t>
            </a:r>
            <a:r>
              <a:rPr lang="en-US" sz="2400" b="0" dirty="0">
                <a:solidFill>
                  <a:srgbClr val="000000"/>
                </a:solidFill>
                <a:latin typeface="Arial" pitchFamily="34" charset="0"/>
              </a:rPr>
              <a:t/>
            </a:r>
            <a:br>
              <a:rPr lang="en-US" sz="2400" b="0" dirty="0">
                <a:solidFill>
                  <a:srgbClr val="000000"/>
                </a:solidFill>
                <a:latin typeface="Arial" pitchFamily="34" charset="0"/>
              </a:rPr>
            </a:br>
            <a:r>
              <a:rPr lang="he-IL" sz="2400" b="0" dirty="0">
                <a:solidFill>
                  <a:srgbClr val="000000"/>
                </a:solidFill>
                <a:latin typeface="Arial" pitchFamily="34" charset="0"/>
              </a:rPr>
              <a:t>  דפדפן (לקוח </a:t>
            </a:r>
            <a:r>
              <a:rPr lang="en-US" sz="2400" b="0" dirty="0">
                <a:solidFill>
                  <a:srgbClr val="000000"/>
                </a:solidFill>
                <a:latin typeface="Arial" pitchFamily="34" charset="0"/>
              </a:rPr>
              <a:t>HTTP</a:t>
            </a:r>
            <a:r>
              <a:rPr lang="he-IL" sz="2400" b="0" dirty="0">
                <a:solidFill>
                  <a:srgbClr val="000000"/>
                </a:solidFill>
                <a:latin typeface="Arial" pitchFamily="34" charset="0"/>
              </a:rPr>
              <a:t>) לשרת </a:t>
            </a:r>
            <a:r>
              <a:rPr lang="en-US" sz="2400" b="0" dirty="0">
                <a:solidFill>
                  <a:srgbClr val="000000"/>
                </a:solidFill>
                <a:latin typeface="Arial" pitchFamily="34" charset="0"/>
              </a:rPr>
              <a:t/>
            </a:r>
            <a:br>
              <a:rPr lang="en-US" sz="2400" b="0" dirty="0">
                <a:solidFill>
                  <a:srgbClr val="000000"/>
                </a:solidFill>
                <a:latin typeface="Arial" pitchFamily="34" charset="0"/>
              </a:rPr>
            </a:br>
            <a:r>
              <a:rPr lang="he-IL" sz="2400" b="0" dirty="0">
                <a:solidFill>
                  <a:srgbClr val="000000"/>
                </a:solidFill>
                <a:latin typeface="Arial" pitchFamily="34" charset="0"/>
              </a:rPr>
              <a:t>  ה-</a:t>
            </a:r>
            <a:r>
              <a:rPr lang="en-US" sz="2400" b="0" dirty="0">
                <a:solidFill>
                  <a:srgbClr val="000000"/>
                </a:solidFill>
                <a:latin typeface="Arial" pitchFamily="34" charset="0"/>
              </a:rPr>
              <a:t>web</a:t>
            </a:r>
            <a:r>
              <a:rPr lang="he-IL" sz="2400" b="0" dirty="0">
                <a:solidFill>
                  <a:srgbClr val="000000"/>
                </a:solidFill>
                <a:latin typeface="Arial" pitchFamily="34" charset="0"/>
              </a:rPr>
              <a:t> (שרת </a:t>
            </a:r>
            <a:r>
              <a:rPr lang="en-US" sz="2400" b="0" dirty="0">
                <a:solidFill>
                  <a:srgbClr val="000000"/>
                </a:solidFill>
                <a:latin typeface="Arial" pitchFamily="34" charset="0"/>
              </a:rPr>
              <a:t>HTTP</a:t>
            </a:r>
            <a:r>
              <a:rPr lang="he-IL" sz="2400" b="0" dirty="0">
                <a:solidFill>
                  <a:srgbClr val="000000"/>
                </a:solidFill>
                <a:latin typeface="Arial" pitchFamily="34" charset="0"/>
              </a:rPr>
              <a:t>).</a:t>
            </a:r>
            <a:endParaRPr lang="en-US" sz="2400" b="0" dirty="0">
              <a:solidFill>
                <a:srgbClr val="000000"/>
              </a:solidFill>
              <a:latin typeface="Arial" pitchFamily="34" charset="0"/>
            </a:endParaRPr>
          </a:p>
          <a:p>
            <a:pPr algn="r" rtl="1">
              <a:spcBef>
                <a:spcPct val="50000"/>
              </a:spcBef>
              <a:buFontTx/>
              <a:buChar char="•"/>
            </a:pPr>
            <a:r>
              <a:rPr lang="en-US" sz="2400" b="0" dirty="0">
                <a:solidFill>
                  <a:srgbClr val="000000"/>
                </a:solidFill>
                <a:latin typeface="Arial" pitchFamily="34" charset="0"/>
              </a:rPr>
              <a:t> </a:t>
            </a:r>
            <a:r>
              <a:rPr lang="he-IL" sz="2400" b="0" dirty="0">
                <a:solidFill>
                  <a:srgbClr val="000000"/>
                </a:solidFill>
                <a:latin typeface="Arial" pitchFamily="34" charset="0"/>
              </a:rPr>
              <a:t> חיבור </a:t>
            </a:r>
            <a:r>
              <a:rPr lang="en-US" sz="2400" b="0" dirty="0">
                <a:solidFill>
                  <a:srgbClr val="000000"/>
                </a:solidFill>
                <a:latin typeface="Arial" pitchFamily="34" charset="0"/>
              </a:rPr>
              <a:t>TCP</a:t>
            </a:r>
            <a:r>
              <a:rPr lang="he-IL" sz="2400" b="0" dirty="0">
                <a:solidFill>
                  <a:srgbClr val="000000"/>
                </a:solidFill>
                <a:latin typeface="Arial" pitchFamily="34" charset="0"/>
              </a:rPr>
              <a:t> נסגר.</a:t>
            </a:r>
            <a:endParaRPr lang="en-US" sz="2400" b="0" dirty="0">
              <a:solidFill>
                <a:srgbClr val="000000"/>
              </a:solidFill>
              <a:latin typeface="Arial" pitchFamily="34" charset="0"/>
            </a:endParaRPr>
          </a:p>
        </p:txBody>
      </p:sp>
      <p:sp>
        <p:nvSpPr>
          <p:cNvPr id="6" name="Rectangle 7"/>
          <p:cNvSpPr>
            <a:spLocks noChangeArrowheads="1"/>
          </p:cNvSpPr>
          <p:nvPr/>
        </p:nvSpPr>
        <p:spPr bwMode="auto">
          <a:xfrm>
            <a:off x="251520" y="2862263"/>
            <a:ext cx="4247901" cy="3995737"/>
          </a:xfrm>
          <a:prstGeom prst="rect">
            <a:avLst/>
          </a:prstGeom>
          <a:noFill/>
          <a:ln w="28575">
            <a:solidFill>
              <a:srgbClr val="000000"/>
            </a:solidFill>
            <a:miter lim="800000"/>
            <a:headEnd/>
            <a:tailEnd/>
          </a:ln>
        </p:spPr>
        <p:txBody>
          <a:bodyPr wrap="none" anchor="ctr"/>
          <a:lstStyle/>
          <a:p>
            <a:pPr algn="ctr"/>
            <a:endParaRPr lang="he-IL"/>
          </a:p>
          <a:p>
            <a:pPr algn="ctr"/>
            <a:endParaRPr lang="he-IL"/>
          </a:p>
          <a:p>
            <a:pPr algn="ctr"/>
            <a:endParaRPr lang="he-IL"/>
          </a:p>
          <a:p>
            <a:pPr algn="ctr"/>
            <a:endParaRPr lang="en-US"/>
          </a:p>
        </p:txBody>
      </p:sp>
      <p:sp>
        <p:nvSpPr>
          <p:cNvPr id="7" name="Text Box 8"/>
          <p:cNvSpPr txBox="1">
            <a:spLocks noChangeArrowheads="1"/>
          </p:cNvSpPr>
          <p:nvPr/>
        </p:nvSpPr>
        <p:spPr bwMode="auto">
          <a:xfrm>
            <a:off x="251842" y="973783"/>
            <a:ext cx="4248150" cy="1735137"/>
          </a:xfrm>
          <a:prstGeom prst="rect">
            <a:avLst/>
          </a:prstGeom>
          <a:solidFill>
            <a:schemeClr val="bg1"/>
          </a:solidFill>
          <a:ln w="9525">
            <a:noFill/>
            <a:miter lim="800000"/>
            <a:headEnd/>
            <a:tailEnd/>
          </a:ln>
        </p:spPr>
        <p:txBody>
          <a:bodyPr>
            <a:spAutoFit/>
          </a:bodyPr>
          <a:lstStyle/>
          <a:p>
            <a:pPr algn="r" rtl="1">
              <a:spcBef>
                <a:spcPct val="50000"/>
              </a:spcBef>
            </a:pPr>
            <a:r>
              <a:rPr lang="en-US" sz="2400" b="0" dirty="0">
                <a:solidFill>
                  <a:srgbClr val="000000"/>
                </a:solidFill>
                <a:latin typeface="Arial" pitchFamily="34" charset="0"/>
              </a:rPr>
              <a:t>HTTP</a:t>
            </a:r>
            <a:r>
              <a:rPr lang="he-IL" sz="2400" b="0" dirty="0">
                <a:solidFill>
                  <a:srgbClr val="000000"/>
                </a:solidFill>
                <a:latin typeface="Arial" pitchFamily="34" charset="0"/>
              </a:rPr>
              <a:t>  הוא "חסר מצב" (</a:t>
            </a:r>
            <a:r>
              <a:rPr lang="en-US" sz="2400" b="0" dirty="0">
                <a:solidFill>
                  <a:srgbClr val="000000"/>
                </a:solidFill>
                <a:latin typeface="Arial" pitchFamily="34" charset="0"/>
              </a:rPr>
              <a:t>stateless</a:t>
            </a:r>
            <a:r>
              <a:rPr lang="he-IL" sz="2400" b="0" dirty="0">
                <a:solidFill>
                  <a:srgbClr val="000000"/>
                </a:solidFill>
                <a:latin typeface="Arial" pitchFamily="34" charset="0"/>
              </a:rPr>
              <a:t>)</a:t>
            </a:r>
          </a:p>
          <a:p>
            <a:pPr algn="r" rtl="1">
              <a:spcBef>
                <a:spcPct val="50000"/>
              </a:spcBef>
              <a:buFontTx/>
              <a:buChar char="•"/>
            </a:pPr>
            <a:r>
              <a:rPr lang="he-IL" sz="2400" b="0" dirty="0">
                <a:solidFill>
                  <a:srgbClr val="000000"/>
                </a:solidFill>
                <a:latin typeface="Arial" pitchFamily="34" charset="0"/>
              </a:rPr>
              <a:t> שרת אינו שומר מידע על בקשות </a:t>
            </a:r>
            <a:r>
              <a:rPr lang="en-US" sz="2400" b="0" dirty="0">
                <a:solidFill>
                  <a:srgbClr val="000000"/>
                </a:solidFill>
                <a:latin typeface="Arial" pitchFamily="34" charset="0"/>
              </a:rPr>
              <a:t/>
            </a:r>
            <a:br>
              <a:rPr lang="en-US" sz="2400" b="0" dirty="0">
                <a:solidFill>
                  <a:srgbClr val="000000"/>
                </a:solidFill>
                <a:latin typeface="Arial" pitchFamily="34" charset="0"/>
              </a:rPr>
            </a:br>
            <a:r>
              <a:rPr lang="he-IL" sz="2400" b="0" dirty="0">
                <a:solidFill>
                  <a:srgbClr val="000000"/>
                </a:solidFill>
                <a:latin typeface="Arial" pitchFamily="34" charset="0"/>
              </a:rPr>
              <a:t>  קודמות של הלקוח</a:t>
            </a:r>
            <a:endParaRPr lang="en-US" sz="2400" b="0" dirty="0">
              <a:solidFill>
                <a:srgbClr val="000000"/>
              </a:solidFill>
              <a:latin typeface="Arial" pitchFamily="34" charset="0"/>
            </a:endParaRPr>
          </a:p>
        </p:txBody>
      </p:sp>
    </p:spTree>
    <p:extLst>
      <p:ext uri="{BB962C8B-B14F-4D97-AF65-F5344CB8AC3E}">
        <p14:creationId xmlns:p14="http://schemas.microsoft.com/office/powerpoint/2010/main" val="27264751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ChangeArrowheads="1"/>
          </p:cNvSpPr>
          <p:nvPr>
            <p:ph type="title"/>
          </p:nvPr>
        </p:nvSpPr>
        <p:spPr/>
        <p:txBody>
          <a:bodyPr/>
          <a:lstStyle/>
          <a:p>
            <a:pPr eaLnBrk="1" hangingPunct="1"/>
            <a:r>
              <a:rPr lang="en-US" altLang="he-IL" sz="4000" smtClean="0"/>
              <a:t>Torrents	</a:t>
            </a:r>
          </a:p>
        </p:txBody>
      </p:sp>
      <p:sp>
        <p:nvSpPr>
          <p:cNvPr id="268291" name="Rectangle 3"/>
          <p:cNvSpPr>
            <a:spLocks noGrp="1" noChangeArrowheads="1"/>
          </p:cNvSpPr>
          <p:nvPr>
            <p:ph type="body" idx="1"/>
          </p:nvPr>
        </p:nvSpPr>
        <p:spPr/>
        <p:txBody>
          <a:bodyPr/>
          <a:lstStyle/>
          <a:p>
            <a:pPr eaLnBrk="1" hangingPunct="1"/>
            <a:r>
              <a:rPr lang="en-US" altLang="he-IL" smtClean="0"/>
              <a:t>Contains</a:t>
            </a:r>
          </a:p>
          <a:p>
            <a:pPr lvl="1" eaLnBrk="1" hangingPunct="1"/>
            <a:r>
              <a:rPr lang="en-US" altLang="he-IL" smtClean="0"/>
              <a:t>Tracker/List of trackers responsible for coordinating the file</a:t>
            </a:r>
          </a:p>
          <a:p>
            <a:pPr lvl="1" eaLnBrk="1" hangingPunct="1"/>
            <a:r>
              <a:rPr lang="en-US" altLang="he-IL" smtClean="0"/>
              <a:t>File global Hash (SHA1)</a:t>
            </a:r>
          </a:p>
          <a:p>
            <a:pPr lvl="1" eaLnBrk="1" hangingPunct="1"/>
            <a:r>
              <a:rPr lang="en-US" altLang="he-IL" smtClean="0"/>
              <a:t>Size, chunk size, and hash set for chunks (SHA1)</a:t>
            </a:r>
          </a:p>
          <a:p>
            <a:pPr lvl="1" eaLnBrk="1" hangingPunct="1"/>
            <a:r>
              <a:rPr lang="en-US" altLang="he-IL" smtClean="0"/>
              <a:t>File name and description (optional)</a:t>
            </a:r>
          </a:p>
          <a:p>
            <a:pPr eaLnBrk="1" hangingPunct="1"/>
            <a:r>
              <a:rPr lang="en-US" altLang="he-IL" smtClean="0"/>
              <a:t>B-encoded</a:t>
            </a:r>
          </a:p>
          <a:p>
            <a:pPr eaLnBrk="1" hangingPunct="1"/>
            <a:r>
              <a:rPr lang="en-US" altLang="he-IL" smtClean="0"/>
              <a:t>How do you find the torrents?</a:t>
            </a:r>
          </a:p>
          <a:p>
            <a:pPr lvl="1" eaLnBrk="1" hangingPunct="1"/>
            <a:r>
              <a:rPr lang="en-US" altLang="he-IL" smtClean="0"/>
              <a:t>Anywhere on the web</a:t>
            </a:r>
          </a:p>
          <a:p>
            <a:pPr lvl="1" eaLnBrk="1" hangingPunct="1"/>
            <a:r>
              <a:rPr lang="en-US" altLang="he-IL" smtClean="0"/>
              <a:t>Torrent sites</a:t>
            </a:r>
          </a:p>
          <a:p>
            <a:pPr lvl="1" eaLnBrk="1" hangingPunct="1"/>
            <a:r>
              <a:rPr lang="en-US" altLang="he-IL" smtClean="0"/>
              <a:t>Community sites</a:t>
            </a:r>
          </a:p>
          <a:p>
            <a:pPr lvl="1" eaLnBrk="1" hangingPunct="1"/>
            <a:r>
              <a:rPr lang="en-US" altLang="he-IL" smtClean="0"/>
              <a:t>Forums</a:t>
            </a:r>
          </a:p>
          <a:p>
            <a:pPr lvl="1" eaLnBrk="1" hangingPunct="1"/>
            <a:r>
              <a:rPr lang="en-US" altLang="he-IL" smtClean="0"/>
              <a:t>Special interest group</a:t>
            </a:r>
          </a:p>
        </p:txBody>
      </p:sp>
    </p:spTree>
    <p:extLst>
      <p:ext uri="{BB962C8B-B14F-4D97-AF65-F5344CB8AC3E}">
        <p14:creationId xmlns:p14="http://schemas.microsoft.com/office/powerpoint/2010/main" val="4088431611"/>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sz="4000" kern="1200">
                <a:cs typeface="+mn-cs"/>
              </a:rPr>
              <a:t>Downloading the file – Accessing the tracker</a:t>
            </a:r>
          </a:p>
        </p:txBody>
      </p:sp>
      <p:sp>
        <p:nvSpPr>
          <p:cNvPr id="270339" name="Rectangle 3"/>
          <p:cNvSpPr>
            <a:spLocks noGrp="1" noChangeArrowheads="1"/>
          </p:cNvSpPr>
          <p:nvPr>
            <p:ph type="body" idx="1"/>
          </p:nvPr>
        </p:nvSpPr>
        <p:spPr/>
        <p:txBody>
          <a:bodyPr/>
          <a:lstStyle/>
          <a:p>
            <a:pPr eaLnBrk="1" hangingPunct="1"/>
            <a:r>
              <a:rPr lang="en-US" altLang="he-IL" smtClean="0"/>
              <a:t>Contact the tracker according to the torrent</a:t>
            </a:r>
          </a:p>
          <a:p>
            <a:pPr lvl="1" eaLnBrk="1" hangingPunct="1"/>
            <a:r>
              <a:rPr lang="en-US" altLang="he-IL" smtClean="0"/>
              <a:t>Peer </a:t>
            </a:r>
            <a:r>
              <a:rPr lang="en-US" altLang="he-IL" smtClean="0">
                <a:sym typeface="Wingdings" panose="05000000000000000000" pitchFamily="2" charset="2"/>
              </a:rPr>
              <a:t> Tracker communication uses TCP &amp; UDP</a:t>
            </a:r>
            <a:endParaRPr lang="en-US" altLang="he-IL" smtClean="0"/>
          </a:p>
          <a:p>
            <a:pPr eaLnBrk="1" hangingPunct="1"/>
            <a:r>
              <a:rPr lang="en-US" altLang="he-IL" smtClean="0"/>
              <a:t>Request the peers list</a:t>
            </a:r>
          </a:p>
          <a:p>
            <a:pPr lvl="1" eaLnBrk="1" hangingPunct="1"/>
            <a:r>
              <a:rPr lang="en-US" altLang="he-IL" smtClean="0"/>
              <a:t>http://torrent.tracker/announce</a:t>
            </a:r>
          </a:p>
          <a:p>
            <a:pPr eaLnBrk="1" hangingPunct="1"/>
            <a:r>
              <a:rPr lang="en-US" altLang="he-IL" smtClean="0"/>
              <a:t>Request the torrent status/statistics</a:t>
            </a:r>
          </a:p>
          <a:p>
            <a:pPr lvl="1" eaLnBrk="1" hangingPunct="1"/>
            <a:r>
              <a:rPr lang="en-US" altLang="he-IL" smtClean="0"/>
              <a:t>http://torrent.tracker/scrape</a:t>
            </a:r>
          </a:p>
          <a:p>
            <a:pPr eaLnBrk="1" hangingPunct="1"/>
            <a:endParaRPr lang="en-US" altLang="he-IL" smtClean="0"/>
          </a:p>
        </p:txBody>
      </p:sp>
    </p:spTree>
    <p:extLst>
      <p:ext uri="{BB962C8B-B14F-4D97-AF65-F5344CB8AC3E}">
        <p14:creationId xmlns:p14="http://schemas.microsoft.com/office/powerpoint/2010/main" val="1653689894"/>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72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7750" y="849313"/>
            <a:ext cx="4068763"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79" name="Rectangle 3"/>
          <p:cNvSpPr>
            <a:spLocks noGrp="1" noChangeArrowheads="1"/>
          </p:cNvSpPr>
          <p:nvPr>
            <p:ph type="title"/>
          </p:nvPr>
        </p:nvSpPr>
        <p:spPr/>
        <p:txBody>
          <a:bodyPr/>
          <a:lstStyle/>
          <a:p>
            <a:pPr>
              <a:defRPr/>
            </a:pPr>
            <a:r>
              <a:rPr lang="en-US" sz="4000" kern="1200" dirty="0">
                <a:cs typeface="+mn-cs"/>
              </a:rPr>
              <a:t>BT Search and Connect</a:t>
            </a:r>
          </a:p>
        </p:txBody>
      </p:sp>
      <p:sp>
        <p:nvSpPr>
          <p:cNvPr id="2" name="מציין מיקום טקסט 1"/>
          <p:cNvSpPr>
            <a:spLocks noGrp="1"/>
          </p:cNvSpPr>
          <p:nvPr>
            <p:ph type="body" idx="1"/>
          </p:nvPr>
        </p:nvSpPr>
        <p:spPr/>
        <p:txBody>
          <a:bodyPr/>
          <a:lstStyle/>
          <a:p>
            <a:endParaRPr lang="he-IL"/>
          </a:p>
        </p:txBody>
      </p:sp>
      <p:pic>
        <p:nvPicPr>
          <p:cNvPr id="2723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2813" y="5551488"/>
            <a:ext cx="612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38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3050" y="5551488"/>
            <a:ext cx="612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39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9475" y="1266825"/>
            <a:ext cx="2063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39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2450" y="1020763"/>
            <a:ext cx="2174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392"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97513" y="1485900"/>
            <a:ext cx="198437"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393"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60975" y="1138238"/>
            <a:ext cx="211138"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394"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0763" y="1439863"/>
            <a:ext cx="2032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395"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27425" y="1001713"/>
            <a:ext cx="201613"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2396" name="Line 12"/>
          <p:cNvSpPr>
            <a:spLocks noChangeShapeType="1"/>
          </p:cNvSpPr>
          <p:nvPr/>
        </p:nvSpPr>
        <p:spPr bwMode="auto">
          <a:xfrm flipH="1">
            <a:off x="4938713" y="4305300"/>
            <a:ext cx="1600200" cy="0"/>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72397" name="Line 13"/>
          <p:cNvSpPr>
            <a:spLocks noChangeShapeType="1"/>
          </p:cNvSpPr>
          <p:nvPr/>
        </p:nvSpPr>
        <p:spPr bwMode="auto">
          <a:xfrm flipV="1">
            <a:off x="6810375" y="5000625"/>
            <a:ext cx="0" cy="528638"/>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72398" name="Line 14"/>
          <p:cNvSpPr>
            <a:spLocks noChangeShapeType="1"/>
          </p:cNvSpPr>
          <p:nvPr/>
        </p:nvSpPr>
        <p:spPr bwMode="auto">
          <a:xfrm flipV="1">
            <a:off x="6165850" y="5000625"/>
            <a:ext cx="0" cy="533400"/>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72399" name="Line 15"/>
          <p:cNvSpPr>
            <a:spLocks noChangeShapeType="1"/>
          </p:cNvSpPr>
          <p:nvPr/>
        </p:nvSpPr>
        <p:spPr bwMode="auto">
          <a:xfrm flipH="1">
            <a:off x="6157913" y="4991100"/>
            <a:ext cx="661987" cy="0"/>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72400" name="Line 16"/>
          <p:cNvSpPr>
            <a:spLocks noChangeShapeType="1"/>
          </p:cNvSpPr>
          <p:nvPr/>
        </p:nvSpPr>
        <p:spPr bwMode="auto">
          <a:xfrm flipV="1">
            <a:off x="5227638" y="5000625"/>
            <a:ext cx="0" cy="542925"/>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72401" name="Line 17"/>
          <p:cNvSpPr>
            <a:spLocks noChangeShapeType="1"/>
          </p:cNvSpPr>
          <p:nvPr/>
        </p:nvSpPr>
        <p:spPr bwMode="auto">
          <a:xfrm flipV="1">
            <a:off x="4583113" y="5000625"/>
            <a:ext cx="0" cy="538163"/>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72402" name="Line 18"/>
          <p:cNvSpPr>
            <a:spLocks noChangeShapeType="1"/>
          </p:cNvSpPr>
          <p:nvPr/>
        </p:nvSpPr>
        <p:spPr bwMode="auto">
          <a:xfrm flipH="1">
            <a:off x="4575175" y="4991100"/>
            <a:ext cx="661988" cy="0"/>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72403" name="Line 19"/>
          <p:cNvSpPr>
            <a:spLocks noChangeShapeType="1"/>
          </p:cNvSpPr>
          <p:nvPr/>
        </p:nvSpPr>
        <p:spPr bwMode="auto">
          <a:xfrm flipV="1">
            <a:off x="3786188" y="5000625"/>
            <a:ext cx="0" cy="542925"/>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72404" name="Line 20"/>
          <p:cNvSpPr>
            <a:spLocks noChangeShapeType="1"/>
          </p:cNvSpPr>
          <p:nvPr/>
        </p:nvSpPr>
        <p:spPr bwMode="auto">
          <a:xfrm flipV="1">
            <a:off x="3141663" y="5000625"/>
            <a:ext cx="0" cy="542925"/>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72405" name="Line 21"/>
          <p:cNvSpPr>
            <a:spLocks noChangeShapeType="1"/>
          </p:cNvSpPr>
          <p:nvPr/>
        </p:nvSpPr>
        <p:spPr bwMode="auto">
          <a:xfrm flipH="1">
            <a:off x="3133725" y="4991100"/>
            <a:ext cx="661988" cy="0"/>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72406" name="Line 22"/>
          <p:cNvSpPr>
            <a:spLocks noChangeShapeType="1"/>
          </p:cNvSpPr>
          <p:nvPr/>
        </p:nvSpPr>
        <p:spPr bwMode="auto">
          <a:xfrm flipV="1">
            <a:off x="2181225" y="5000625"/>
            <a:ext cx="0" cy="533400"/>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72407" name="Line 23"/>
          <p:cNvSpPr>
            <a:spLocks noChangeShapeType="1"/>
          </p:cNvSpPr>
          <p:nvPr/>
        </p:nvSpPr>
        <p:spPr bwMode="auto">
          <a:xfrm flipV="1">
            <a:off x="1536700" y="5000625"/>
            <a:ext cx="0" cy="533400"/>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72408" name="Line 24"/>
          <p:cNvSpPr>
            <a:spLocks noChangeShapeType="1"/>
          </p:cNvSpPr>
          <p:nvPr/>
        </p:nvSpPr>
        <p:spPr bwMode="auto">
          <a:xfrm flipH="1">
            <a:off x="1528763" y="4991100"/>
            <a:ext cx="661987" cy="0"/>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72409" name="Line 25"/>
          <p:cNvSpPr>
            <a:spLocks noChangeShapeType="1"/>
          </p:cNvSpPr>
          <p:nvPr/>
        </p:nvSpPr>
        <p:spPr bwMode="auto">
          <a:xfrm flipH="1">
            <a:off x="1922463" y="4305300"/>
            <a:ext cx="1600200" cy="0"/>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72410" name="Text Box 26"/>
          <p:cNvSpPr txBox="1">
            <a:spLocks noChangeArrowheads="1"/>
          </p:cNvSpPr>
          <p:nvPr/>
        </p:nvSpPr>
        <p:spPr bwMode="auto">
          <a:xfrm>
            <a:off x="2757488" y="5562600"/>
            <a:ext cx="7286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50000"/>
              </a:spcBef>
              <a:buClr>
                <a:schemeClr val="accent2"/>
              </a:buClr>
              <a:buSzPct val="85000"/>
              <a:buFont typeface="ZapfDingbats" pitchFamily="82" charset="2"/>
              <a:buNone/>
            </a:pPr>
            <a:r>
              <a:rPr lang="en-US" altLang="he-IL" sz="1000">
                <a:solidFill>
                  <a:schemeClr val="bg1"/>
                </a:solidFill>
                <a:latin typeface="Arial" panose="020B0604020202020204" pitchFamily="34" charset="0"/>
              </a:rPr>
              <a:t>DSLAM</a:t>
            </a:r>
          </a:p>
        </p:txBody>
      </p:sp>
      <p:sp>
        <p:nvSpPr>
          <p:cNvPr id="272411" name="Text Box 27"/>
          <p:cNvSpPr txBox="1">
            <a:spLocks noChangeArrowheads="1"/>
          </p:cNvSpPr>
          <p:nvPr/>
        </p:nvSpPr>
        <p:spPr bwMode="auto">
          <a:xfrm>
            <a:off x="3465513" y="5562600"/>
            <a:ext cx="5762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50000"/>
              </a:spcBef>
              <a:buClr>
                <a:schemeClr val="accent2"/>
              </a:buClr>
              <a:buSzPct val="85000"/>
              <a:buFont typeface="ZapfDingbats" pitchFamily="82" charset="2"/>
              <a:buNone/>
            </a:pPr>
            <a:r>
              <a:rPr lang="en-US" altLang="he-IL" sz="1000">
                <a:solidFill>
                  <a:schemeClr val="bg1"/>
                </a:solidFill>
                <a:latin typeface="Arial" panose="020B0604020202020204" pitchFamily="34" charset="0"/>
              </a:rPr>
              <a:t>CMTS</a:t>
            </a:r>
          </a:p>
        </p:txBody>
      </p:sp>
      <p:sp>
        <p:nvSpPr>
          <p:cNvPr id="272412" name="Line 28"/>
          <p:cNvSpPr>
            <a:spLocks noChangeShapeType="1"/>
          </p:cNvSpPr>
          <p:nvPr/>
        </p:nvSpPr>
        <p:spPr bwMode="auto">
          <a:xfrm flipV="1">
            <a:off x="6991350" y="5815013"/>
            <a:ext cx="0" cy="152400"/>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pic>
        <p:nvPicPr>
          <p:cNvPr id="272413" name="Picture 2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56413" y="5938838"/>
            <a:ext cx="279400"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2414" name="Line 30"/>
          <p:cNvSpPr>
            <a:spLocks noChangeShapeType="1"/>
          </p:cNvSpPr>
          <p:nvPr/>
        </p:nvSpPr>
        <p:spPr bwMode="auto">
          <a:xfrm flipV="1">
            <a:off x="6669088" y="5815013"/>
            <a:ext cx="0" cy="152400"/>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pic>
        <p:nvPicPr>
          <p:cNvPr id="272415" name="Picture 3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29388" y="5956300"/>
            <a:ext cx="27940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2416" name="Line 32"/>
          <p:cNvSpPr>
            <a:spLocks noChangeShapeType="1"/>
          </p:cNvSpPr>
          <p:nvPr/>
        </p:nvSpPr>
        <p:spPr bwMode="auto">
          <a:xfrm flipV="1">
            <a:off x="6334125" y="5815013"/>
            <a:ext cx="0" cy="152400"/>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pic>
        <p:nvPicPr>
          <p:cNvPr id="272417" name="Picture 3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96013" y="5927725"/>
            <a:ext cx="27940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2418" name="Line 34"/>
          <p:cNvSpPr>
            <a:spLocks noChangeShapeType="1"/>
          </p:cNvSpPr>
          <p:nvPr/>
        </p:nvSpPr>
        <p:spPr bwMode="auto">
          <a:xfrm flipV="1">
            <a:off x="6016625" y="5815013"/>
            <a:ext cx="0" cy="152400"/>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pic>
        <p:nvPicPr>
          <p:cNvPr id="272419" name="Picture 3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78513" y="5965825"/>
            <a:ext cx="27940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420" name="Picture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1450" y="5541963"/>
            <a:ext cx="612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421" name="Picture 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1688" y="5541963"/>
            <a:ext cx="612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2422" name="Text Box 38"/>
          <p:cNvSpPr txBox="1">
            <a:spLocks noChangeArrowheads="1"/>
          </p:cNvSpPr>
          <p:nvPr/>
        </p:nvSpPr>
        <p:spPr bwMode="auto">
          <a:xfrm>
            <a:off x="5822950" y="5567363"/>
            <a:ext cx="7397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50000"/>
              </a:spcBef>
              <a:buClr>
                <a:schemeClr val="accent2"/>
              </a:buClr>
              <a:buSzPct val="85000"/>
              <a:buFont typeface="ZapfDingbats" pitchFamily="82" charset="2"/>
              <a:buNone/>
            </a:pPr>
            <a:r>
              <a:rPr lang="en-US" altLang="he-IL" sz="1000">
                <a:solidFill>
                  <a:schemeClr val="bg1"/>
                </a:solidFill>
                <a:latin typeface="Arial" panose="020B0604020202020204" pitchFamily="34" charset="0"/>
              </a:rPr>
              <a:t>DSLAM</a:t>
            </a:r>
          </a:p>
        </p:txBody>
      </p:sp>
      <p:sp>
        <p:nvSpPr>
          <p:cNvPr id="272423" name="Text Box 39"/>
          <p:cNvSpPr txBox="1">
            <a:spLocks noChangeArrowheads="1"/>
          </p:cNvSpPr>
          <p:nvPr/>
        </p:nvSpPr>
        <p:spPr bwMode="auto">
          <a:xfrm>
            <a:off x="6540500" y="5567363"/>
            <a:ext cx="5762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50000"/>
              </a:spcBef>
              <a:buClr>
                <a:schemeClr val="accent2"/>
              </a:buClr>
              <a:buSzPct val="85000"/>
              <a:buFont typeface="ZapfDingbats" pitchFamily="82" charset="2"/>
              <a:buNone/>
            </a:pPr>
            <a:r>
              <a:rPr lang="en-US" altLang="he-IL" sz="1000">
                <a:solidFill>
                  <a:schemeClr val="bg1"/>
                </a:solidFill>
                <a:latin typeface="Arial" panose="020B0604020202020204" pitchFamily="34" charset="0"/>
              </a:rPr>
              <a:t>CMTS</a:t>
            </a:r>
          </a:p>
        </p:txBody>
      </p:sp>
      <p:sp>
        <p:nvSpPr>
          <p:cNvPr id="272424" name="Line 40"/>
          <p:cNvSpPr>
            <a:spLocks noChangeShapeType="1"/>
          </p:cNvSpPr>
          <p:nvPr/>
        </p:nvSpPr>
        <p:spPr bwMode="auto">
          <a:xfrm flipV="1">
            <a:off x="5387975" y="5815013"/>
            <a:ext cx="0" cy="152400"/>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72425" name="Line 41"/>
          <p:cNvSpPr>
            <a:spLocks noChangeShapeType="1"/>
          </p:cNvSpPr>
          <p:nvPr/>
        </p:nvSpPr>
        <p:spPr bwMode="auto">
          <a:xfrm flipV="1">
            <a:off x="5065713" y="5815013"/>
            <a:ext cx="0" cy="152400"/>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72426" name="Line 42"/>
          <p:cNvSpPr>
            <a:spLocks noChangeShapeType="1"/>
          </p:cNvSpPr>
          <p:nvPr/>
        </p:nvSpPr>
        <p:spPr bwMode="auto">
          <a:xfrm flipV="1">
            <a:off x="4730750" y="5815013"/>
            <a:ext cx="0" cy="152400"/>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72427" name="Line 43"/>
          <p:cNvSpPr>
            <a:spLocks noChangeShapeType="1"/>
          </p:cNvSpPr>
          <p:nvPr/>
        </p:nvSpPr>
        <p:spPr bwMode="auto">
          <a:xfrm flipV="1">
            <a:off x="4413250" y="5815013"/>
            <a:ext cx="0" cy="152400"/>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pic>
        <p:nvPicPr>
          <p:cNvPr id="272428" name="Picture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1250" y="5551488"/>
            <a:ext cx="612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429" name="Picture 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1488" y="5551488"/>
            <a:ext cx="612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430" name="Picture 4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56213" y="5948363"/>
            <a:ext cx="279400"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431" name="Picture 4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29188" y="5965825"/>
            <a:ext cx="27940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432" name="Picture 4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95813" y="5937250"/>
            <a:ext cx="27940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433" name="Picture 4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78313" y="5975350"/>
            <a:ext cx="27940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2434" name="Text Box 50"/>
          <p:cNvSpPr txBox="1">
            <a:spLocks noChangeArrowheads="1"/>
          </p:cNvSpPr>
          <p:nvPr/>
        </p:nvSpPr>
        <p:spPr bwMode="auto">
          <a:xfrm>
            <a:off x="4941888" y="5576888"/>
            <a:ext cx="5762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50000"/>
              </a:spcBef>
              <a:buClr>
                <a:schemeClr val="accent2"/>
              </a:buClr>
              <a:buSzPct val="85000"/>
              <a:buFont typeface="ZapfDingbats" pitchFamily="82" charset="2"/>
              <a:buNone/>
            </a:pPr>
            <a:r>
              <a:rPr lang="en-US" altLang="he-IL" sz="1000">
                <a:solidFill>
                  <a:schemeClr val="bg1"/>
                </a:solidFill>
                <a:latin typeface="Arial" panose="020B0604020202020204" pitchFamily="34" charset="0"/>
              </a:rPr>
              <a:t>CMTS</a:t>
            </a:r>
          </a:p>
        </p:txBody>
      </p:sp>
      <p:sp>
        <p:nvSpPr>
          <p:cNvPr id="272435" name="Text Box 51"/>
          <p:cNvSpPr txBox="1">
            <a:spLocks noChangeArrowheads="1"/>
          </p:cNvSpPr>
          <p:nvPr/>
        </p:nvSpPr>
        <p:spPr bwMode="auto">
          <a:xfrm>
            <a:off x="4205288" y="5576888"/>
            <a:ext cx="82708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50000"/>
              </a:spcBef>
              <a:buClr>
                <a:schemeClr val="accent2"/>
              </a:buClr>
              <a:buSzPct val="85000"/>
              <a:buFont typeface="ZapfDingbats" pitchFamily="82" charset="2"/>
              <a:buNone/>
            </a:pPr>
            <a:r>
              <a:rPr lang="en-US" altLang="he-IL" sz="1000">
                <a:solidFill>
                  <a:schemeClr val="bg1"/>
                </a:solidFill>
                <a:latin typeface="Arial" panose="020B0604020202020204" pitchFamily="34" charset="0"/>
              </a:rPr>
              <a:t>DSLAM</a:t>
            </a:r>
          </a:p>
        </p:txBody>
      </p:sp>
      <p:sp>
        <p:nvSpPr>
          <p:cNvPr id="272436" name="Line 52"/>
          <p:cNvSpPr>
            <a:spLocks noChangeShapeType="1"/>
          </p:cNvSpPr>
          <p:nvPr/>
        </p:nvSpPr>
        <p:spPr bwMode="auto">
          <a:xfrm flipV="1">
            <a:off x="3924300" y="5815013"/>
            <a:ext cx="0" cy="152400"/>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72437" name="Line 53"/>
          <p:cNvSpPr>
            <a:spLocks noChangeShapeType="1"/>
          </p:cNvSpPr>
          <p:nvPr/>
        </p:nvSpPr>
        <p:spPr bwMode="auto">
          <a:xfrm flipV="1">
            <a:off x="3592513" y="5815013"/>
            <a:ext cx="0" cy="152400"/>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72438" name="Line 54"/>
          <p:cNvSpPr>
            <a:spLocks noChangeShapeType="1"/>
          </p:cNvSpPr>
          <p:nvPr/>
        </p:nvSpPr>
        <p:spPr bwMode="auto">
          <a:xfrm flipV="1">
            <a:off x="3265488" y="5815013"/>
            <a:ext cx="0" cy="152400"/>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72439" name="Line 55"/>
          <p:cNvSpPr>
            <a:spLocks noChangeShapeType="1"/>
          </p:cNvSpPr>
          <p:nvPr/>
        </p:nvSpPr>
        <p:spPr bwMode="auto">
          <a:xfrm flipV="1">
            <a:off x="2944813" y="5815013"/>
            <a:ext cx="0" cy="152400"/>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72440" name="Line 56"/>
          <p:cNvSpPr>
            <a:spLocks noChangeShapeType="1"/>
          </p:cNvSpPr>
          <p:nvPr/>
        </p:nvSpPr>
        <p:spPr bwMode="auto">
          <a:xfrm flipV="1">
            <a:off x="2349500" y="5815013"/>
            <a:ext cx="0" cy="152400"/>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72441" name="Line 57"/>
          <p:cNvSpPr>
            <a:spLocks noChangeShapeType="1"/>
          </p:cNvSpPr>
          <p:nvPr/>
        </p:nvSpPr>
        <p:spPr bwMode="auto">
          <a:xfrm flipV="1">
            <a:off x="2017713" y="5815013"/>
            <a:ext cx="0" cy="152400"/>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72442" name="Line 58"/>
          <p:cNvSpPr>
            <a:spLocks noChangeShapeType="1"/>
          </p:cNvSpPr>
          <p:nvPr/>
        </p:nvSpPr>
        <p:spPr bwMode="auto">
          <a:xfrm flipV="1">
            <a:off x="1687513" y="5815013"/>
            <a:ext cx="0" cy="152400"/>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72443" name="Line 59"/>
          <p:cNvSpPr>
            <a:spLocks noChangeShapeType="1"/>
          </p:cNvSpPr>
          <p:nvPr/>
        </p:nvSpPr>
        <p:spPr bwMode="auto">
          <a:xfrm flipV="1">
            <a:off x="1365250" y="5815013"/>
            <a:ext cx="0" cy="152400"/>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pic>
        <p:nvPicPr>
          <p:cNvPr id="272444" name="Picture 6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85950" y="5956300"/>
            <a:ext cx="27940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445" name="Picture 6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52575" y="5927725"/>
            <a:ext cx="27940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446" name="Picture 6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35075" y="5965825"/>
            <a:ext cx="27940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447" name="Picture 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8013" y="5541963"/>
            <a:ext cx="612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448" name="Picture 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8250" y="5541963"/>
            <a:ext cx="612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2449" name="Text Box 65"/>
          <p:cNvSpPr txBox="1">
            <a:spLocks noChangeArrowheads="1"/>
          </p:cNvSpPr>
          <p:nvPr/>
        </p:nvSpPr>
        <p:spPr bwMode="auto">
          <a:xfrm>
            <a:off x="1157288" y="5557838"/>
            <a:ext cx="768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50000"/>
              </a:spcBef>
              <a:buClr>
                <a:schemeClr val="accent2"/>
              </a:buClr>
              <a:buSzPct val="85000"/>
              <a:buFont typeface="ZapfDingbats" pitchFamily="82" charset="2"/>
              <a:buNone/>
            </a:pPr>
            <a:r>
              <a:rPr lang="en-US" altLang="he-IL" sz="1000">
                <a:solidFill>
                  <a:schemeClr val="bg1"/>
                </a:solidFill>
                <a:latin typeface="Arial" panose="020B0604020202020204" pitchFamily="34" charset="0"/>
              </a:rPr>
              <a:t>DSLAM</a:t>
            </a:r>
          </a:p>
        </p:txBody>
      </p:sp>
      <p:sp>
        <p:nvSpPr>
          <p:cNvPr id="272450" name="Text Box 66"/>
          <p:cNvSpPr txBox="1">
            <a:spLocks noChangeArrowheads="1"/>
          </p:cNvSpPr>
          <p:nvPr/>
        </p:nvSpPr>
        <p:spPr bwMode="auto">
          <a:xfrm>
            <a:off x="1903413" y="5557838"/>
            <a:ext cx="5762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50000"/>
              </a:spcBef>
              <a:buClr>
                <a:schemeClr val="accent2"/>
              </a:buClr>
              <a:buSzPct val="85000"/>
              <a:buFont typeface="ZapfDingbats" pitchFamily="82" charset="2"/>
              <a:buNone/>
            </a:pPr>
            <a:r>
              <a:rPr lang="en-US" altLang="he-IL" sz="1000">
                <a:solidFill>
                  <a:schemeClr val="bg1"/>
                </a:solidFill>
                <a:latin typeface="Arial" panose="020B0604020202020204" pitchFamily="34" charset="0"/>
              </a:rPr>
              <a:t>CMTS</a:t>
            </a:r>
          </a:p>
        </p:txBody>
      </p:sp>
      <p:pic>
        <p:nvPicPr>
          <p:cNvPr id="272451" name="Picture 6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87775" y="5948363"/>
            <a:ext cx="279400"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452" name="Picture 6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60750" y="5965825"/>
            <a:ext cx="27940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453" name="Picture 6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27375" y="5937250"/>
            <a:ext cx="27940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454" name="Picture 7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09875" y="5975350"/>
            <a:ext cx="27940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455" name="Picture 7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86263" y="5078413"/>
            <a:ext cx="3937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456" name="Picture 7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040313" y="5068888"/>
            <a:ext cx="3937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457" name="Picture 7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79813" y="5087938"/>
            <a:ext cx="3937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458" name="Picture 7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35288" y="5095875"/>
            <a:ext cx="39370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459" name="Picture 7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78025" y="5064125"/>
            <a:ext cx="3952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460" name="Picture 7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33500" y="5076825"/>
            <a:ext cx="395288"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461" name="Picture 7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05588" y="5059363"/>
            <a:ext cx="395287"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462" name="Picture 7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51538" y="5068888"/>
            <a:ext cx="3952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2463" name="Text Box 79"/>
          <p:cNvSpPr txBox="1">
            <a:spLocks noChangeArrowheads="1"/>
          </p:cNvSpPr>
          <p:nvPr/>
        </p:nvSpPr>
        <p:spPr bwMode="auto">
          <a:xfrm rot="-5400000">
            <a:off x="-130175" y="1331913"/>
            <a:ext cx="12573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50000"/>
              </a:spcBef>
              <a:buClr>
                <a:schemeClr val="accent2"/>
              </a:buClr>
              <a:buSzPct val="85000"/>
              <a:buFont typeface="ZapfDingbats" pitchFamily="82" charset="2"/>
              <a:buNone/>
            </a:pPr>
            <a:r>
              <a:rPr lang="en-US" altLang="he-IL" sz="1400">
                <a:solidFill>
                  <a:srgbClr val="C0C0C0"/>
                </a:solidFill>
                <a:latin typeface="Arial" panose="020B0604020202020204" pitchFamily="34" charset="0"/>
              </a:rPr>
              <a:t>INTERNET</a:t>
            </a:r>
          </a:p>
        </p:txBody>
      </p:sp>
      <p:sp>
        <p:nvSpPr>
          <p:cNvPr id="272464" name="Text Box 80"/>
          <p:cNvSpPr txBox="1">
            <a:spLocks noChangeArrowheads="1"/>
          </p:cNvSpPr>
          <p:nvPr/>
        </p:nvSpPr>
        <p:spPr bwMode="auto">
          <a:xfrm rot="-5400000">
            <a:off x="-377825" y="3216275"/>
            <a:ext cx="1752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50000"/>
              </a:spcBef>
              <a:buClr>
                <a:schemeClr val="accent2"/>
              </a:buClr>
              <a:buSzPct val="85000"/>
              <a:buFont typeface="ZapfDingbats" pitchFamily="82" charset="2"/>
              <a:buNone/>
            </a:pPr>
            <a:r>
              <a:rPr lang="en-US" altLang="he-IL" sz="1400">
                <a:solidFill>
                  <a:srgbClr val="C0C0C0"/>
                </a:solidFill>
                <a:latin typeface="Arial" panose="020B0604020202020204" pitchFamily="34" charset="0"/>
              </a:rPr>
              <a:t>CORE</a:t>
            </a:r>
          </a:p>
        </p:txBody>
      </p:sp>
      <p:sp>
        <p:nvSpPr>
          <p:cNvPr id="272465" name="Text Box 81"/>
          <p:cNvSpPr txBox="1">
            <a:spLocks noChangeArrowheads="1"/>
          </p:cNvSpPr>
          <p:nvPr/>
        </p:nvSpPr>
        <p:spPr bwMode="auto">
          <a:xfrm rot="-5400000">
            <a:off x="-511175" y="5180013"/>
            <a:ext cx="20193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50000"/>
              </a:spcBef>
              <a:buClr>
                <a:schemeClr val="accent2"/>
              </a:buClr>
              <a:buSzPct val="85000"/>
              <a:buFont typeface="ZapfDingbats" pitchFamily="82" charset="2"/>
              <a:buNone/>
            </a:pPr>
            <a:r>
              <a:rPr lang="en-US" altLang="he-IL" sz="1400">
                <a:solidFill>
                  <a:srgbClr val="C0C0C0"/>
                </a:solidFill>
                <a:latin typeface="Arial" panose="020B0604020202020204" pitchFamily="34" charset="0"/>
              </a:rPr>
              <a:t>ACCESS</a:t>
            </a:r>
          </a:p>
        </p:txBody>
      </p:sp>
      <p:sp>
        <p:nvSpPr>
          <p:cNvPr id="272466" name="Picture 82"/>
          <p:cNvSpPr>
            <a:spLocks noChangeAspect="1" noChangeArrowheads="1"/>
          </p:cNvSpPr>
          <p:nvPr/>
        </p:nvSpPr>
        <p:spPr bwMode="auto">
          <a:xfrm>
            <a:off x="2193925" y="2533650"/>
            <a:ext cx="4081463"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rtl="1" eaLnBrk="1" hangingPunct="1">
              <a:lnSpc>
                <a:spcPct val="100000"/>
              </a:lnSpc>
              <a:spcBef>
                <a:spcPct val="0"/>
              </a:spcBef>
              <a:buClrTx/>
              <a:buSzTx/>
              <a:buFontTx/>
              <a:buNone/>
            </a:pPr>
            <a:endParaRPr lang="he-IL" altLang="he-IL" sz="2000">
              <a:latin typeface="Arial" panose="020B0604020202020204" pitchFamily="34" charset="0"/>
            </a:endParaRPr>
          </a:p>
        </p:txBody>
      </p:sp>
      <p:pic>
        <p:nvPicPr>
          <p:cNvPr id="272467" name="Picture 8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03788" y="2405063"/>
            <a:ext cx="614362"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468" name="Picture 8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98800" y="2405063"/>
            <a:ext cx="615950" cy="62388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72469" name="Picture 8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40338" y="3475038"/>
            <a:ext cx="615950"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470" name="Picture 8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49538" y="3475038"/>
            <a:ext cx="615950"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2471" name="Line 87"/>
          <p:cNvSpPr>
            <a:spLocks noChangeShapeType="1"/>
          </p:cNvSpPr>
          <p:nvPr/>
        </p:nvSpPr>
        <p:spPr bwMode="auto">
          <a:xfrm flipV="1">
            <a:off x="3097213" y="2978150"/>
            <a:ext cx="179387" cy="527050"/>
          </a:xfrm>
          <a:prstGeom prst="line">
            <a:avLst/>
          </a:prstGeom>
          <a:noFill/>
          <a:ln w="28575">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72472" name="Line 88"/>
          <p:cNvSpPr>
            <a:spLocks noChangeShapeType="1"/>
          </p:cNvSpPr>
          <p:nvPr/>
        </p:nvSpPr>
        <p:spPr bwMode="auto">
          <a:xfrm flipH="1" flipV="1">
            <a:off x="5249863" y="2986088"/>
            <a:ext cx="279400" cy="519112"/>
          </a:xfrm>
          <a:prstGeom prst="line">
            <a:avLst/>
          </a:prstGeom>
          <a:noFill/>
          <a:ln w="28575">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72473" name="Line 89"/>
          <p:cNvSpPr>
            <a:spLocks noChangeShapeType="1"/>
          </p:cNvSpPr>
          <p:nvPr/>
        </p:nvSpPr>
        <p:spPr bwMode="auto">
          <a:xfrm flipV="1">
            <a:off x="5624513" y="4086225"/>
            <a:ext cx="0" cy="228600"/>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72474" name="Line 90"/>
          <p:cNvSpPr>
            <a:spLocks noChangeShapeType="1"/>
          </p:cNvSpPr>
          <p:nvPr/>
        </p:nvSpPr>
        <p:spPr bwMode="auto">
          <a:xfrm flipV="1">
            <a:off x="2941638" y="4067175"/>
            <a:ext cx="0" cy="247650"/>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grpSp>
        <p:nvGrpSpPr>
          <p:cNvPr id="272475" name="Group 95"/>
          <p:cNvGrpSpPr>
            <a:grpSpLocks/>
          </p:cNvGrpSpPr>
          <p:nvPr/>
        </p:nvGrpSpPr>
        <p:grpSpPr bwMode="auto">
          <a:xfrm>
            <a:off x="1641475" y="4294188"/>
            <a:ext cx="530225" cy="696912"/>
            <a:chOff x="713" y="2720"/>
            <a:chExt cx="334" cy="439"/>
          </a:xfrm>
        </p:grpSpPr>
        <p:pic>
          <p:nvPicPr>
            <p:cNvPr id="272537" name="Picture 9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3" y="2772"/>
              <a:ext cx="334"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2538" name="Line 97"/>
            <p:cNvSpPr>
              <a:spLocks noChangeShapeType="1"/>
            </p:cNvSpPr>
            <p:nvPr/>
          </p:nvSpPr>
          <p:spPr bwMode="auto">
            <a:xfrm flipV="1">
              <a:off x="884" y="3095"/>
              <a:ext cx="0" cy="64"/>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72539" name="Line 98"/>
            <p:cNvSpPr>
              <a:spLocks noChangeShapeType="1"/>
            </p:cNvSpPr>
            <p:nvPr/>
          </p:nvSpPr>
          <p:spPr bwMode="auto">
            <a:xfrm flipV="1">
              <a:off x="884" y="2720"/>
              <a:ext cx="0" cy="64"/>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grpSp>
      <p:grpSp>
        <p:nvGrpSpPr>
          <p:cNvPr id="272476" name="Group 99"/>
          <p:cNvGrpSpPr>
            <a:grpSpLocks/>
          </p:cNvGrpSpPr>
          <p:nvPr/>
        </p:nvGrpSpPr>
        <p:grpSpPr bwMode="auto">
          <a:xfrm>
            <a:off x="3248025" y="4294188"/>
            <a:ext cx="530225" cy="696912"/>
            <a:chOff x="713" y="2720"/>
            <a:chExt cx="334" cy="439"/>
          </a:xfrm>
        </p:grpSpPr>
        <p:pic>
          <p:nvPicPr>
            <p:cNvPr id="272534" name="Picture 10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3" y="2772"/>
              <a:ext cx="334"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2535" name="Line 101"/>
            <p:cNvSpPr>
              <a:spLocks noChangeShapeType="1"/>
            </p:cNvSpPr>
            <p:nvPr/>
          </p:nvSpPr>
          <p:spPr bwMode="auto">
            <a:xfrm flipV="1">
              <a:off x="884" y="3095"/>
              <a:ext cx="0" cy="64"/>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72536" name="Line 102"/>
            <p:cNvSpPr>
              <a:spLocks noChangeShapeType="1"/>
            </p:cNvSpPr>
            <p:nvPr/>
          </p:nvSpPr>
          <p:spPr bwMode="auto">
            <a:xfrm flipV="1">
              <a:off x="884" y="2720"/>
              <a:ext cx="0" cy="64"/>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grpSp>
      <p:grpSp>
        <p:nvGrpSpPr>
          <p:cNvPr id="272477" name="Group 103"/>
          <p:cNvGrpSpPr>
            <a:grpSpLocks/>
          </p:cNvGrpSpPr>
          <p:nvPr/>
        </p:nvGrpSpPr>
        <p:grpSpPr bwMode="auto">
          <a:xfrm>
            <a:off x="4662488" y="4294188"/>
            <a:ext cx="530225" cy="696912"/>
            <a:chOff x="713" y="2720"/>
            <a:chExt cx="334" cy="439"/>
          </a:xfrm>
        </p:grpSpPr>
        <p:pic>
          <p:nvPicPr>
            <p:cNvPr id="272531" name="Picture 10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3" y="2772"/>
              <a:ext cx="334"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2532" name="Line 105"/>
            <p:cNvSpPr>
              <a:spLocks noChangeShapeType="1"/>
            </p:cNvSpPr>
            <p:nvPr/>
          </p:nvSpPr>
          <p:spPr bwMode="auto">
            <a:xfrm flipV="1">
              <a:off x="884" y="3095"/>
              <a:ext cx="0" cy="64"/>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72533" name="Line 106"/>
            <p:cNvSpPr>
              <a:spLocks noChangeShapeType="1"/>
            </p:cNvSpPr>
            <p:nvPr/>
          </p:nvSpPr>
          <p:spPr bwMode="auto">
            <a:xfrm flipV="1">
              <a:off x="884" y="2720"/>
              <a:ext cx="0" cy="64"/>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grpSp>
      <p:grpSp>
        <p:nvGrpSpPr>
          <p:cNvPr id="272478" name="Group 107"/>
          <p:cNvGrpSpPr>
            <a:grpSpLocks/>
          </p:cNvGrpSpPr>
          <p:nvPr/>
        </p:nvGrpSpPr>
        <p:grpSpPr bwMode="auto">
          <a:xfrm>
            <a:off x="6272213" y="4294188"/>
            <a:ext cx="530225" cy="696912"/>
            <a:chOff x="713" y="2720"/>
            <a:chExt cx="334" cy="439"/>
          </a:xfrm>
        </p:grpSpPr>
        <p:pic>
          <p:nvPicPr>
            <p:cNvPr id="272528" name="Picture 10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3" y="2772"/>
              <a:ext cx="334"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2529" name="Line 109"/>
            <p:cNvSpPr>
              <a:spLocks noChangeShapeType="1"/>
            </p:cNvSpPr>
            <p:nvPr/>
          </p:nvSpPr>
          <p:spPr bwMode="auto">
            <a:xfrm flipV="1">
              <a:off x="884" y="3095"/>
              <a:ext cx="0" cy="64"/>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72530" name="Line 110"/>
            <p:cNvSpPr>
              <a:spLocks noChangeShapeType="1"/>
            </p:cNvSpPr>
            <p:nvPr/>
          </p:nvSpPr>
          <p:spPr bwMode="auto">
            <a:xfrm flipV="1">
              <a:off x="884" y="2720"/>
              <a:ext cx="0" cy="64"/>
            </a:xfrm>
            <a:prstGeom prst="line">
              <a:avLst/>
            </a:prstGeom>
            <a:noFill/>
            <a:ln w="19050">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grpSp>
      <p:sp>
        <p:nvSpPr>
          <p:cNvPr id="272479" name="Line 113"/>
          <p:cNvSpPr>
            <a:spLocks noChangeShapeType="1"/>
          </p:cNvSpPr>
          <p:nvPr/>
        </p:nvSpPr>
        <p:spPr bwMode="auto">
          <a:xfrm flipV="1">
            <a:off x="3457575" y="1895475"/>
            <a:ext cx="195263" cy="520700"/>
          </a:xfrm>
          <a:prstGeom prst="line">
            <a:avLst/>
          </a:prstGeom>
          <a:noFill/>
          <a:ln w="28575">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pic>
        <p:nvPicPr>
          <p:cNvPr id="272480" name="Picture 1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46438" y="1285875"/>
            <a:ext cx="211137"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481" name="Picture 1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0363" y="1468438"/>
            <a:ext cx="2174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482" name="Picture 1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8625" y="992188"/>
            <a:ext cx="2032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483" name="Picture 1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36825" y="1247775"/>
            <a:ext cx="211138"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484" name="Picture 1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7913" y="1038225"/>
            <a:ext cx="2063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485" name="Picture 1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0938" y="1544638"/>
            <a:ext cx="2174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2486" name="Line 121"/>
          <p:cNvSpPr>
            <a:spLocks noChangeShapeType="1"/>
          </p:cNvSpPr>
          <p:nvPr/>
        </p:nvSpPr>
        <p:spPr bwMode="auto">
          <a:xfrm flipH="1" flipV="1">
            <a:off x="4876800" y="1900238"/>
            <a:ext cx="190500" cy="528637"/>
          </a:xfrm>
          <a:prstGeom prst="line">
            <a:avLst/>
          </a:prstGeom>
          <a:noFill/>
          <a:ln w="28575">
            <a:solidFill>
              <a:srgbClr val="808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72487" name="Text Box 126"/>
          <p:cNvSpPr txBox="1">
            <a:spLocks noChangeArrowheads="1"/>
          </p:cNvSpPr>
          <p:nvPr/>
        </p:nvSpPr>
        <p:spPr bwMode="auto">
          <a:xfrm>
            <a:off x="3352800" y="6315075"/>
            <a:ext cx="609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50000"/>
              </a:spcBef>
              <a:buClr>
                <a:schemeClr val="accent2"/>
              </a:buClr>
              <a:buSzPct val="85000"/>
              <a:buFont typeface="ZapfDingbats" pitchFamily="82" charset="2"/>
              <a:buNone/>
            </a:pPr>
            <a:r>
              <a:rPr lang="en-US" altLang="he-IL" sz="1000">
                <a:solidFill>
                  <a:srgbClr val="4D4D4D"/>
                </a:solidFill>
                <a:latin typeface="Arial" panose="020B0604020202020204" pitchFamily="34" charset="0"/>
              </a:rPr>
              <a:t>John</a:t>
            </a:r>
          </a:p>
        </p:txBody>
      </p:sp>
      <p:sp>
        <p:nvSpPr>
          <p:cNvPr id="272488" name="Text Box 127"/>
          <p:cNvSpPr txBox="1">
            <a:spLocks noChangeArrowheads="1"/>
          </p:cNvSpPr>
          <p:nvPr/>
        </p:nvSpPr>
        <p:spPr bwMode="auto">
          <a:xfrm>
            <a:off x="4532313" y="6315075"/>
            <a:ext cx="609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50000"/>
              </a:spcBef>
              <a:buClr>
                <a:schemeClr val="accent2"/>
              </a:buClr>
              <a:buSzPct val="85000"/>
              <a:buFont typeface="ZapfDingbats" pitchFamily="82" charset="2"/>
              <a:buNone/>
            </a:pPr>
            <a:r>
              <a:rPr lang="en-US" altLang="he-IL" sz="1000">
                <a:solidFill>
                  <a:srgbClr val="4D4D4D"/>
                </a:solidFill>
                <a:latin typeface="Arial" panose="020B0604020202020204" pitchFamily="34" charset="0"/>
              </a:rPr>
              <a:t>Miki</a:t>
            </a:r>
          </a:p>
        </p:txBody>
      </p:sp>
      <p:sp>
        <p:nvSpPr>
          <p:cNvPr id="272489" name="Line 130"/>
          <p:cNvSpPr>
            <a:spLocks noChangeShapeType="1"/>
          </p:cNvSpPr>
          <p:nvPr/>
        </p:nvSpPr>
        <p:spPr bwMode="auto">
          <a:xfrm flipH="1">
            <a:off x="400050" y="4211638"/>
            <a:ext cx="7353300" cy="0"/>
          </a:xfrm>
          <a:prstGeom prst="line">
            <a:avLst/>
          </a:prstGeom>
          <a:noFill/>
          <a:ln w="9525">
            <a:solidFill>
              <a:srgbClr val="C0C0C0"/>
            </a:solidFill>
            <a:prstDash val="dash"/>
            <a:round/>
            <a:headEnd/>
            <a:tailEnd/>
          </a:ln>
          <a:extLst>
            <a:ext uri="{909E8E84-426E-40DD-AFC4-6F175D3DCCD1}">
              <a14:hiddenFill xmlns:a14="http://schemas.microsoft.com/office/drawing/2010/main">
                <a:noFill/>
              </a14:hiddenFill>
            </a:ext>
          </a:extLst>
        </p:spPr>
        <p:txBody>
          <a:bodyPr/>
          <a:lstStyle/>
          <a:p>
            <a:endParaRPr lang="he-IL"/>
          </a:p>
        </p:txBody>
      </p:sp>
      <p:sp>
        <p:nvSpPr>
          <p:cNvPr id="272490" name="AutoShape 131"/>
          <p:cNvSpPr>
            <a:spLocks noChangeArrowheads="1"/>
          </p:cNvSpPr>
          <p:nvPr/>
        </p:nvSpPr>
        <p:spPr bwMode="auto">
          <a:xfrm rot="-760791">
            <a:off x="6340475" y="249238"/>
            <a:ext cx="2667000" cy="1712912"/>
          </a:xfrm>
          <a:prstGeom prst="roundRect">
            <a:avLst>
              <a:gd name="adj" fmla="val 16667"/>
            </a:avLst>
          </a:prstGeom>
          <a:solidFill>
            <a:schemeClr val="bg1"/>
          </a:solidFill>
          <a:ln>
            <a:noFill/>
          </a:ln>
          <a:extLst>
            <a:ext uri="{91240B29-F687-4F45-9708-019B960494DF}">
              <a14:hiddenLine xmlns:a14="http://schemas.microsoft.com/office/drawing/2010/main" w="38100">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buClr>
                <a:schemeClr val="accent2"/>
              </a:buClr>
              <a:buSzPct val="85000"/>
              <a:buFont typeface="ZapfDingbats" pitchFamily="82" charset="2"/>
              <a:buNone/>
            </a:pPr>
            <a:r>
              <a:rPr lang="he-IL" altLang="he-IL" sz="2000">
                <a:solidFill>
                  <a:schemeClr val="bg1"/>
                </a:solidFill>
                <a:latin typeface="Arial" panose="020B0604020202020204" pitchFamily="34" charset="0"/>
              </a:rPr>
              <a:t> </a:t>
            </a:r>
            <a:endParaRPr lang="en-US" altLang="he-IL" sz="2000">
              <a:solidFill>
                <a:schemeClr val="bg1"/>
              </a:solidFill>
              <a:latin typeface="Arial" panose="020B0604020202020204" pitchFamily="34" charset="0"/>
            </a:endParaRPr>
          </a:p>
        </p:txBody>
      </p:sp>
      <p:sp>
        <p:nvSpPr>
          <p:cNvPr id="272491" name="AutoShape 132"/>
          <p:cNvSpPr>
            <a:spLocks noChangeArrowheads="1"/>
          </p:cNvSpPr>
          <p:nvPr/>
        </p:nvSpPr>
        <p:spPr bwMode="auto">
          <a:xfrm rot="-459444">
            <a:off x="6438900" y="341313"/>
            <a:ext cx="2533650" cy="1712912"/>
          </a:xfrm>
          <a:prstGeom prst="roundRect">
            <a:avLst>
              <a:gd name="adj" fmla="val 16667"/>
            </a:avLst>
          </a:prstGeom>
          <a:solidFill>
            <a:srgbClr val="DDDDDD"/>
          </a:solidFill>
          <a:ln w="38100">
            <a:solidFill>
              <a:srgbClr val="FF66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buClr>
                <a:schemeClr val="accent2"/>
              </a:buClr>
              <a:buSzPct val="85000"/>
              <a:buFont typeface="ZapfDingbats" pitchFamily="82" charset="2"/>
              <a:buNone/>
            </a:pPr>
            <a:r>
              <a:rPr lang="he-IL" altLang="he-IL" sz="2000">
                <a:solidFill>
                  <a:schemeClr val="bg1"/>
                </a:solidFill>
                <a:latin typeface="Arial" panose="020B0604020202020204" pitchFamily="34" charset="0"/>
              </a:rPr>
              <a:t> </a:t>
            </a:r>
            <a:endParaRPr lang="en-US" altLang="he-IL" sz="2000">
              <a:solidFill>
                <a:schemeClr val="bg1"/>
              </a:solidFill>
              <a:latin typeface="Arial" panose="020B0604020202020204" pitchFamily="34" charset="0"/>
            </a:endParaRPr>
          </a:p>
        </p:txBody>
      </p:sp>
      <p:sp>
        <p:nvSpPr>
          <p:cNvPr id="272492" name="Text Box 143"/>
          <p:cNvSpPr txBox="1">
            <a:spLocks noChangeArrowheads="1"/>
          </p:cNvSpPr>
          <p:nvPr/>
        </p:nvSpPr>
        <p:spPr bwMode="auto">
          <a:xfrm>
            <a:off x="6629400" y="781050"/>
            <a:ext cx="31527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30000"/>
              </a:lnSpc>
              <a:buClr>
                <a:schemeClr val="accent2"/>
              </a:buClr>
              <a:buSzPct val="85000"/>
              <a:buFont typeface="ZapfDingbats" pitchFamily="82" charset="2"/>
              <a:buNone/>
            </a:pPr>
            <a:r>
              <a:rPr lang="en-US" altLang="he-IL" sz="1200">
                <a:solidFill>
                  <a:srgbClr val="996633"/>
                </a:solidFill>
                <a:latin typeface="Arial" panose="020B0604020202020204" pitchFamily="34" charset="0"/>
              </a:rPr>
              <a:t>2. Download Torrent</a:t>
            </a:r>
          </a:p>
        </p:txBody>
      </p:sp>
      <p:cxnSp>
        <p:nvCxnSpPr>
          <p:cNvPr id="272493" name="AutoShape 144"/>
          <p:cNvCxnSpPr>
            <a:cxnSpLocks noChangeShapeType="1"/>
          </p:cNvCxnSpPr>
          <p:nvPr/>
        </p:nvCxnSpPr>
        <p:spPr bwMode="auto">
          <a:xfrm rot="5400000" flipH="1" flipV="1">
            <a:off x="620712" y="3030538"/>
            <a:ext cx="4689475" cy="1244600"/>
          </a:xfrm>
          <a:prstGeom prst="bentConnector3">
            <a:avLst>
              <a:gd name="adj1" fmla="val 99199"/>
            </a:avLst>
          </a:prstGeom>
          <a:noFill/>
          <a:ln w="76200">
            <a:solidFill>
              <a:srgbClr val="996633"/>
            </a:solidFill>
            <a:miter lim="800000"/>
            <a:headEnd type="triangle" w="med" len="med"/>
            <a:tailEnd/>
          </a:ln>
          <a:extLst>
            <a:ext uri="{909E8E84-426E-40DD-AFC4-6F175D3DCCD1}">
              <a14:hiddenFill xmlns:a14="http://schemas.microsoft.com/office/drawing/2010/main">
                <a:noFill/>
              </a14:hiddenFill>
            </a:ext>
          </a:extLst>
        </p:spPr>
      </p:cxnSp>
      <p:cxnSp>
        <p:nvCxnSpPr>
          <p:cNvPr id="272494" name="AutoShape 145"/>
          <p:cNvCxnSpPr>
            <a:cxnSpLocks noChangeShapeType="1"/>
          </p:cNvCxnSpPr>
          <p:nvPr/>
        </p:nvCxnSpPr>
        <p:spPr bwMode="auto">
          <a:xfrm rot="-5400000">
            <a:off x="558801" y="2709862"/>
            <a:ext cx="4843462" cy="1636713"/>
          </a:xfrm>
          <a:prstGeom prst="bentConnector2">
            <a:avLst/>
          </a:prstGeom>
          <a:noFill/>
          <a:ln w="76200">
            <a:solidFill>
              <a:srgbClr val="FF6600"/>
            </a:solidFill>
            <a:miter lim="800000"/>
            <a:headEnd/>
            <a:tailEnd type="triangle" w="med" len="med"/>
          </a:ln>
          <a:extLst>
            <a:ext uri="{909E8E84-426E-40DD-AFC4-6F175D3DCCD1}">
              <a14:hiddenFill xmlns:a14="http://schemas.microsoft.com/office/drawing/2010/main">
                <a:noFill/>
              </a14:hiddenFill>
            </a:ext>
          </a:extLst>
        </p:spPr>
      </p:cxnSp>
      <p:sp>
        <p:nvSpPr>
          <p:cNvPr id="272495" name="Text Box 146"/>
          <p:cNvSpPr txBox="1">
            <a:spLocks noChangeArrowheads="1"/>
          </p:cNvSpPr>
          <p:nvPr/>
        </p:nvSpPr>
        <p:spPr bwMode="auto">
          <a:xfrm>
            <a:off x="6629400" y="485775"/>
            <a:ext cx="31527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30000"/>
              </a:lnSpc>
              <a:buClr>
                <a:schemeClr val="accent2"/>
              </a:buClr>
              <a:buSzPct val="85000"/>
              <a:buFont typeface="ZapfDingbats" pitchFamily="82" charset="2"/>
              <a:buNone/>
            </a:pPr>
            <a:r>
              <a:rPr lang="en-US" altLang="he-IL" sz="1200">
                <a:solidFill>
                  <a:srgbClr val="FF6600"/>
                </a:solidFill>
                <a:latin typeface="Arial" panose="020B0604020202020204" pitchFamily="34" charset="0"/>
              </a:rPr>
              <a:t>1. Search Torrent by title</a:t>
            </a:r>
          </a:p>
        </p:txBody>
      </p:sp>
      <p:grpSp>
        <p:nvGrpSpPr>
          <p:cNvPr id="272496" name="Group 147"/>
          <p:cNvGrpSpPr>
            <a:grpSpLocks/>
          </p:cNvGrpSpPr>
          <p:nvPr/>
        </p:nvGrpSpPr>
        <p:grpSpPr bwMode="auto">
          <a:xfrm>
            <a:off x="1855788" y="1619250"/>
            <a:ext cx="512762" cy="511175"/>
            <a:chOff x="1169" y="1020"/>
            <a:chExt cx="323" cy="322"/>
          </a:xfrm>
        </p:grpSpPr>
        <p:sp>
          <p:nvSpPr>
            <p:cNvPr id="272526" name="Oval 148"/>
            <p:cNvSpPr>
              <a:spLocks noChangeArrowheads="1"/>
            </p:cNvSpPr>
            <p:nvPr/>
          </p:nvSpPr>
          <p:spPr bwMode="auto">
            <a:xfrm>
              <a:off x="1169" y="1020"/>
              <a:ext cx="323" cy="322"/>
            </a:xfrm>
            <a:prstGeom prst="ellipse">
              <a:avLst/>
            </a:prstGeom>
            <a:solidFill>
              <a:schemeClr val="bg1"/>
            </a:solidFill>
            <a:ln w="57150">
              <a:solidFill>
                <a:srgbClr val="FF66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buClr>
                  <a:schemeClr val="accent2"/>
                </a:buClr>
                <a:buSzPct val="85000"/>
                <a:buFont typeface="ZapfDingbats" pitchFamily="82" charset="2"/>
                <a:buNone/>
              </a:pPr>
              <a:endParaRPr lang="he-IL" altLang="he-IL" sz="2000">
                <a:solidFill>
                  <a:srgbClr val="4D4D4D"/>
                </a:solidFill>
                <a:latin typeface="Arial" panose="020B0604020202020204" pitchFamily="34" charset="0"/>
              </a:endParaRPr>
            </a:p>
          </p:txBody>
        </p:sp>
        <p:sp>
          <p:nvSpPr>
            <p:cNvPr id="272527" name="Text Box 149"/>
            <p:cNvSpPr txBox="1">
              <a:spLocks noChangeArrowheads="1"/>
            </p:cNvSpPr>
            <p:nvPr/>
          </p:nvSpPr>
          <p:spPr bwMode="auto">
            <a:xfrm>
              <a:off x="1215" y="1038"/>
              <a:ext cx="17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50000"/>
                </a:spcBef>
                <a:buClr>
                  <a:schemeClr val="accent2"/>
                </a:buClr>
                <a:buSzPct val="85000"/>
                <a:buFont typeface="ZapfDingbats" pitchFamily="82" charset="2"/>
                <a:buNone/>
              </a:pPr>
              <a:r>
                <a:rPr lang="en-US" altLang="he-IL" sz="2400">
                  <a:solidFill>
                    <a:srgbClr val="FF6600"/>
                  </a:solidFill>
                  <a:latin typeface="Arial" panose="020B0604020202020204" pitchFamily="34" charset="0"/>
                </a:rPr>
                <a:t>1</a:t>
              </a:r>
            </a:p>
          </p:txBody>
        </p:sp>
      </p:grpSp>
      <p:sp>
        <p:nvSpPr>
          <p:cNvPr id="958614" name="Text Box 150"/>
          <p:cNvSpPr txBox="1">
            <a:spLocks noChangeArrowheads="1"/>
          </p:cNvSpPr>
          <p:nvPr/>
        </p:nvSpPr>
        <p:spPr bwMode="auto">
          <a:xfrm>
            <a:off x="6629400" y="1346200"/>
            <a:ext cx="3152775"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30000"/>
              </a:lnSpc>
              <a:buClr>
                <a:schemeClr val="accent2"/>
              </a:buClr>
              <a:buSzPct val="85000"/>
              <a:buFont typeface="ZapfDingbats" pitchFamily="82" charset="2"/>
              <a:buNone/>
            </a:pPr>
            <a:r>
              <a:rPr lang="en-US" altLang="he-IL" sz="1200">
                <a:solidFill>
                  <a:srgbClr val="00B050"/>
                </a:solidFill>
                <a:latin typeface="Arial" panose="020B0604020202020204" pitchFamily="34" charset="0"/>
              </a:rPr>
              <a:t>4. Start Download/Upload with</a:t>
            </a:r>
            <a:br>
              <a:rPr lang="en-US" altLang="he-IL" sz="1200">
                <a:solidFill>
                  <a:srgbClr val="00B050"/>
                </a:solidFill>
                <a:latin typeface="Arial" panose="020B0604020202020204" pitchFamily="34" charset="0"/>
              </a:rPr>
            </a:br>
            <a:r>
              <a:rPr lang="en-US" altLang="he-IL" sz="1200">
                <a:solidFill>
                  <a:srgbClr val="00B050"/>
                </a:solidFill>
                <a:latin typeface="Arial" panose="020B0604020202020204" pitchFamily="34" charset="0"/>
              </a:rPr>
              <a:t>Peers</a:t>
            </a:r>
            <a:endParaRPr lang="en-US" altLang="he-IL" sz="1000">
              <a:solidFill>
                <a:srgbClr val="00B050"/>
              </a:solidFill>
              <a:latin typeface="Arial" panose="020B0604020202020204" pitchFamily="34" charset="0"/>
            </a:endParaRPr>
          </a:p>
        </p:txBody>
      </p:sp>
      <p:grpSp>
        <p:nvGrpSpPr>
          <p:cNvPr id="272498" name="Group 154"/>
          <p:cNvGrpSpPr>
            <a:grpSpLocks/>
          </p:cNvGrpSpPr>
          <p:nvPr/>
        </p:nvGrpSpPr>
        <p:grpSpPr bwMode="auto">
          <a:xfrm>
            <a:off x="2095500" y="5867400"/>
            <a:ext cx="609600" cy="692150"/>
            <a:chOff x="1320" y="3696"/>
            <a:chExt cx="384" cy="436"/>
          </a:xfrm>
        </p:grpSpPr>
        <p:sp>
          <p:nvSpPr>
            <p:cNvPr id="272523" name="Rectangle 155"/>
            <p:cNvSpPr>
              <a:spLocks noChangeArrowheads="1"/>
            </p:cNvSpPr>
            <p:nvPr/>
          </p:nvSpPr>
          <p:spPr bwMode="auto">
            <a:xfrm>
              <a:off x="1332" y="3696"/>
              <a:ext cx="300" cy="426"/>
            </a:xfrm>
            <a:prstGeom prst="rect">
              <a:avLst/>
            </a:prstGeom>
            <a:solidFill>
              <a:schemeClr val="bg1"/>
            </a:solidFill>
            <a:ln w="38100">
              <a:solidFill>
                <a:srgbClr val="4D4D4D"/>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pic>
          <p:nvPicPr>
            <p:cNvPr id="272524" name="Picture 15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94" y="3741"/>
              <a:ext cx="176"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2525" name="Text Box 157"/>
            <p:cNvSpPr txBox="1">
              <a:spLocks noChangeArrowheads="1"/>
            </p:cNvSpPr>
            <p:nvPr/>
          </p:nvSpPr>
          <p:spPr bwMode="auto">
            <a:xfrm>
              <a:off x="1320" y="3978"/>
              <a:ext cx="3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50000"/>
                </a:spcBef>
                <a:buClr>
                  <a:schemeClr val="accent2"/>
                </a:buClr>
                <a:buSzPct val="85000"/>
                <a:buFont typeface="ZapfDingbats" pitchFamily="82" charset="2"/>
                <a:buNone/>
              </a:pPr>
              <a:r>
                <a:rPr lang="en-US" altLang="he-IL" sz="1000">
                  <a:solidFill>
                    <a:srgbClr val="4D4D4D"/>
                  </a:solidFill>
                  <a:latin typeface="Arial" panose="020B0604020202020204" pitchFamily="34" charset="0"/>
                </a:rPr>
                <a:t>Karen</a:t>
              </a:r>
            </a:p>
          </p:txBody>
        </p:sp>
      </p:grpSp>
      <p:sp>
        <p:nvSpPr>
          <p:cNvPr id="272499" name="AutoShape 159"/>
          <p:cNvSpPr>
            <a:spLocks noChangeArrowheads="1"/>
          </p:cNvSpPr>
          <p:nvPr/>
        </p:nvSpPr>
        <p:spPr bwMode="auto">
          <a:xfrm flipV="1">
            <a:off x="2425700" y="5608638"/>
            <a:ext cx="228600" cy="200025"/>
          </a:xfrm>
          <a:prstGeom prst="triangle">
            <a:avLst>
              <a:gd name="adj" fmla="val 50000"/>
            </a:avLst>
          </a:prstGeom>
          <a:solidFill>
            <a:srgbClr val="4D4D4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grpSp>
        <p:nvGrpSpPr>
          <p:cNvPr id="8" name="Group 194"/>
          <p:cNvGrpSpPr>
            <a:grpSpLocks/>
          </p:cNvGrpSpPr>
          <p:nvPr/>
        </p:nvGrpSpPr>
        <p:grpSpPr bwMode="auto">
          <a:xfrm>
            <a:off x="2274888" y="1093788"/>
            <a:ext cx="7507287" cy="4583112"/>
            <a:chOff x="2274888" y="1093788"/>
            <a:chExt cx="7507287" cy="4583112"/>
          </a:xfrm>
        </p:grpSpPr>
        <p:sp>
          <p:nvSpPr>
            <p:cNvPr id="958603" name="Text Box 139"/>
            <p:cNvSpPr txBox="1">
              <a:spLocks noChangeArrowheads="1"/>
            </p:cNvSpPr>
            <p:nvPr/>
          </p:nvSpPr>
          <p:spPr bwMode="auto">
            <a:xfrm>
              <a:off x="6629400" y="1093788"/>
              <a:ext cx="3152775" cy="331787"/>
            </a:xfrm>
            <a:prstGeom prst="rect">
              <a:avLst/>
            </a:prstGeom>
            <a:noFill/>
            <a:ln w="9525">
              <a:noFill/>
              <a:miter lim="800000"/>
              <a:headEnd/>
              <a:tailEnd/>
            </a:ln>
            <a:effectLst/>
          </p:spPr>
          <p:txBody>
            <a:bodyPr>
              <a:spAutoFit/>
            </a:bodyPr>
            <a:lstStyle/>
            <a:p>
              <a:pPr marL="457200" indent="-457200">
                <a:lnSpc>
                  <a:spcPct val="130000"/>
                </a:lnSpc>
                <a:spcBef>
                  <a:spcPct val="20000"/>
                </a:spcBef>
                <a:buClr>
                  <a:schemeClr val="accent2"/>
                </a:buClr>
                <a:buSzPct val="85000"/>
                <a:buFont typeface="ZapfDingbats" pitchFamily="82" charset="2"/>
                <a:buNone/>
                <a:defRPr/>
              </a:pPr>
              <a:r>
                <a:rPr lang="en-US" sz="1200" dirty="0">
                  <a:solidFill>
                    <a:schemeClr val="tx1">
                      <a:lumMod val="95000"/>
                      <a:lumOff val="5000"/>
                    </a:schemeClr>
                  </a:solidFill>
                  <a:latin typeface="Arial" charset="0"/>
                  <a:ea typeface="MS PGothic" panose="020B0600070205080204" pitchFamily="34" charset="-128"/>
                  <a:cs typeface="Arial" charset="0"/>
                </a:rPr>
                <a:t>3. Get peer list from tracker</a:t>
              </a:r>
            </a:p>
          </p:txBody>
        </p:sp>
        <p:sp>
          <p:nvSpPr>
            <p:cNvPr id="272521" name="Freeform 158"/>
            <p:cNvSpPr>
              <a:spLocks/>
            </p:cNvSpPr>
            <p:nvPr/>
          </p:nvSpPr>
          <p:spPr bwMode="auto">
            <a:xfrm>
              <a:off x="2543174" y="1589649"/>
              <a:ext cx="2014757" cy="4087251"/>
            </a:xfrm>
            <a:custGeom>
              <a:avLst/>
              <a:gdLst>
                <a:gd name="T0" fmla="*/ 2147483646 w 756"/>
                <a:gd name="T1" fmla="*/ 0 h 2544"/>
                <a:gd name="T2" fmla="*/ 0 w 756"/>
                <a:gd name="T3" fmla="*/ 0 h 2544"/>
                <a:gd name="T4" fmla="*/ 0 w 756"/>
                <a:gd name="T5" fmla="*/ 2147483646 h 2544"/>
                <a:gd name="T6" fmla="*/ 0 60000 65536"/>
                <a:gd name="T7" fmla="*/ 0 60000 65536"/>
                <a:gd name="T8" fmla="*/ 0 60000 65536"/>
                <a:gd name="T9" fmla="*/ 0 w 756"/>
                <a:gd name="T10" fmla="*/ 0 h 2544"/>
                <a:gd name="T11" fmla="*/ 756 w 756"/>
                <a:gd name="T12" fmla="*/ 2544 h 2544"/>
              </a:gdLst>
              <a:ahLst/>
              <a:cxnLst>
                <a:cxn ang="T6">
                  <a:pos x="T0" y="T1"/>
                </a:cxn>
                <a:cxn ang="T7">
                  <a:pos x="T2" y="T3"/>
                </a:cxn>
                <a:cxn ang="T8">
                  <a:pos x="T4" y="T5"/>
                </a:cxn>
              </a:cxnLst>
              <a:rect l="T9" t="T10" r="T11" b="T12"/>
              <a:pathLst>
                <a:path w="756" h="2544">
                  <a:moveTo>
                    <a:pt x="756" y="0"/>
                  </a:moveTo>
                  <a:lnTo>
                    <a:pt x="0" y="0"/>
                  </a:lnTo>
                  <a:lnTo>
                    <a:pt x="0" y="2544"/>
                  </a:lnTo>
                </a:path>
              </a:pathLst>
            </a:custGeom>
            <a:noFill/>
            <a:ln w="76200">
              <a:solidFill>
                <a:srgbClr val="4D4D4D"/>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he-IL"/>
            </a:p>
          </p:txBody>
        </p:sp>
        <p:sp>
          <p:nvSpPr>
            <p:cNvPr id="272522" name="Oval 161"/>
            <p:cNvSpPr>
              <a:spLocks noChangeArrowheads="1"/>
            </p:cNvSpPr>
            <p:nvPr/>
          </p:nvSpPr>
          <p:spPr bwMode="auto">
            <a:xfrm>
              <a:off x="2274888" y="2895600"/>
              <a:ext cx="512763" cy="511175"/>
            </a:xfrm>
            <a:prstGeom prst="ellipse">
              <a:avLst/>
            </a:prstGeom>
            <a:solidFill>
              <a:schemeClr val="bg1"/>
            </a:solidFill>
            <a:ln w="57150">
              <a:solidFill>
                <a:srgbClr val="4D4D4D"/>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buClr>
                  <a:schemeClr val="accent2"/>
                </a:buClr>
                <a:buSzPct val="85000"/>
                <a:buFont typeface="ZapfDingbats" pitchFamily="82" charset="2"/>
                <a:buNone/>
              </a:pPr>
              <a:endParaRPr lang="he-IL" altLang="he-IL" sz="2000">
                <a:solidFill>
                  <a:srgbClr val="4D4D4D"/>
                </a:solidFill>
                <a:latin typeface="Arial" panose="020B0604020202020204" pitchFamily="34" charset="0"/>
              </a:endParaRPr>
            </a:p>
          </p:txBody>
        </p:sp>
      </p:grpSp>
      <p:sp>
        <p:nvSpPr>
          <p:cNvPr id="958626" name="Text Box 162"/>
          <p:cNvSpPr txBox="1">
            <a:spLocks noChangeArrowheads="1"/>
          </p:cNvSpPr>
          <p:nvPr/>
        </p:nvSpPr>
        <p:spPr bwMode="auto">
          <a:xfrm>
            <a:off x="2259013" y="2944813"/>
            <a:ext cx="552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50000"/>
              </a:spcBef>
              <a:buClr>
                <a:schemeClr val="accent2"/>
              </a:buClr>
              <a:buSzPct val="85000"/>
              <a:buFont typeface="ZapfDingbats" pitchFamily="82" charset="2"/>
              <a:buNone/>
            </a:pPr>
            <a:r>
              <a:rPr lang="en-US" altLang="he-IL" sz="2000">
                <a:solidFill>
                  <a:srgbClr val="4D4D4D"/>
                </a:solidFill>
                <a:latin typeface="Arial" panose="020B0604020202020204" pitchFamily="34" charset="0"/>
              </a:rPr>
              <a:t>3</a:t>
            </a:r>
          </a:p>
        </p:txBody>
      </p:sp>
      <p:grpSp>
        <p:nvGrpSpPr>
          <p:cNvPr id="272502" name="Group 163"/>
          <p:cNvGrpSpPr>
            <a:grpSpLocks/>
          </p:cNvGrpSpPr>
          <p:nvPr/>
        </p:nvGrpSpPr>
        <p:grpSpPr bwMode="auto">
          <a:xfrm>
            <a:off x="2071688" y="2241550"/>
            <a:ext cx="523875" cy="511175"/>
            <a:chOff x="1359" y="1376"/>
            <a:chExt cx="330" cy="322"/>
          </a:xfrm>
        </p:grpSpPr>
        <p:sp>
          <p:nvSpPr>
            <p:cNvPr id="272518" name="Oval 164"/>
            <p:cNvSpPr>
              <a:spLocks noChangeArrowheads="1"/>
            </p:cNvSpPr>
            <p:nvPr/>
          </p:nvSpPr>
          <p:spPr bwMode="auto">
            <a:xfrm>
              <a:off x="1361" y="1376"/>
              <a:ext cx="323" cy="322"/>
            </a:xfrm>
            <a:prstGeom prst="ellipse">
              <a:avLst/>
            </a:prstGeom>
            <a:solidFill>
              <a:schemeClr val="bg1"/>
            </a:solidFill>
            <a:ln w="57150">
              <a:solidFill>
                <a:srgbClr val="996633"/>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buClr>
                  <a:schemeClr val="accent2"/>
                </a:buClr>
                <a:buSzPct val="85000"/>
                <a:buFont typeface="ZapfDingbats" pitchFamily="82" charset="2"/>
                <a:buNone/>
              </a:pPr>
              <a:endParaRPr lang="he-IL" altLang="he-IL" sz="2000">
                <a:solidFill>
                  <a:srgbClr val="4D4D4D"/>
                </a:solidFill>
                <a:latin typeface="Arial" panose="020B0604020202020204" pitchFamily="34" charset="0"/>
              </a:endParaRPr>
            </a:p>
          </p:txBody>
        </p:sp>
        <p:sp>
          <p:nvSpPr>
            <p:cNvPr id="272519" name="Text Box 165"/>
            <p:cNvSpPr txBox="1">
              <a:spLocks noChangeArrowheads="1"/>
            </p:cNvSpPr>
            <p:nvPr/>
          </p:nvSpPr>
          <p:spPr bwMode="auto">
            <a:xfrm>
              <a:off x="1359" y="1405"/>
              <a:ext cx="33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50000"/>
                </a:spcBef>
                <a:buClr>
                  <a:schemeClr val="accent2"/>
                </a:buClr>
                <a:buSzPct val="85000"/>
                <a:buFont typeface="ZapfDingbats" pitchFamily="82" charset="2"/>
                <a:buNone/>
              </a:pPr>
              <a:r>
                <a:rPr lang="he-IL" altLang="he-IL" sz="2000">
                  <a:solidFill>
                    <a:srgbClr val="996633"/>
                  </a:solidFill>
                  <a:latin typeface="Arial" panose="020B0604020202020204" pitchFamily="34" charset="0"/>
                </a:rPr>
                <a:t>2</a:t>
              </a:r>
              <a:endParaRPr lang="en-US" altLang="he-IL" sz="2000">
                <a:solidFill>
                  <a:srgbClr val="996633"/>
                </a:solidFill>
                <a:latin typeface="Arial" panose="020B0604020202020204" pitchFamily="34" charset="0"/>
              </a:endParaRPr>
            </a:p>
          </p:txBody>
        </p:sp>
      </p:grpSp>
      <p:sp>
        <p:nvSpPr>
          <p:cNvPr id="272503" name="Picture 7"/>
          <p:cNvSpPr>
            <a:spLocks noChangeAspect="1" noChangeArrowheads="1"/>
          </p:cNvSpPr>
          <p:nvPr/>
        </p:nvSpPr>
        <p:spPr bwMode="auto">
          <a:xfrm>
            <a:off x="4532313" y="968375"/>
            <a:ext cx="403225"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rtl="1" eaLnBrk="1" hangingPunct="1">
              <a:lnSpc>
                <a:spcPct val="100000"/>
              </a:lnSpc>
              <a:spcBef>
                <a:spcPct val="0"/>
              </a:spcBef>
              <a:buClrTx/>
              <a:buSzTx/>
              <a:buFontTx/>
              <a:buNone/>
            </a:pPr>
            <a:endParaRPr lang="he-IL" altLang="he-IL" sz="2000">
              <a:latin typeface="Arial" panose="020B0604020202020204" pitchFamily="34" charset="0"/>
            </a:endParaRPr>
          </a:p>
        </p:txBody>
      </p:sp>
      <p:pic>
        <p:nvPicPr>
          <p:cNvPr id="24578" name="Picture 2"/>
          <p:cNvPicPr>
            <a:picLocks noChangeAspect="1" noChangeArrowheads="1"/>
          </p:cNvPicPr>
          <p:nvPr/>
        </p:nvPicPr>
        <p:blipFill>
          <a:blip r:embed="rId16"/>
          <a:srcRect/>
          <a:stretch>
            <a:fillRect/>
          </a:stretch>
        </p:blipFill>
        <p:spPr bwMode="auto">
          <a:xfrm>
            <a:off x="3817938" y="742950"/>
            <a:ext cx="657225" cy="695325"/>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pic>
      <p:grpSp>
        <p:nvGrpSpPr>
          <p:cNvPr id="272505" name="Group 151"/>
          <p:cNvGrpSpPr>
            <a:grpSpLocks/>
          </p:cNvGrpSpPr>
          <p:nvPr/>
        </p:nvGrpSpPr>
        <p:grpSpPr bwMode="auto">
          <a:xfrm>
            <a:off x="4491038" y="5867400"/>
            <a:ext cx="495300" cy="692150"/>
            <a:chOff x="2829" y="3696"/>
            <a:chExt cx="312" cy="436"/>
          </a:xfrm>
        </p:grpSpPr>
        <p:sp>
          <p:nvSpPr>
            <p:cNvPr id="272515" name="Rectangle 152"/>
            <p:cNvSpPr>
              <a:spLocks noChangeArrowheads="1"/>
            </p:cNvSpPr>
            <p:nvPr/>
          </p:nvSpPr>
          <p:spPr bwMode="auto">
            <a:xfrm>
              <a:off x="2835" y="3696"/>
              <a:ext cx="300" cy="426"/>
            </a:xfrm>
            <a:prstGeom prst="rect">
              <a:avLst/>
            </a:prstGeom>
            <a:solidFill>
              <a:schemeClr val="bg1"/>
            </a:solidFill>
            <a:ln w="38100">
              <a:solidFill>
                <a:srgbClr val="4D4D4D"/>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sp>
          <p:nvSpPr>
            <p:cNvPr id="272516" name="Text Box 153"/>
            <p:cNvSpPr txBox="1">
              <a:spLocks noChangeArrowheads="1"/>
            </p:cNvSpPr>
            <p:nvPr/>
          </p:nvSpPr>
          <p:spPr bwMode="auto">
            <a:xfrm>
              <a:off x="2829" y="3978"/>
              <a:ext cx="31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50000"/>
                </a:spcBef>
                <a:buClr>
                  <a:schemeClr val="accent2"/>
                </a:buClr>
                <a:buSzPct val="85000"/>
                <a:buFont typeface="ZapfDingbats" pitchFamily="82" charset="2"/>
                <a:buNone/>
              </a:pPr>
              <a:r>
                <a:rPr lang="en-US" altLang="he-IL" sz="1000">
                  <a:solidFill>
                    <a:srgbClr val="4D4D4D"/>
                  </a:solidFill>
                  <a:latin typeface="Arial" panose="020B0604020202020204" pitchFamily="34" charset="0"/>
                </a:rPr>
                <a:t>Miki</a:t>
              </a:r>
            </a:p>
          </p:txBody>
        </p:sp>
        <p:pic>
          <p:nvPicPr>
            <p:cNvPr id="272517" name="Picture 15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01" y="3740"/>
              <a:ext cx="176"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2506" name="Group 162"/>
          <p:cNvGrpSpPr>
            <a:grpSpLocks/>
          </p:cNvGrpSpPr>
          <p:nvPr/>
        </p:nvGrpSpPr>
        <p:grpSpPr bwMode="auto">
          <a:xfrm>
            <a:off x="3346450" y="5867400"/>
            <a:ext cx="609600" cy="692150"/>
            <a:chOff x="2108" y="3696"/>
            <a:chExt cx="384" cy="436"/>
          </a:xfrm>
        </p:grpSpPr>
        <p:sp>
          <p:nvSpPr>
            <p:cNvPr id="272512" name="Rectangle 163"/>
            <p:cNvSpPr>
              <a:spLocks noChangeArrowheads="1"/>
            </p:cNvSpPr>
            <p:nvPr/>
          </p:nvSpPr>
          <p:spPr bwMode="auto">
            <a:xfrm>
              <a:off x="2120" y="3696"/>
              <a:ext cx="300" cy="426"/>
            </a:xfrm>
            <a:prstGeom prst="rect">
              <a:avLst/>
            </a:prstGeom>
            <a:solidFill>
              <a:schemeClr val="bg1"/>
            </a:solidFill>
            <a:ln w="38100">
              <a:solidFill>
                <a:srgbClr val="4D4D4D"/>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sp>
          <p:nvSpPr>
            <p:cNvPr id="272513" name="Text Box 164"/>
            <p:cNvSpPr txBox="1">
              <a:spLocks noChangeArrowheads="1"/>
            </p:cNvSpPr>
            <p:nvPr/>
          </p:nvSpPr>
          <p:spPr bwMode="auto">
            <a:xfrm>
              <a:off x="2108" y="3978"/>
              <a:ext cx="3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50000"/>
                </a:spcBef>
                <a:buClr>
                  <a:schemeClr val="accent2"/>
                </a:buClr>
                <a:buSzPct val="85000"/>
                <a:buFont typeface="ZapfDingbats" pitchFamily="82" charset="2"/>
                <a:buNone/>
              </a:pPr>
              <a:r>
                <a:rPr lang="en-US" altLang="he-IL" sz="1000">
                  <a:solidFill>
                    <a:srgbClr val="4D4D4D"/>
                  </a:solidFill>
                  <a:latin typeface="Arial" panose="020B0604020202020204" pitchFamily="34" charset="0"/>
                </a:rPr>
                <a:t>John</a:t>
              </a:r>
            </a:p>
          </p:txBody>
        </p:sp>
        <p:pic>
          <p:nvPicPr>
            <p:cNvPr id="272514" name="Picture 16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74" y="3758"/>
              <a:ext cx="176"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 name="Group 193"/>
          <p:cNvGrpSpPr>
            <a:grpSpLocks/>
          </p:cNvGrpSpPr>
          <p:nvPr/>
        </p:nvGrpSpPr>
        <p:grpSpPr bwMode="auto">
          <a:xfrm>
            <a:off x="2633663" y="4732338"/>
            <a:ext cx="2163762" cy="1223962"/>
            <a:chOff x="2633409" y="4731657"/>
            <a:chExt cx="2163417" cy="1224411"/>
          </a:xfrm>
        </p:grpSpPr>
        <p:sp>
          <p:nvSpPr>
            <p:cNvPr id="272509" name="Oval 161"/>
            <p:cNvSpPr>
              <a:spLocks noChangeArrowheads="1"/>
            </p:cNvSpPr>
            <p:nvPr/>
          </p:nvSpPr>
          <p:spPr bwMode="auto">
            <a:xfrm>
              <a:off x="3602945" y="4731657"/>
              <a:ext cx="512763" cy="511175"/>
            </a:xfrm>
            <a:prstGeom prst="ellipse">
              <a:avLst/>
            </a:prstGeom>
            <a:solidFill>
              <a:schemeClr val="bg1"/>
            </a:solidFill>
            <a:ln w="57150">
              <a:solidFill>
                <a:srgbClr val="00B05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buClr>
                  <a:schemeClr val="accent2"/>
                </a:buClr>
                <a:buSzPct val="85000"/>
                <a:buFont typeface="ZapfDingbats" pitchFamily="82" charset="2"/>
                <a:buNone/>
              </a:pPr>
              <a:r>
                <a:rPr lang="en-US" altLang="he-IL" sz="2000">
                  <a:solidFill>
                    <a:srgbClr val="00B050"/>
                  </a:solidFill>
                  <a:latin typeface="Arial" panose="020B0604020202020204" pitchFamily="34" charset="0"/>
                </a:rPr>
                <a:t>4</a:t>
              </a:r>
            </a:p>
          </p:txBody>
        </p:sp>
        <p:sp>
          <p:nvSpPr>
            <p:cNvPr id="272510" name="Freeform 147"/>
            <p:cNvSpPr>
              <a:spLocks/>
            </p:cNvSpPr>
            <p:nvPr/>
          </p:nvSpPr>
          <p:spPr bwMode="auto">
            <a:xfrm>
              <a:off x="2771296" y="5368693"/>
              <a:ext cx="857276" cy="587375"/>
            </a:xfrm>
            <a:custGeom>
              <a:avLst/>
              <a:gdLst>
                <a:gd name="T0" fmla="*/ 0 w 1506"/>
                <a:gd name="T1" fmla="*/ 2147483646 h 414"/>
                <a:gd name="T2" fmla="*/ 0 w 1506"/>
                <a:gd name="T3" fmla="*/ 0 h 414"/>
                <a:gd name="T4" fmla="*/ 2147483646 w 1506"/>
                <a:gd name="T5" fmla="*/ 0 h 414"/>
                <a:gd name="T6" fmla="*/ 2147483646 w 1506"/>
                <a:gd name="T7" fmla="*/ 2147483646 h 414"/>
                <a:gd name="T8" fmla="*/ 0 60000 65536"/>
                <a:gd name="T9" fmla="*/ 0 60000 65536"/>
                <a:gd name="T10" fmla="*/ 0 60000 65536"/>
                <a:gd name="T11" fmla="*/ 0 60000 65536"/>
                <a:gd name="T12" fmla="*/ 0 w 1506"/>
                <a:gd name="T13" fmla="*/ 0 h 414"/>
                <a:gd name="T14" fmla="*/ 1506 w 1506"/>
                <a:gd name="T15" fmla="*/ 414 h 414"/>
              </a:gdLst>
              <a:ahLst/>
              <a:cxnLst>
                <a:cxn ang="T8">
                  <a:pos x="T0" y="T1"/>
                </a:cxn>
                <a:cxn ang="T9">
                  <a:pos x="T2" y="T3"/>
                </a:cxn>
                <a:cxn ang="T10">
                  <a:pos x="T4" y="T5"/>
                </a:cxn>
                <a:cxn ang="T11">
                  <a:pos x="T6" y="T7"/>
                </a:cxn>
              </a:cxnLst>
              <a:rect l="T12" t="T13" r="T14" b="T15"/>
              <a:pathLst>
                <a:path w="1506" h="414">
                  <a:moveTo>
                    <a:pt x="0" y="414"/>
                  </a:moveTo>
                  <a:lnTo>
                    <a:pt x="0" y="0"/>
                  </a:lnTo>
                  <a:lnTo>
                    <a:pt x="1506" y="0"/>
                  </a:lnTo>
                  <a:lnTo>
                    <a:pt x="1506" y="404"/>
                  </a:lnTo>
                </a:path>
              </a:pathLst>
            </a:custGeom>
            <a:noFill/>
            <a:ln w="44450" cap="rnd">
              <a:solidFill>
                <a:srgbClr val="00B050"/>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he-IL"/>
            </a:p>
          </p:txBody>
        </p:sp>
        <p:sp>
          <p:nvSpPr>
            <p:cNvPr id="272511" name="Freeform 147"/>
            <p:cNvSpPr>
              <a:spLocks/>
            </p:cNvSpPr>
            <p:nvPr/>
          </p:nvSpPr>
          <p:spPr bwMode="auto">
            <a:xfrm>
              <a:off x="2633409" y="5288865"/>
              <a:ext cx="2163417" cy="587375"/>
            </a:xfrm>
            <a:custGeom>
              <a:avLst/>
              <a:gdLst>
                <a:gd name="T0" fmla="*/ 0 w 1506"/>
                <a:gd name="T1" fmla="*/ 2147483646 h 414"/>
                <a:gd name="T2" fmla="*/ 0 w 1506"/>
                <a:gd name="T3" fmla="*/ 0 h 414"/>
                <a:gd name="T4" fmla="*/ 2147483646 w 1506"/>
                <a:gd name="T5" fmla="*/ 0 h 414"/>
                <a:gd name="T6" fmla="*/ 2147483646 w 1506"/>
                <a:gd name="T7" fmla="*/ 2147483646 h 414"/>
                <a:gd name="T8" fmla="*/ 0 60000 65536"/>
                <a:gd name="T9" fmla="*/ 0 60000 65536"/>
                <a:gd name="T10" fmla="*/ 0 60000 65536"/>
                <a:gd name="T11" fmla="*/ 0 60000 65536"/>
                <a:gd name="T12" fmla="*/ 0 w 1506"/>
                <a:gd name="T13" fmla="*/ 0 h 414"/>
                <a:gd name="T14" fmla="*/ 1506 w 1506"/>
                <a:gd name="T15" fmla="*/ 414 h 414"/>
              </a:gdLst>
              <a:ahLst/>
              <a:cxnLst>
                <a:cxn ang="T8">
                  <a:pos x="T0" y="T1"/>
                </a:cxn>
                <a:cxn ang="T9">
                  <a:pos x="T2" y="T3"/>
                </a:cxn>
                <a:cxn ang="T10">
                  <a:pos x="T4" y="T5"/>
                </a:cxn>
                <a:cxn ang="T11">
                  <a:pos x="T6" y="T7"/>
                </a:cxn>
              </a:cxnLst>
              <a:rect l="T12" t="T13" r="T14" b="T15"/>
              <a:pathLst>
                <a:path w="1506" h="414">
                  <a:moveTo>
                    <a:pt x="0" y="414"/>
                  </a:moveTo>
                  <a:lnTo>
                    <a:pt x="0" y="0"/>
                  </a:lnTo>
                  <a:lnTo>
                    <a:pt x="1506" y="0"/>
                  </a:lnTo>
                  <a:lnTo>
                    <a:pt x="1506" y="404"/>
                  </a:lnTo>
                </a:path>
              </a:pathLst>
            </a:custGeom>
            <a:noFill/>
            <a:ln w="44450" cap="rnd">
              <a:solidFill>
                <a:srgbClr val="00B050"/>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he-IL"/>
            </a:p>
          </p:txBody>
        </p:sp>
      </p:grpSp>
      <p:sp>
        <p:nvSpPr>
          <p:cNvPr id="272508" name="Line 129"/>
          <p:cNvSpPr>
            <a:spLocks noChangeShapeType="1"/>
          </p:cNvSpPr>
          <p:nvPr/>
        </p:nvSpPr>
        <p:spPr bwMode="auto">
          <a:xfrm flipH="1">
            <a:off x="400050" y="2390775"/>
            <a:ext cx="7353300" cy="0"/>
          </a:xfrm>
          <a:prstGeom prst="line">
            <a:avLst/>
          </a:prstGeom>
          <a:noFill/>
          <a:ln w="9525">
            <a:solidFill>
              <a:srgbClr val="C0C0C0"/>
            </a:solidFill>
            <a:prstDash val="dash"/>
            <a:round/>
            <a:headEnd/>
            <a:tailEnd/>
          </a:ln>
          <a:extLst>
            <a:ext uri="{909E8E84-426E-40DD-AFC4-6F175D3DCCD1}">
              <a14:hiddenFill xmlns:a14="http://schemas.microsoft.com/office/drawing/2010/main">
                <a:noFill/>
              </a14:hiddenFill>
            </a:ext>
          </a:extLst>
        </p:spPr>
        <p:txBody>
          <a:bodyPr/>
          <a:lstStyle/>
          <a:p>
            <a:endParaRPr lang="he-IL"/>
          </a:p>
        </p:txBody>
      </p:sp>
    </p:spTree>
    <p:extLst>
      <p:ext uri="{BB962C8B-B14F-4D97-AF65-F5344CB8AC3E}">
        <p14:creationId xmlns:p14="http://schemas.microsoft.com/office/powerpoint/2010/main" val="39677313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958626">
                                            <p:txEl>
                                              <p:pRg st="0" end="0"/>
                                            </p:txEl>
                                          </p:spTgt>
                                        </p:tgtEl>
                                        <p:attrNameLst>
                                          <p:attrName>style.visibility</p:attrName>
                                        </p:attrNameLst>
                                      </p:cBhvr>
                                      <p:to>
                                        <p:strVal val="visible"/>
                                      </p:to>
                                    </p:set>
                                    <p:animEffect transition="in" filter="blinds(horizontal)">
                                      <p:cBhvr>
                                        <p:cTn id="10" dur="500"/>
                                        <p:tgtEl>
                                          <p:spTgt spid="958626">
                                            <p:txEl>
                                              <p:pRg st="0" end="0"/>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58614"/>
                                        </p:tgtEl>
                                        <p:attrNameLst>
                                          <p:attrName>style.visibility</p:attrName>
                                        </p:attrNameLst>
                                      </p:cBhvr>
                                      <p:to>
                                        <p:strVal val="visible"/>
                                      </p:to>
                                    </p:set>
                                    <p:animEffect transition="in" filter="blinds(horizontal)">
                                      <p:cBhvr>
                                        <p:cTn id="15" dur="500"/>
                                        <p:tgtEl>
                                          <p:spTgt spid="958614"/>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861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pPr>
              <a:defRPr/>
            </a:pPr>
            <a:r>
              <a:rPr lang="en-US" sz="4000" kern="1200" dirty="0">
                <a:cs typeface="+mn-cs"/>
              </a:rPr>
              <a:t>Downloading the file – Accessing the peers</a:t>
            </a:r>
          </a:p>
        </p:txBody>
      </p:sp>
      <p:sp>
        <p:nvSpPr>
          <p:cNvPr id="274435" name="Rectangle 3"/>
          <p:cNvSpPr>
            <a:spLocks noGrp="1" noChangeArrowheads="1"/>
          </p:cNvSpPr>
          <p:nvPr>
            <p:ph type="body" idx="1"/>
          </p:nvPr>
        </p:nvSpPr>
        <p:spPr/>
        <p:txBody>
          <a:bodyPr/>
          <a:lstStyle/>
          <a:p>
            <a:pPr eaLnBrk="1" hangingPunct="1"/>
            <a:r>
              <a:rPr lang="en-US" altLang="he-IL" smtClean="0"/>
              <a:t>Contact peers from the list supplied by the tracker</a:t>
            </a:r>
          </a:p>
          <a:p>
            <a:pPr lvl="1" eaLnBrk="1" hangingPunct="1"/>
            <a:r>
              <a:rPr lang="en-US" altLang="he-IL" smtClean="0"/>
              <a:t>Peer </a:t>
            </a:r>
            <a:r>
              <a:rPr lang="en-US" altLang="he-IL" smtClean="0">
                <a:sym typeface="Wingdings" panose="05000000000000000000" pitchFamily="2" charset="2"/>
              </a:rPr>
              <a:t> Peer communication uses TCP</a:t>
            </a:r>
            <a:endParaRPr lang="en-US" altLang="he-IL" smtClean="0"/>
          </a:p>
          <a:p>
            <a:pPr eaLnBrk="1" hangingPunct="1"/>
            <a:r>
              <a:rPr lang="en-US" altLang="he-IL" smtClean="0"/>
              <a:t>Declare which parts you have available</a:t>
            </a:r>
          </a:p>
          <a:p>
            <a:pPr eaLnBrk="1" hangingPunct="1"/>
            <a:r>
              <a:rPr lang="en-US" altLang="he-IL" smtClean="0"/>
              <a:t>Request the pieces you are missing</a:t>
            </a:r>
          </a:p>
          <a:p>
            <a:pPr lvl="1" eaLnBrk="1" hangingPunct="1"/>
            <a:r>
              <a:rPr lang="en-US" altLang="he-IL" smtClean="0"/>
              <a:t>Random order</a:t>
            </a:r>
          </a:p>
          <a:p>
            <a:pPr lvl="1" eaLnBrk="1" hangingPunct="1"/>
            <a:r>
              <a:rPr lang="en-US" altLang="he-IL" smtClean="0"/>
              <a:t>Rarest first</a:t>
            </a:r>
          </a:p>
          <a:p>
            <a:pPr eaLnBrk="1" hangingPunct="1"/>
            <a:r>
              <a:rPr lang="en-US" altLang="he-IL" smtClean="0"/>
              <a:t>Receive pieces from peers</a:t>
            </a:r>
          </a:p>
          <a:p>
            <a:pPr lvl="1" eaLnBrk="1" hangingPunct="1"/>
            <a:r>
              <a:rPr lang="en-US" altLang="he-IL" smtClean="0"/>
              <a:t>Verify (according to piece hash)</a:t>
            </a:r>
          </a:p>
          <a:p>
            <a:pPr lvl="1" eaLnBrk="1" hangingPunct="1"/>
            <a:r>
              <a:rPr lang="en-US" altLang="he-IL" smtClean="0"/>
              <a:t>Share</a:t>
            </a:r>
          </a:p>
          <a:p>
            <a:pPr eaLnBrk="1" hangingPunct="1"/>
            <a:r>
              <a:rPr lang="en-US" altLang="he-IL" smtClean="0"/>
              <a:t>When you have all the file parts: Seed</a:t>
            </a:r>
          </a:p>
        </p:txBody>
      </p:sp>
    </p:spTree>
    <p:extLst>
      <p:ext uri="{BB962C8B-B14F-4D97-AF65-F5344CB8AC3E}">
        <p14:creationId xmlns:p14="http://schemas.microsoft.com/office/powerpoint/2010/main" val="938895990"/>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Title 1"/>
          <p:cNvSpPr>
            <a:spLocks noGrp="1"/>
          </p:cNvSpPr>
          <p:nvPr>
            <p:ph type="title"/>
          </p:nvPr>
        </p:nvSpPr>
        <p:spPr/>
        <p:txBody>
          <a:bodyPr/>
          <a:lstStyle/>
          <a:p>
            <a:pPr eaLnBrk="1" hangingPunct="1"/>
            <a:r>
              <a:rPr lang="en-US" altLang="he-IL" dirty="0" smtClean="0"/>
              <a:t>General Statistics and Pieces in Download</a:t>
            </a:r>
          </a:p>
        </p:txBody>
      </p:sp>
      <p:sp>
        <p:nvSpPr>
          <p:cNvPr id="2" name="מציין מיקום טקסט 1"/>
          <p:cNvSpPr>
            <a:spLocks noGrp="1"/>
          </p:cNvSpPr>
          <p:nvPr>
            <p:ph type="body" idx="1"/>
          </p:nvPr>
        </p:nvSpPr>
        <p:spPr/>
        <p:txBody>
          <a:bodyPr/>
          <a:lstStyle/>
          <a:p>
            <a:endParaRPr lang="he-IL"/>
          </a:p>
        </p:txBody>
      </p:sp>
      <p:pic>
        <p:nvPicPr>
          <p:cNvPr id="22530" name="Picture 2"/>
          <p:cNvPicPr>
            <a:picLocks noChangeAspect="1" noChangeArrowheads="1"/>
          </p:cNvPicPr>
          <p:nvPr/>
        </p:nvPicPr>
        <p:blipFill>
          <a:blip r:embed="rId3"/>
          <a:srcRect/>
          <a:stretch>
            <a:fillRect/>
          </a:stretch>
        </p:blipFill>
        <p:spPr bwMode="auto">
          <a:xfrm>
            <a:off x="955675" y="4583113"/>
            <a:ext cx="6751638" cy="182880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pic>
      <p:pic>
        <p:nvPicPr>
          <p:cNvPr id="23555" name="Picture 3"/>
          <p:cNvPicPr>
            <a:picLocks noChangeAspect="1" noChangeArrowheads="1"/>
          </p:cNvPicPr>
          <p:nvPr/>
        </p:nvPicPr>
        <p:blipFill>
          <a:blip r:embed="rId4"/>
          <a:srcRect/>
          <a:stretch>
            <a:fillRect/>
          </a:stretch>
        </p:blipFill>
        <p:spPr bwMode="auto">
          <a:xfrm>
            <a:off x="180975" y="866775"/>
            <a:ext cx="8736013" cy="339566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3197701334"/>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2" name="Rectangle 3"/>
          <p:cNvSpPr>
            <a:spLocks noGrp="1" noChangeArrowheads="1"/>
          </p:cNvSpPr>
          <p:nvPr>
            <p:ph type="body" idx="1"/>
          </p:nvPr>
        </p:nvSpPr>
        <p:spPr>
          <a:xfrm>
            <a:off x="457200" y="1600200"/>
            <a:ext cx="6321375" cy="4967700"/>
          </a:xfrm>
        </p:spPr>
        <p:txBody>
          <a:bodyPr/>
          <a:lstStyle/>
          <a:p>
            <a:r>
              <a:rPr lang="en-US" altLang="he-IL" sz="2400" dirty="0" smtClean="0"/>
              <a:t>peer joining torrent: </a:t>
            </a:r>
          </a:p>
          <a:p>
            <a:pPr lvl="1"/>
            <a:r>
              <a:rPr lang="en-US" altLang="he-IL" dirty="0" smtClean="0"/>
              <a:t>has no chunks, but will accumulate them over time from other peers</a:t>
            </a:r>
          </a:p>
          <a:p>
            <a:pPr lvl="1"/>
            <a:r>
              <a:rPr lang="en-US" altLang="he-IL" dirty="0" smtClean="0"/>
              <a:t>registers with tracker to get list of peers, connects to subset of peers (</a:t>
            </a:r>
            <a:r>
              <a:rPr lang="ja-JP" altLang="en-US" dirty="0" smtClean="0"/>
              <a:t>“</a:t>
            </a:r>
            <a:r>
              <a:rPr lang="en-US" altLang="ja-JP" dirty="0" smtClean="0"/>
              <a:t>neighbors</a:t>
            </a:r>
            <a:r>
              <a:rPr lang="ja-JP" altLang="en-US" dirty="0" smtClean="0"/>
              <a:t>”</a:t>
            </a:r>
            <a:r>
              <a:rPr lang="en-US" altLang="ja-JP" dirty="0" smtClean="0"/>
              <a:t>)</a:t>
            </a:r>
            <a:endParaRPr lang="en-US" altLang="he-IL" dirty="0" smtClean="0"/>
          </a:p>
        </p:txBody>
      </p:sp>
      <p:sp>
        <p:nvSpPr>
          <p:cNvPr id="150530" name="Rectangle 7"/>
          <p:cNvSpPr>
            <a:spLocks noGrp="1" noChangeArrowheads="1"/>
          </p:cNvSpPr>
          <p:nvPr>
            <p:ph type="ftr" sz="quarter" idx="4294967295"/>
          </p:nvPr>
        </p:nvSpPr>
        <p:spPr>
          <a:xfrm>
            <a:off x="6248400" y="6467475"/>
            <a:ext cx="2895600" cy="2873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0" hangingPunct="0">
              <a:spcBef>
                <a:spcPct val="20000"/>
              </a:spcBef>
              <a:buClr>
                <a:schemeClr val="accent2"/>
              </a:buClr>
              <a:buSzPct val="85000"/>
              <a:buFont typeface="ZapfDingbats"/>
              <a:defRPr sz="2000">
                <a:solidFill>
                  <a:schemeClr val="tx1"/>
                </a:solidFill>
                <a:latin typeface="Arial" pitchFamily="34" charset="0"/>
                <a:ea typeface="MS PGothic" pitchFamily="34" charset="-128"/>
              </a:defRPr>
            </a:lvl1pPr>
            <a:lvl2pPr marL="742950" indent="-285750" algn="l" rtl="0" eaLnBrk="0" hangingPunct="0">
              <a:spcBef>
                <a:spcPct val="20000"/>
              </a:spcBef>
              <a:buClr>
                <a:schemeClr val="accent2"/>
              </a:buClr>
              <a:buSzPct val="85000"/>
              <a:buFont typeface="ZapfDingbats"/>
              <a:defRPr sz="2000">
                <a:solidFill>
                  <a:schemeClr val="tx1"/>
                </a:solidFill>
                <a:latin typeface="Arial" pitchFamily="34" charset="0"/>
                <a:ea typeface="MS PGothic" pitchFamily="34" charset="-128"/>
              </a:defRPr>
            </a:lvl2pPr>
            <a:lvl3pPr marL="1143000" indent="-228600" algn="l" rtl="0" eaLnBrk="0" hangingPunct="0">
              <a:spcBef>
                <a:spcPct val="20000"/>
              </a:spcBef>
              <a:buClr>
                <a:schemeClr val="accent2"/>
              </a:buClr>
              <a:buSzPct val="85000"/>
              <a:buFont typeface="ZapfDingbats"/>
              <a:defRPr sz="2000">
                <a:solidFill>
                  <a:schemeClr val="tx1"/>
                </a:solidFill>
                <a:latin typeface="Arial" pitchFamily="34" charset="0"/>
                <a:ea typeface="MS PGothic" pitchFamily="34" charset="-128"/>
              </a:defRPr>
            </a:lvl3pPr>
            <a:lvl4pPr marL="1600200" indent="-228600" algn="l" rtl="0" eaLnBrk="0" hangingPunct="0">
              <a:spcBef>
                <a:spcPct val="20000"/>
              </a:spcBef>
              <a:buClr>
                <a:schemeClr val="accent2"/>
              </a:buClr>
              <a:buSzPct val="85000"/>
              <a:buFont typeface="ZapfDingbats"/>
              <a:defRPr sz="2000">
                <a:solidFill>
                  <a:schemeClr val="tx1"/>
                </a:solidFill>
                <a:latin typeface="Arial" pitchFamily="34" charset="0"/>
                <a:ea typeface="MS PGothic" pitchFamily="34" charset="-128"/>
              </a:defRPr>
            </a:lvl4pPr>
            <a:lvl5pPr marL="2057400" indent="-228600" algn="l" rtl="0" eaLnBrk="0" hangingPunct="0">
              <a:spcBef>
                <a:spcPct val="20000"/>
              </a:spcBef>
              <a:buClr>
                <a:schemeClr val="accent2"/>
              </a:buClr>
              <a:buSzPct val="85000"/>
              <a:buFont typeface="ZapfDingbats"/>
              <a:defRPr sz="2000">
                <a:solidFill>
                  <a:schemeClr val="tx1"/>
                </a:solidFill>
                <a:latin typeface="Arial" pitchFamily="34" charset="0"/>
                <a:ea typeface="MS PGothic" pitchFamily="34" charset="-128"/>
              </a:defRPr>
            </a:lvl5pPr>
            <a:lvl6pPr marL="2514600" indent="-228600" algn="l" rtl="0" eaLnBrk="0" fontAlgn="base" hangingPunct="0">
              <a:spcBef>
                <a:spcPct val="20000"/>
              </a:spcBef>
              <a:spcAft>
                <a:spcPct val="0"/>
              </a:spcAft>
              <a:buClr>
                <a:schemeClr val="accent2"/>
              </a:buClr>
              <a:buSzPct val="85000"/>
              <a:buFont typeface="ZapfDingbats"/>
              <a:defRPr sz="2000">
                <a:solidFill>
                  <a:schemeClr val="tx1"/>
                </a:solidFill>
                <a:latin typeface="Arial" pitchFamily="34" charset="0"/>
                <a:ea typeface="MS PGothic" pitchFamily="34" charset="-128"/>
              </a:defRPr>
            </a:lvl6pPr>
            <a:lvl7pPr marL="2971800" indent="-228600" algn="l" rtl="0" eaLnBrk="0" fontAlgn="base" hangingPunct="0">
              <a:spcBef>
                <a:spcPct val="20000"/>
              </a:spcBef>
              <a:spcAft>
                <a:spcPct val="0"/>
              </a:spcAft>
              <a:buClr>
                <a:schemeClr val="accent2"/>
              </a:buClr>
              <a:buSzPct val="85000"/>
              <a:buFont typeface="ZapfDingbats"/>
              <a:defRPr sz="2000">
                <a:solidFill>
                  <a:schemeClr val="tx1"/>
                </a:solidFill>
                <a:latin typeface="Arial" pitchFamily="34" charset="0"/>
                <a:ea typeface="MS PGothic" pitchFamily="34" charset="-128"/>
              </a:defRPr>
            </a:lvl7pPr>
            <a:lvl8pPr marL="3429000" indent="-228600" algn="l" rtl="0" eaLnBrk="0" fontAlgn="base" hangingPunct="0">
              <a:spcBef>
                <a:spcPct val="20000"/>
              </a:spcBef>
              <a:spcAft>
                <a:spcPct val="0"/>
              </a:spcAft>
              <a:buClr>
                <a:schemeClr val="accent2"/>
              </a:buClr>
              <a:buSzPct val="85000"/>
              <a:buFont typeface="ZapfDingbats"/>
              <a:defRPr sz="2000">
                <a:solidFill>
                  <a:schemeClr val="tx1"/>
                </a:solidFill>
                <a:latin typeface="Arial" pitchFamily="34" charset="0"/>
                <a:ea typeface="MS PGothic" pitchFamily="34" charset="-128"/>
              </a:defRPr>
            </a:lvl8pPr>
            <a:lvl9pPr marL="3886200" indent="-228600" algn="l" rtl="0" eaLnBrk="0" fontAlgn="base" hangingPunct="0">
              <a:spcBef>
                <a:spcPct val="20000"/>
              </a:spcBef>
              <a:spcAft>
                <a:spcPct val="0"/>
              </a:spcAft>
              <a:buClr>
                <a:schemeClr val="accent2"/>
              </a:buClr>
              <a:buSzPct val="85000"/>
              <a:buFont typeface="ZapfDingbats"/>
              <a:defRPr sz="2000">
                <a:solidFill>
                  <a:schemeClr val="tx1"/>
                </a:solidFill>
                <a:latin typeface="Arial" pitchFamily="34" charset="0"/>
                <a:ea typeface="MS PGothic" pitchFamily="34" charset="-128"/>
              </a:defRPr>
            </a:lvl9pPr>
          </a:lstStyle>
          <a:p>
            <a:pPr algn="r">
              <a:spcBef>
                <a:spcPct val="0"/>
              </a:spcBef>
              <a:buClrTx/>
              <a:buSzTx/>
              <a:buFontTx/>
              <a:buNone/>
              <a:defRPr/>
            </a:pPr>
            <a:r>
              <a:rPr lang="en-US" sz="1200" smtClean="0">
                <a:latin typeface="Tahoma" pitchFamily="34" charset="0"/>
              </a:rPr>
              <a:t>Application Layer</a:t>
            </a:r>
          </a:p>
        </p:txBody>
      </p:sp>
      <p:sp>
        <p:nvSpPr>
          <p:cNvPr id="278531" name="Rectangle 8"/>
          <p:cNvSpPr>
            <a:spLocks noGrp="1" noChangeArrowheads="1"/>
          </p:cNvSpPr>
          <p:nvPr>
            <p:ph type="sldNum" sz="quarter" idx="4294967295"/>
          </p:nvPr>
        </p:nvSpPr>
        <p:spPr>
          <a:xfrm>
            <a:off x="9324528" y="5661248"/>
            <a:ext cx="676275" cy="27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200" smtClean="0">
                <a:latin typeface="Tahoma" panose="020B0604030504040204" pitchFamily="34" charset="0"/>
              </a:rPr>
              <a:t>2-</a:t>
            </a:r>
            <a:fld id="{E778CF0A-A357-4E96-9297-B4AE66FF0C98}" type="slidenum">
              <a:rPr lang="en-US" altLang="he-IL" sz="1200" smtClean="0">
                <a:latin typeface="Tahoma" panose="020B0604030504040204" pitchFamily="34" charset="0"/>
              </a:rPr>
              <a:pPr>
                <a:lnSpc>
                  <a:spcPct val="100000"/>
                </a:lnSpc>
                <a:spcBef>
                  <a:spcPct val="0"/>
                </a:spcBef>
                <a:buClrTx/>
                <a:buSzTx/>
                <a:buFontTx/>
                <a:buNone/>
              </a:pPr>
              <a:t>144</a:t>
            </a:fld>
            <a:endParaRPr lang="en-US" altLang="he-IL" sz="1200" smtClean="0">
              <a:latin typeface="Tahoma" panose="020B0604030504040204" pitchFamily="34" charset="0"/>
            </a:endParaRPr>
          </a:p>
        </p:txBody>
      </p:sp>
      <p:sp>
        <p:nvSpPr>
          <p:cNvPr id="278533" name="Rectangle 2"/>
          <p:cNvSpPr>
            <a:spLocks noChangeArrowheads="1"/>
          </p:cNvSpPr>
          <p:nvPr/>
        </p:nvSpPr>
        <p:spPr bwMode="auto">
          <a:xfrm>
            <a:off x="411163" y="266709"/>
            <a:ext cx="8732837" cy="1143000"/>
          </a:xfrm>
          <a:prstGeom prst="rect">
            <a:avLst/>
          </a:prstGeom>
          <a:noFill/>
          <a:ln>
            <a:noFill/>
          </a:ln>
        </p:spPr>
        <p:txBody>
          <a:bodyPr lIns="91425" tIns="91425" rIns="91425" bIns="91425" anchor="ctr" anchorCtr="0"/>
          <a:lstStyle/>
          <a:p>
            <a:pPr>
              <a:buClr>
                <a:schemeClr val="lt1"/>
              </a:buClr>
              <a:buSzPct val="100000"/>
              <a:buFont typeface="Georgia"/>
            </a:pPr>
            <a:r>
              <a:rPr lang="en-US" altLang="he-IL" sz="4800" dirty="0">
                <a:solidFill>
                  <a:schemeClr val="lt1"/>
                </a:solidFill>
                <a:latin typeface="Georgia"/>
                <a:ea typeface="Georgia"/>
                <a:cs typeface="Georgia"/>
                <a:sym typeface="Georgia"/>
              </a:rPr>
              <a:t>P2P file distribution: </a:t>
            </a:r>
            <a:r>
              <a:rPr lang="en-US" altLang="he-IL" sz="4800" dirty="0" err="1">
                <a:solidFill>
                  <a:schemeClr val="lt1"/>
                </a:solidFill>
                <a:latin typeface="Georgia"/>
                <a:ea typeface="Georgia"/>
                <a:cs typeface="Georgia"/>
                <a:sym typeface="Georgia"/>
              </a:rPr>
              <a:t>BitTorrent</a:t>
            </a:r>
            <a:r>
              <a:rPr lang="en-US" altLang="he-IL" sz="4800" dirty="0">
                <a:solidFill>
                  <a:schemeClr val="lt1"/>
                </a:solidFill>
                <a:latin typeface="Georgia"/>
                <a:ea typeface="Georgia"/>
                <a:cs typeface="Georgia"/>
                <a:sym typeface="Georgia"/>
              </a:rPr>
              <a:t> </a:t>
            </a:r>
          </a:p>
        </p:txBody>
      </p:sp>
      <p:sp>
        <p:nvSpPr>
          <p:cNvPr id="278535" name="Rectangle 3"/>
          <p:cNvSpPr>
            <a:spLocks noChangeArrowheads="1"/>
          </p:cNvSpPr>
          <p:nvPr/>
        </p:nvSpPr>
        <p:spPr bwMode="auto">
          <a:xfrm>
            <a:off x="442913" y="4221163"/>
            <a:ext cx="8120062" cy="233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r>
              <a:rPr lang="en-US" altLang="he-IL" sz="2400"/>
              <a:t>while downloading, peer uploads chunks to other peers</a:t>
            </a:r>
          </a:p>
          <a:p>
            <a:r>
              <a:rPr lang="en-US" altLang="he-IL" sz="2400"/>
              <a:t>peer may change peers with whom it exchanges chunks</a:t>
            </a:r>
          </a:p>
          <a:p>
            <a:r>
              <a:rPr lang="en-US" altLang="he-IL" sz="2400" i="1">
                <a:solidFill>
                  <a:srgbClr val="CC0000"/>
                </a:solidFill>
              </a:rPr>
              <a:t>churn:</a:t>
            </a:r>
            <a:r>
              <a:rPr lang="en-US" altLang="he-IL" sz="2400"/>
              <a:t> peers may come and go</a:t>
            </a:r>
          </a:p>
          <a:p>
            <a:r>
              <a:rPr lang="en-US" altLang="he-IL" sz="2400"/>
              <a:t>once peer has entire file, it may (selfishly) leave or (altruistically) remain in torrent</a:t>
            </a:r>
          </a:p>
        </p:txBody>
      </p:sp>
      <p:sp>
        <p:nvSpPr>
          <p:cNvPr id="278536" name="Line 25"/>
          <p:cNvSpPr>
            <a:spLocks noChangeShapeType="1"/>
          </p:cNvSpPr>
          <p:nvPr/>
        </p:nvSpPr>
        <p:spPr bwMode="auto">
          <a:xfrm>
            <a:off x="7102028" y="844773"/>
            <a:ext cx="1736725" cy="87947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he-IL"/>
          </a:p>
        </p:txBody>
      </p:sp>
      <p:sp>
        <p:nvSpPr>
          <p:cNvPr id="278537" name="Line 26"/>
          <p:cNvSpPr>
            <a:spLocks noChangeShapeType="1"/>
          </p:cNvSpPr>
          <p:nvPr/>
        </p:nvSpPr>
        <p:spPr bwMode="auto">
          <a:xfrm>
            <a:off x="6963916" y="938435"/>
            <a:ext cx="168275" cy="113347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he-IL"/>
          </a:p>
        </p:txBody>
      </p:sp>
      <p:sp>
        <p:nvSpPr>
          <p:cNvPr id="278538" name="Line 27"/>
          <p:cNvSpPr>
            <a:spLocks noChangeShapeType="1"/>
          </p:cNvSpPr>
          <p:nvPr/>
        </p:nvSpPr>
        <p:spPr bwMode="auto">
          <a:xfrm flipH="1" flipV="1">
            <a:off x="8079928" y="789210"/>
            <a:ext cx="795338" cy="1905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he-IL"/>
          </a:p>
        </p:txBody>
      </p:sp>
      <p:sp>
        <p:nvSpPr>
          <p:cNvPr id="278539" name="Line 28"/>
          <p:cNvSpPr>
            <a:spLocks noChangeShapeType="1"/>
          </p:cNvSpPr>
          <p:nvPr/>
        </p:nvSpPr>
        <p:spPr bwMode="auto">
          <a:xfrm flipH="1">
            <a:off x="7524303" y="1124173"/>
            <a:ext cx="1389063" cy="123983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he-IL"/>
          </a:p>
        </p:txBody>
      </p:sp>
      <p:sp>
        <p:nvSpPr>
          <p:cNvPr id="278540" name="Line 29"/>
          <p:cNvSpPr>
            <a:spLocks noChangeShapeType="1"/>
          </p:cNvSpPr>
          <p:nvPr/>
        </p:nvSpPr>
        <p:spPr bwMode="auto">
          <a:xfrm flipH="1">
            <a:off x="7583041" y="2351310"/>
            <a:ext cx="504825" cy="1016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he-IL"/>
          </a:p>
        </p:txBody>
      </p:sp>
      <p:sp>
        <p:nvSpPr>
          <p:cNvPr id="278541" name="Line 30"/>
          <p:cNvSpPr>
            <a:spLocks noChangeShapeType="1"/>
          </p:cNvSpPr>
          <p:nvPr/>
        </p:nvSpPr>
        <p:spPr bwMode="auto">
          <a:xfrm flipH="1">
            <a:off x="7256016" y="913035"/>
            <a:ext cx="612775" cy="1046163"/>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he-IL"/>
          </a:p>
        </p:txBody>
      </p:sp>
      <p:sp>
        <p:nvSpPr>
          <p:cNvPr id="278542" name="Line 31"/>
          <p:cNvSpPr>
            <a:spLocks noChangeShapeType="1"/>
          </p:cNvSpPr>
          <p:nvPr/>
        </p:nvSpPr>
        <p:spPr bwMode="auto">
          <a:xfrm flipV="1">
            <a:off x="7368728" y="1778223"/>
            <a:ext cx="1443038" cy="3016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he-IL"/>
          </a:p>
        </p:txBody>
      </p:sp>
      <p:sp>
        <p:nvSpPr>
          <p:cNvPr id="278543" name="Line 32"/>
          <p:cNvSpPr>
            <a:spLocks noChangeShapeType="1"/>
          </p:cNvSpPr>
          <p:nvPr/>
        </p:nvSpPr>
        <p:spPr bwMode="auto">
          <a:xfrm>
            <a:off x="8049766" y="878110"/>
            <a:ext cx="804862" cy="7969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he-IL"/>
          </a:p>
        </p:txBody>
      </p:sp>
      <p:sp>
        <p:nvSpPr>
          <p:cNvPr id="278544" name="Line 33"/>
          <p:cNvSpPr>
            <a:spLocks noChangeShapeType="1"/>
          </p:cNvSpPr>
          <p:nvPr/>
        </p:nvSpPr>
        <p:spPr bwMode="auto">
          <a:xfrm>
            <a:off x="8351391" y="2364010"/>
            <a:ext cx="255587" cy="1365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he-IL"/>
          </a:p>
        </p:txBody>
      </p:sp>
      <p:sp>
        <p:nvSpPr>
          <p:cNvPr id="278545" name="Line 34"/>
          <p:cNvSpPr>
            <a:spLocks noChangeShapeType="1"/>
          </p:cNvSpPr>
          <p:nvPr/>
        </p:nvSpPr>
        <p:spPr bwMode="auto">
          <a:xfrm>
            <a:off x="7592566" y="2549748"/>
            <a:ext cx="1014412"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he-IL"/>
          </a:p>
        </p:txBody>
      </p:sp>
      <p:sp>
        <p:nvSpPr>
          <p:cNvPr id="278546" name="Line 38"/>
          <p:cNvSpPr>
            <a:spLocks noChangeShapeType="1"/>
          </p:cNvSpPr>
          <p:nvPr/>
        </p:nvSpPr>
        <p:spPr bwMode="auto">
          <a:xfrm flipH="1">
            <a:off x="8726041" y="1887760"/>
            <a:ext cx="179387" cy="58578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he-IL"/>
          </a:p>
        </p:txBody>
      </p:sp>
      <p:pic>
        <p:nvPicPr>
          <p:cNvPr id="278547" name="Picture 39" descr="Al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8528" y="1338485"/>
            <a:ext cx="323850"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8548" name="Group 70"/>
          <p:cNvGrpSpPr>
            <a:grpSpLocks/>
          </p:cNvGrpSpPr>
          <p:nvPr/>
        </p:nvGrpSpPr>
        <p:grpSpPr bwMode="auto">
          <a:xfrm>
            <a:off x="6443216" y="892398"/>
            <a:ext cx="2378075" cy="1350962"/>
            <a:chOff x="1752" y="2166"/>
            <a:chExt cx="2200" cy="1363"/>
          </a:xfrm>
        </p:grpSpPr>
        <p:sp>
          <p:nvSpPr>
            <p:cNvPr id="278609" name="Line 22"/>
            <p:cNvSpPr>
              <a:spLocks noChangeShapeType="1"/>
            </p:cNvSpPr>
            <p:nvPr/>
          </p:nvSpPr>
          <p:spPr bwMode="auto">
            <a:xfrm flipV="1">
              <a:off x="1752" y="2166"/>
              <a:ext cx="361" cy="53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he-IL"/>
            </a:p>
          </p:txBody>
        </p:sp>
        <p:sp>
          <p:nvSpPr>
            <p:cNvPr id="278610" name="Line 23"/>
            <p:cNvSpPr>
              <a:spLocks noChangeShapeType="1"/>
            </p:cNvSpPr>
            <p:nvPr/>
          </p:nvSpPr>
          <p:spPr bwMode="auto">
            <a:xfrm flipV="1">
              <a:off x="1770" y="2352"/>
              <a:ext cx="2182" cy="4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he-IL"/>
            </a:p>
          </p:txBody>
        </p:sp>
        <p:sp>
          <p:nvSpPr>
            <p:cNvPr id="278611" name="Line 24"/>
            <p:cNvSpPr>
              <a:spLocks noChangeShapeType="1"/>
            </p:cNvSpPr>
            <p:nvPr/>
          </p:nvSpPr>
          <p:spPr bwMode="auto">
            <a:xfrm>
              <a:off x="1786" y="2820"/>
              <a:ext cx="1550" cy="709"/>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he-IL"/>
            </a:p>
          </p:txBody>
        </p:sp>
      </p:grpSp>
      <p:grpSp>
        <p:nvGrpSpPr>
          <p:cNvPr id="278549" name="Group 74"/>
          <p:cNvGrpSpPr>
            <a:grpSpLocks/>
          </p:cNvGrpSpPr>
          <p:nvPr/>
        </p:nvGrpSpPr>
        <p:grpSpPr bwMode="auto">
          <a:xfrm>
            <a:off x="6101903" y="573310"/>
            <a:ext cx="292100" cy="517525"/>
            <a:chOff x="4140" y="429"/>
            <a:chExt cx="1425" cy="2396"/>
          </a:xfrm>
        </p:grpSpPr>
        <p:sp>
          <p:nvSpPr>
            <p:cNvPr id="278577" name="Freeform 75"/>
            <p:cNvSpPr>
              <a:spLocks/>
            </p:cNvSpPr>
            <p:nvPr/>
          </p:nvSpPr>
          <p:spPr bwMode="auto">
            <a:xfrm>
              <a:off x="5268" y="433"/>
              <a:ext cx="283" cy="2286"/>
            </a:xfrm>
            <a:custGeom>
              <a:avLst/>
              <a:gdLst>
                <a:gd name="T0" fmla="*/ 2 w 354"/>
                <a:gd name="T1" fmla="*/ 0 h 2742"/>
                <a:gd name="T2" fmla="*/ 2 w 354"/>
                <a:gd name="T3" fmla="*/ 3 h 2742"/>
                <a:gd name="T4" fmla="*/ 2 w 354"/>
                <a:gd name="T5" fmla="*/ 8 h 2742"/>
                <a:gd name="T6" fmla="*/ 0 w 354"/>
                <a:gd name="T7" fmla="*/ 8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e-IL"/>
            </a:p>
          </p:txBody>
        </p:sp>
        <p:sp>
          <p:nvSpPr>
            <p:cNvPr id="278578" name="Rectangle 76"/>
            <p:cNvSpPr>
              <a:spLocks noChangeArrowheads="1"/>
            </p:cNvSpPr>
            <p:nvPr/>
          </p:nvSpPr>
          <p:spPr bwMode="auto">
            <a:xfrm>
              <a:off x="4210" y="429"/>
              <a:ext cx="1046" cy="2286"/>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sp>
          <p:nvSpPr>
            <p:cNvPr id="278579" name="Freeform 77"/>
            <p:cNvSpPr>
              <a:spLocks/>
            </p:cNvSpPr>
            <p:nvPr/>
          </p:nvSpPr>
          <p:spPr bwMode="auto">
            <a:xfrm>
              <a:off x="5321" y="570"/>
              <a:ext cx="169" cy="2115"/>
            </a:xfrm>
            <a:custGeom>
              <a:avLst/>
              <a:gdLst>
                <a:gd name="T0" fmla="*/ 2 w 211"/>
                <a:gd name="T1" fmla="*/ 0 h 2537"/>
                <a:gd name="T2" fmla="*/ 2 w 211"/>
                <a:gd name="T3" fmla="*/ 3 h 2537"/>
                <a:gd name="T4" fmla="*/ 2 w 211"/>
                <a:gd name="T5" fmla="*/ 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e-IL"/>
            </a:p>
          </p:txBody>
        </p:sp>
        <p:sp>
          <p:nvSpPr>
            <p:cNvPr id="278580" name="Freeform 78"/>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e-IL"/>
            </a:p>
          </p:txBody>
        </p:sp>
        <p:sp>
          <p:nvSpPr>
            <p:cNvPr id="278581" name="Rectangle 79"/>
            <p:cNvSpPr>
              <a:spLocks noChangeArrowheads="1"/>
            </p:cNvSpPr>
            <p:nvPr/>
          </p:nvSpPr>
          <p:spPr bwMode="auto">
            <a:xfrm>
              <a:off x="4210" y="694"/>
              <a:ext cx="596" cy="44"/>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grpSp>
          <p:nvGrpSpPr>
            <p:cNvPr id="278582" name="Group 80"/>
            <p:cNvGrpSpPr>
              <a:grpSpLocks/>
            </p:cNvGrpSpPr>
            <p:nvPr/>
          </p:nvGrpSpPr>
          <p:grpSpPr bwMode="auto">
            <a:xfrm>
              <a:off x="4749" y="668"/>
              <a:ext cx="581" cy="145"/>
              <a:chOff x="614" y="2568"/>
              <a:chExt cx="725" cy="139"/>
            </a:xfrm>
          </p:grpSpPr>
          <p:sp>
            <p:nvSpPr>
              <p:cNvPr id="278607" name="AutoShape 81"/>
              <p:cNvSpPr>
                <a:spLocks noChangeArrowheads="1"/>
              </p:cNvSpPr>
              <p:nvPr/>
            </p:nvSpPr>
            <p:spPr bwMode="auto">
              <a:xfrm>
                <a:off x="618" y="2571"/>
                <a:ext cx="725"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sp>
            <p:nvSpPr>
              <p:cNvPr id="278608" name="AutoShape 82"/>
              <p:cNvSpPr>
                <a:spLocks noChangeArrowheads="1"/>
              </p:cNvSpPr>
              <p:nvPr/>
            </p:nvSpPr>
            <p:spPr bwMode="auto">
              <a:xfrm>
                <a:off x="637" y="2585"/>
                <a:ext cx="686"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grpSp>
        <p:sp>
          <p:nvSpPr>
            <p:cNvPr id="278583" name="Rectangle 83"/>
            <p:cNvSpPr>
              <a:spLocks noChangeArrowheads="1"/>
            </p:cNvSpPr>
            <p:nvPr/>
          </p:nvSpPr>
          <p:spPr bwMode="auto">
            <a:xfrm>
              <a:off x="4225" y="1017"/>
              <a:ext cx="596" cy="51"/>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grpSp>
          <p:nvGrpSpPr>
            <p:cNvPr id="278584" name="Group 84"/>
            <p:cNvGrpSpPr>
              <a:grpSpLocks/>
            </p:cNvGrpSpPr>
            <p:nvPr/>
          </p:nvGrpSpPr>
          <p:grpSpPr bwMode="auto">
            <a:xfrm>
              <a:off x="4747" y="994"/>
              <a:ext cx="581" cy="134"/>
              <a:chOff x="614" y="2568"/>
              <a:chExt cx="725" cy="139"/>
            </a:xfrm>
          </p:grpSpPr>
          <p:sp>
            <p:nvSpPr>
              <p:cNvPr id="278605" name="AutoShape 85"/>
              <p:cNvSpPr>
                <a:spLocks noChangeArrowheads="1"/>
              </p:cNvSpPr>
              <p:nvPr/>
            </p:nvSpPr>
            <p:spPr bwMode="auto">
              <a:xfrm>
                <a:off x="610" y="2569"/>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sp>
            <p:nvSpPr>
              <p:cNvPr id="278606" name="AutoShape 86"/>
              <p:cNvSpPr>
                <a:spLocks noChangeArrowheads="1"/>
              </p:cNvSpPr>
              <p:nvPr/>
            </p:nvSpPr>
            <p:spPr bwMode="auto">
              <a:xfrm>
                <a:off x="630" y="2584"/>
                <a:ext cx="68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grpSp>
        <p:sp>
          <p:nvSpPr>
            <p:cNvPr id="278585" name="Rectangle 87"/>
            <p:cNvSpPr>
              <a:spLocks noChangeArrowheads="1"/>
            </p:cNvSpPr>
            <p:nvPr/>
          </p:nvSpPr>
          <p:spPr bwMode="auto">
            <a:xfrm>
              <a:off x="4217" y="1355"/>
              <a:ext cx="596" cy="51"/>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sp>
          <p:nvSpPr>
            <p:cNvPr id="278586" name="Rectangle 88"/>
            <p:cNvSpPr>
              <a:spLocks noChangeArrowheads="1"/>
            </p:cNvSpPr>
            <p:nvPr/>
          </p:nvSpPr>
          <p:spPr bwMode="auto">
            <a:xfrm>
              <a:off x="4225" y="1656"/>
              <a:ext cx="596" cy="44"/>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grpSp>
          <p:nvGrpSpPr>
            <p:cNvPr id="278587" name="Group 89"/>
            <p:cNvGrpSpPr>
              <a:grpSpLocks/>
            </p:cNvGrpSpPr>
            <p:nvPr/>
          </p:nvGrpSpPr>
          <p:grpSpPr bwMode="auto">
            <a:xfrm>
              <a:off x="4735" y="1627"/>
              <a:ext cx="582" cy="151"/>
              <a:chOff x="614" y="2568"/>
              <a:chExt cx="725" cy="139"/>
            </a:xfrm>
          </p:grpSpPr>
          <p:sp>
            <p:nvSpPr>
              <p:cNvPr id="278603" name="AutoShape 90"/>
              <p:cNvSpPr>
                <a:spLocks noChangeArrowheads="1"/>
              </p:cNvSpPr>
              <p:nvPr/>
            </p:nvSpPr>
            <p:spPr bwMode="auto">
              <a:xfrm>
                <a:off x="616" y="2568"/>
                <a:ext cx="724" cy="14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sp>
            <p:nvSpPr>
              <p:cNvPr id="278604" name="AutoShape 91"/>
              <p:cNvSpPr>
                <a:spLocks noChangeArrowheads="1"/>
              </p:cNvSpPr>
              <p:nvPr/>
            </p:nvSpPr>
            <p:spPr bwMode="auto">
              <a:xfrm>
                <a:off x="635" y="2582"/>
                <a:ext cx="685"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grpSp>
        <p:sp>
          <p:nvSpPr>
            <p:cNvPr id="278588" name="Freeform 92"/>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e-IL"/>
            </a:p>
          </p:txBody>
        </p:sp>
        <p:grpSp>
          <p:nvGrpSpPr>
            <p:cNvPr id="278589" name="Group 93"/>
            <p:cNvGrpSpPr>
              <a:grpSpLocks/>
            </p:cNvGrpSpPr>
            <p:nvPr/>
          </p:nvGrpSpPr>
          <p:grpSpPr bwMode="auto">
            <a:xfrm>
              <a:off x="4739" y="1327"/>
              <a:ext cx="582" cy="139"/>
              <a:chOff x="614" y="2568"/>
              <a:chExt cx="725" cy="139"/>
            </a:xfrm>
          </p:grpSpPr>
          <p:sp>
            <p:nvSpPr>
              <p:cNvPr id="278601" name="AutoShape 94"/>
              <p:cNvSpPr>
                <a:spLocks noChangeArrowheads="1"/>
              </p:cNvSpPr>
              <p:nvPr/>
            </p:nvSpPr>
            <p:spPr bwMode="auto">
              <a:xfrm>
                <a:off x="611" y="2567"/>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sp>
            <p:nvSpPr>
              <p:cNvPr id="278602" name="AutoShape 95"/>
              <p:cNvSpPr>
                <a:spLocks noChangeArrowheads="1"/>
              </p:cNvSpPr>
              <p:nvPr/>
            </p:nvSpPr>
            <p:spPr bwMode="auto">
              <a:xfrm>
                <a:off x="630" y="2581"/>
                <a:ext cx="68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grpSp>
        <p:sp>
          <p:nvSpPr>
            <p:cNvPr id="278590" name="Rectangle 96"/>
            <p:cNvSpPr>
              <a:spLocks noChangeArrowheads="1"/>
            </p:cNvSpPr>
            <p:nvPr/>
          </p:nvSpPr>
          <p:spPr bwMode="auto">
            <a:xfrm>
              <a:off x="5247" y="429"/>
              <a:ext cx="70"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sp>
          <p:nvSpPr>
            <p:cNvPr id="278591" name="Freeform 97"/>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e-IL"/>
            </a:p>
          </p:txBody>
        </p:sp>
        <p:sp>
          <p:nvSpPr>
            <p:cNvPr id="278592" name="Freeform 98"/>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e-IL"/>
            </a:p>
          </p:txBody>
        </p:sp>
        <p:sp>
          <p:nvSpPr>
            <p:cNvPr id="278593" name="Oval 99"/>
            <p:cNvSpPr>
              <a:spLocks noChangeArrowheads="1"/>
            </p:cNvSpPr>
            <p:nvPr/>
          </p:nvSpPr>
          <p:spPr bwMode="auto">
            <a:xfrm>
              <a:off x="5519" y="2612"/>
              <a:ext cx="46"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sp>
          <p:nvSpPr>
            <p:cNvPr id="278594" name="Freeform 100"/>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e-IL"/>
            </a:p>
          </p:txBody>
        </p:sp>
        <p:sp>
          <p:nvSpPr>
            <p:cNvPr id="278595" name="AutoShape 101"/>
            <p:cNvSpPr>
              <a:spLocks noChangeArrowheads="1"/>
            </p:cNvSpPr>
            <p:nvPr/>
          </p:nvSpPr>
          <p:spPr bwMode="auto">
            <a:xfrm>
              <a:off x="4140" y="2678"/>
              <a:ext cx="1200" cy="147"/>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sp>
          <p:nvSpPr>
            <p:cNvPr id="278596" name="AutoShape 102"/>
            <p:cNvSpPr>
              <a:spLocks noChangeArrowheads="1"/>
            </p:cNvSpPr>
            <p:nvPr/>
          </p:nvSpPr>
          <p:spPr bwMode="auto">
            <a:xfrm>
              <a:off x="4210" y="2707"/>
              <a:ext cx="1069" cy="8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sp>
          <p:nvSpPr>
            <p:cNvPr id="278597" name="Oval 103"/>
            <p:cNvSpPr>
              <a:spLocks noChangeArrowheads="1"/>
            </p:cNvSpPr>
            <p:nvPr/>
          </p:nvSpPr>
          <p:spPr bwMode="auto">
            <a:xfrm>
              <a:off x="4310" y="2384"/>
              <a:ext cx="155"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sp>
          <p:nvSpPr>
            <p:cNvPr id="278598" name="Oval 104"/>
            <p:cNvSpPr>
              <a:spLocks noChangeArrowheads="1"/>
            </p:cNvSpPr>
            <p:nvPr/>
          </p:nvSpPr>
          <p:spPr bwMode="auto">
            <a:xfrm>
              <a:off x="4489" y="2384"/>
              <a:ext cx="155" cy="1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endParaRPr lang="he-IL" altLang="he-IL" sz="1800">
                <a:solidFill>
                  <a:srgbClr val="FF0000"/>
                </a:solidFill>
                <a:latin typeface="Arial" panose="020B0604020202020204" pitchFamily="34" charset="0"/>
              </a:endParaRPr>
            </a:p>
          </p:txBody>
        </p:sp>
        <p:sp>
          <p:nvSpPr>
            <p:cNvPr id="278599" name="Oval 105"/>
            <p:cNvSpPr>
              <a:spLocks noChangeArrowheads="1"/>
            </p:cNvSpPr>
            <p:nvPr/>
          </p:nvSpPr>
          <p:spPr bwMode="auto">
            <a:xfrm>
              <a:off x="4659" y="2384"/>
              <a:ext cx="163"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sp>
          <p:nvSpPr>
            <p:cNvPr id="278600" name="Rectangle 106"/>
            <p:cNvSpPr>
              <a:spLocks noChangeArrowheads="1"/>
            </p:cNvSpPr>
            <p:nvPr/>
          </p:nvSpPr>
          <p:spPr bwMode="auto">
            <a:xfrm>
              <a:off x="5062" y="1833"/>
              <a:ext cx="85" cy="764"/>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grpSp>
      <p:grpSp>
        <p:nvGrpSpPr>
          <p:cNvPr id="278550" name="Group 107"/>
          <p:cNvGrpSpPr>
            <a:grpSpLocks/>
          </p:cNvGrpSpPr>
          <p:nvPr/>
        </p:nvGrpSpPr>
        <p:grpSpPr bwMode="auto">
          <a:xfrm>
            <a:off x="7168703" y="2375123"/>
            <a:ext cx="434975" cy="349250"/>
            <a:chOff x="-44" y="1473"/>
            <a:chExt cx="981" cy="1105"/>
          </a:xfrm>
        </p:grpSpPr>
        <p:pic>
          <p:nvPicPr>
            <p:cNvPr id="278575" name="Picture 108"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8576" name="Freeform 109"/>
            <p:cNvSpPr>
              <a:spLocks/>
            </p:cNvSpPr>
            <p:nvPr/>
          </p:nvSpPr>
          <p:spPr bwMode="auto">
            <a:xfrm flipH="1">
              <a:off x="374" y="1579"/>
              <a:ext cx="477" cy="506"/>
            </a:xfrm>
            <a:custGeom>
              <a:avLst/>
              <a:gdLst>
                <a:gd name="T0" fmla="*/ 0 w 356"/>
                <a:gd name="T1" fmla="*/ 0 h 368"/>
                <a:gd name="T2" fmla="*/ 3494115 w 356"/>
                <a:gd name="T3" fmla="*/ 376663 h 368"/>
                <a:gd name="T4" fmla="*/ 4145016 w 356"/>
                <a:gd name="T5" fmla="*/ 7847082 h 368"/>
                <a:gd name="T6" fmla="*/ 913502 w 356"/>
                <a:gd name="T7" fmla="*/ 9813832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he-IL"/>
            </a:p>
          </p:txBody>
        </p:sp>
      </p:grpSp>
      <p:grpSp>
        <p:nvGrpSpPr>
          <p:cNvPr id="278551" name="Group 110"/>
          <p:cNvGrpSpPr>
            <a:grpSpLocks/>
          </p:cNvGrpSpPr>
          <p:nvPr/>
        </p:nvGrpSpPr>
        <p:grpSpPr bwMode="auto">
          <a:xfrm flipH="1">
            <a:off x="8573641" y="2451323"/>
            <a:ext cx="434975" cy="349250"/>
            <a:chOff x="-44" y="1473"/>
            <a:chExt cx="981" cy="1105"/>
          </a:xfrm>
        </p:grpSpPr>
        <p:pic>
          <p:nvPicPr>
            <p:cNvPr id="278573" name="Picture 11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8574" name="Freeform 112"/>
            <p:cNvSpPr>
              <a:spLocks/>
            </p:cNvSpPr>
            <p:nvPr/>
          </p:nvSpPr>
          <p:spPr bwMode="auto">
            <a:xfrm flipH="1">
              <a:off x="374" y="1579"/>
              <a:ext cx="477" cy="506"/>
            </a:xfrm>
            <a:custGeom>
              <a:avLst/>
              <a:gdLst>
                <a:gd name="T0" fmla="*/ 0 w 356"/>
                <a:gd name="T1" fmla="*/ 0 h 368"/>
                <a:gd name="T2" fmla="*/ 3494115 w 356"/>
                <a:gd name="T3" fmla="*/ 376663 h 368"/>
                <a:gd name="T4" fmla="*/ 4145016 w 356"/>
                <a:gd name="T5" fmla="*/ 7847082 h 368"/>
                <a:gd name="T6" fmla="*/ 913502 w 356"/>
                <a:gd name="T7" fmla="*/ 9813832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he-IL"/>
            </a:p>
          </p:txBody>
        </p:sp>
      </p:grpSp>
      <p:grpSp>
        <p:nvGrpSpPr>
          <p:cNvPr id="278552" name="Group 113"/>
          <p:cNvGrpSpPr>
            <a:grpSpLocks/>
          </p:cNvGrpSpPr>
          <p:nvPr/>
        </p:nvGrpSpPr>
        <p:grpSpPr bwMode="auto">
          <a:xfrm flipH="1">
            <a:off x="8845103" y="1655985"/>
            <a:ext cx="434975" cy="349250"/>
            <a:chOff x="-44" y="1473"/>
            <a:chExt cx="981" cy="1105"/>
          </a:xfrm>
        </p:grpSpPr>
        <p:pic>
          <p:nvPicPr>
            <p:cNvPr id="278571" name="Picture 114"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8572" name="Freeform 115"/>
            <p:cNvSpPr>
              <a:spLocks/>
            </p:cNvSpPr>
            <p:nvPr/>
          </p:nvSpPr>
          <p:spPr bwMode="auto">
            <a:xfrm flipH="1">
              <a:off x="374" y="1579"/>
              <a:ext cx="477" cy="506"/>
            </a:xfrm>
            <a:custGeom>
              <a:avLst/>
              <a:gdLst>
                <a:gd name="T0" fmla="*/ 0 w 356"/>
                <a:gd name="T1" fmla="*/ 0 h 368"/>
                <a:gd name="T2" fmla="*/ 3494115 w 356"/>
                <a:gd name="T3" fmla="*/ 376663 h 368"/>
                <a:gd name="T4" fmla="*/ 4145016 w 356"/>
                <a:gd name="T5" fmla="*/ 7847082 h 368"/>
                <a:gd name="T6" fmla="*/ 913502 w 356"/>
                <a:gd name="T7" fmla="*/ 9813832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he-IL"/>
            </a:p>
          </p:txBody>
        </p:sp>
      </p:grpSp>
      <p:grpSp>
        <p:nvGrpSpPr>
          <p:cNvPr id="278553" name="Group 116"/>
          <p:cNvGrpSpPr>
            <a:grpSpLocks/>
          </p:cNvGrpSpPr>
          <p:nvPr/>
        </p:nvGrpSpPr>
        <p:grpSpPr bwMode="auto">
          <a:xfrm flipH="1">
            <a:off x="8900666" y="905098"/>
            <a:ext cx="434975" cy="349250"/>
            <a:chOff x="-44" y="1473"/>
            <a:chExt cx="981" cy="1105"/>
          </a:xfrm>
        </p:grpSpPr>
        <p:pic>
          <p:nvPicPr>
            <p:cNvPr id="278569" name="Picture 117"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8570" name="Freeform 118"/>
            <p:cNvSpPr>
              <a:spLocks/>
            </p:cNvSpPr>
            <p:nvPr/>
          </p:nvSpPr>
          <p:spPr bwMode="auto">
            <a:xfrm flipH="1">
              <a:off x="374" y="1579"/>
              <a:ext cx="477" cy="506"/>
            </a:xfrm>
            <a:custGeom>
              <a:avLst/>
              <a:gdLst>
                <a:gd name="T0" fmla="*/ 0 w 356"/>
                <a:gd name="T1" fmla="*/ 0 h 368"/>
                <a:gd name="T2" fmla="*/ 3494115 w 356"/>
                <a:gd name="T3" fmla="*/ 376663 h 368"/>
                <a:gd name="T4" fmla="*/ 4145016 w 356"/>
                <a:gd name="T5" fmla="*/ 7847082 h 368"/>
                <a:gd name="T6" fmla="*/ 913502 w 356"/>
                <a:gd name="T7" fmla="*/ 9813832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he-IL"/>
            </a:p>
          </p:txBody>
        </p:sp>
      </p:grpSp>
      <p:grpSp>
        <p:nvGrpSpPr>
          <p:cNvPr id="278554" name="Group 119"/>
          <p:cNvGrpSpPr>
            <a:grpSpLocks/>
          </p:cNvGrpSpPr>
          <p:nvPr/>
        </p:nvGrpSpPr>
        <p:grpSpPr bwMode="auto">
          <a:xfrm flipH="1">
            <a:off x="7768778" y="566960"/>
            <a:ext cx="434975" cy="349250"/>
            <a:chOff x="-44" y="1473"/>
            <a:chExt cx="981" cy="1105"/>
          </a:xfrm>
        </p:grpSpPr>
        <p:pic>
          <p:nvPicPr>
            <p:cNvPr id="278567" name="Picture 12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8568" name="Freeform 121"/>
            <p:cNvSpPr>
              <a:spLocks/>
            </p:cNvSpPr>
            <p:nvPr/>
          </p:nvSpPr>
          <p:spPr bwMode="auto">
            <a:xfrm flipH="1">
              <a:off x="374" y="1579"/>
              <a:ext cx="477" cy="506"/>
            </a:xfrm>
            <a:custGeom>
              <a:avLst/>
              <a:gdLst>
                <a:gd name="T0" fmla="*/ 0 w 356"/>
                <a:gd name="T1" fmla="*/ 0 h 368"/>
                <a:gd name="T2" fmla="*/ 3494115 w 356"/>
                <a:gd name="T3" fmla="*/ 376663 h 368"/>
                <a:gd name="T4" fmla="*/ 4145016 w 356"/>
                <a:gd name="T5" fmla="*/ 7847082 h 368"/>
                <a:gd name="T6" fmla="*/ 913502 w 356"/>
                <a:gd name="T7" fmla="*/ 9813832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he-IL"/>
            </a:p>
          </p:txBody>
        </p:sp>
      </p:grpSp>
      <p:grpSp>
        <p:nvGrpSpPr>
          <p:cNvPr id="278555" name="Group 123"/>
          <p:cNvGrpSpPr>
            <a:grpSpLocks/>
          </p:cNvGrpSpPr>
          <p:nvPr/>
        </p:nvGrpSpPr>
        <p:grpSpPr bwMode="auto">
          <a:xfrm>
            <a:off x="6681341" y="609823"/>
            <a:ext cx="434975" cy="349250"/>
            <a:chOff x="-44" y="1473"/>
            <a:chExt cx="981" cy="1105"/>
          </a:xfrm>
        </p:grpSpPr>
        <p:pic>
          <p:nvPicPr>
            <p:cNvPr id="278565" name="Picture 124"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8566" name="Freeform 125"/>
            <p:cNvSpPr>
              <a:spLocks/>
            </p:cNvSpPr>
            <p:nvPr/>
          </p:nvSpPr>
          <p:spPr bwMode="auto">
            <a:xfrm flipH="1">
              <a:off x="374" y="1579"/>
              <a:ext cx="477" cy="506"/>
            </a:xfrm>
            <a:custGeom>
              <a:avLst/>
              <a:gdLst>
                <a:gd name="T0" fmla="*/ 0 w 356"/>
                <a:gd name="T1" fmla="*/ 0 h 368"/>
                <a:gd name="T2" fmla="*/ 3494115 w 356"/>
                <a:gd name="T3" fmla="*/ 376663 h 368"/>
                <a:gd name="T4" fmla="*/ 4145016 w 356"/>
                <a:gd name="T5" fmla="*/ 7847082 h 368"/>
                <a:gd name="T6" fmla="*/ 913502 w 356"/>
                <a:gd name="T7" fmla="*/ 9813832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he-IL"/>
            </a:p>
          </p:txBody>
        </p:sp>
      </p:grpSp>
      <p:grpSp>
        <p:nvGrpSpPr>
          <p:cNvPr id="278556" name="Group 126"/>
          <p:cNvGrpSpPr>
            <a:grpSpLocks/>
          </p:cNvGrpSpPr>
          <p:nvPr/>
        </p:nvGrpSpPr>
        <p:grpSpPr bwMode="auto">
          <a:xfrm>
            <a:off x="6016178" y="1360710"/>
            <a:ext cx="434975" cy="349250"/>
            <a:chOff x="-44" y="1473"/>
            <a:chExt cx="981" cy="1105"/>
          </a:xfrm>
        </p:grpSpPr>
        <p:pic>
          <p:nvPicPr>
            <p:cNvPr id="278563" name="Picture 127"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8564" name="Freeform 128"/>
            <p:cNvSpPr>
              <a:spLocks/>
            </p:cNvSpPr>
            <p:nvPr/>
          </p:nvSpPr>
          <p:spPr bwMode="auto">
            <a:xfrm flipH="1">
              <a:off x="374" y="1579"/>
              <a:ext cx="477" cy="506"/>
            </a:xfrm>
            <a:custGeom>
              <a:avLst/>
              <a:gdLst>
                <a:gd name="T0" fmla="*/ 0 w 356"/>
                <a:gd name="T1" fmla="*/ 0 h 368"/>
                <a:gd name="T2" fmla="*/ 3494115 w 356"/>
                <a:gd name="T3" fmla="*/ 376663 h 368"/>
                <a:gd name="T4" fmla="*/ 4145016 w 356"/>
                <a:gd name="T5" fmla="*/ 7847082 h 368"/>
                <a:gd name="T6" fmla="*/ 913502 w 356"/>
                <a:gd name="T7" fmla="*/ 9813832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he-IL"/>
            </a:p>
          </p:txBody>
        </p:sp>
      </p:grpSp>
      <p:grpSp>
        <p:nvGrpSpPr>
          <p:cNvPr id="278557" name="Group 129"/>
          <p:cNvGrpSpPr>
            <a:grpSpLocks/>
          </p:cNvGrpSpPr>
          <p:nvPr/>
        </p:nvGrpSpPr>
        <p:grpSpPr bwMode="auto">
          <a:xfrm>
            <a:off x="6986141" y="1948085"/>
            <a:ext cx="434975" cy="349250"/>
            <a:chOff x="-44" y="1473"/>
            <a:chExt cx="981" cy="1105"/>
          </a:xfrm>
        </p:grpSpPr>
        <p:pic>
          <p:nvPicPr>
            <p:cNvPr id="278561" name="Picture 13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8562" name="Freeform 131"/>
            <p:cNvSpPr>
              <a:spLocks/>
            </p:cNvSpPr>
            <p:nvPr/>
          </p:nvSpPr>
          <p:spPr bwMode="auto">
            <a:xfrm flipH="1">
              <a:off x="374" y="1579"/>
              <a:ext cx="477" cy="506"/>
            </a:xfrm>
            <a:custGeom>
              <a:avLst/>
              <a:gdLst>
                <a:gd name="T0" fmla="*/ 0 w 356"/>
                <a:gd name="T1" fmla="*/ 0 h 368"/>
                <a:gd name="T2" fmla="*/ 3494115 w 356"/>
                <a:gd name="T3" fmla="*/ 376663 h 368"/>
                <a:gd name="T4" fmla="*/ 4145016 w 356"/>
                <a:gd name="T5" fmla="*/ 7847082 h 368"/>
                <a:gd name="T6" fmla="*/ 913502 w 356"/>
                <a:gd name="T7" fmla="*/ 9813832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he-IL"/>
            </a:p>
          </p:txBody>
        </p:sp>
      </p:grpSp>
      <p:grpSp>
        <p:nvGrpSpPr>
          <p:cNvPr id="278558" name="Group 132"/>
          <p:cNvGrpSpPr>
            <a:grpSpLocks/>
          </p:cNvGrpSpPr>
          <p:nvPr/>
        </p:nvGrpSpPr>
        <p:grpSpPr bwMode="auto">
          <a:xfrm>
            <a:off x="8041828" y="2187798"/>
            <a:ext cx="325438" cy="261937"/>
            <a:chOff x="-44" y="1473"/>
            <a:chExt cx="981" cy="1105"/>
          </a:xfrm>
        </p:grpSpPr>
        <p:pic>
          <p:nvPicPr>
            <p:cNvPr id="278559" name="Picture 133"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8560" name="Freeform 134"/>
            <p:cNvSpPr>
              <a:spLocks/>
            </p:cNvSpPr>
            <p:nvPr/>
          </p:nvSpPr>
          <p:spPr bwMode="auto">
            <a:xfrm flipH="1">
              <a:off x="374" y="1579"/>
              <a:ext cx="477" cy="506"/>
            </a:xfrm>
            <a:custGeom>
              <a:avLst/>
              <a:gdLst>
                <a:gd name="T0" fmla="*/ 0 w 356"/>
                <a:gd name="T1" fmla="*/ 0 h 368"/>
                <a:gd name="T2" fmla="*/ 3494115 w 356"/>
                <a:gd name="T3" fmla="*/ 376663 h 368"/>
                <a:gd name="T4" fmla="*/ 4145016 w 356"/>
                <a:gd name="T5" fmla="*/ 7847082 h 368"/>
                <a:gd name="T6" fmla="*/ 913502 w 356"/>
                <a:gd name="T7" fmla="*/ 9813832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he-IL"/>
            </a:p>
          </p:txBody>
        </p:sp>
      </p:grpSp>
    </p:spTree>
    <p:extLst>
      <p:ext uri="{BB962C8B-B14F-4D97-AF65-F5344CB8AC3E}">
        <p14:creationId xmlns:p14="http://schemas.microsoft.com/office/powerpoint/2010/main" val="573083679"/>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80" name="Rectangle 2"/>
          <p:cNvSpPr>
            <a:spLocks noGrp="1" noChangeArrowheads="1"/>
          </p:cNvSpPr>
          <p:nvPr>
            <p:ph type="title"/>
          </p:nvPr>
        </p:nvSpPr>
        <p:spPr/>
        <p:txBody>
          <a:bodyPr/>
          <a:lstStyle/>
          <a:p>
            <a:r>
              <a:rPr lang="en-US" altLang="he-IL" sz="3600" dirty="0" err="1" smtClean="0"/>
              <a:t>BitTorrent</a:t>
            </a:r>
            <a:r>
              <a:rPr lang="en-US" altLang="he-IL" sz="3600" dirty="0" smtClean="0"/>
              <a:t>: requesting, sending file chunks</a:t>
            </a:r>
          </a:p>
        </p:txBody>
      </p:sp>
      <p:sp>
        <p:nvSpPr>
          <p:cNvPr id="280581" name="Rectangle 4"/>
          <p:cNvSpPr>
            <a:spLocks noGrp="1" noChangeArrowheads="1"/>
          </p:cNvSpPr>
          <p:nvPr>
            <p:ph type="body" idx="1"/>
          </p:nvPr>
        </p:nvSpPr>
        <p:spPr>
          <a:xfrm>
            <a:off x="457200" y="1600200"/>
            <a:ext cx="3913188" cy="4967700"/>
          </a:xfrm>
        </p:spPr>
        <p:txBody>
          <a:bodyPr/>
          <a:lstStyle/>
          <a:p>
            <a:pPr>
              <a:buFont typeface="Wingdings" pitchFamily="2" charset="2"/>
              <a:buNone/>
            </a:pPr>
            <a:r>
              <a:rPr lang="en-US" altLang="he-IL" i="1" dirty="0" smtClean="0">
                <a:solidFill>
                  <a:srgbClr val="CC0000"/>
                </a:solidFill>
              </a:rPr>
              <a:t>requesting chunks:</a:t>
            </a:r>
          </a:p>
          <a:p>
            <a:r>
              <a:rPr lang="en-US" altLang="he-IL" sz="2400" dirty="0" smtClean="0"/>
              <a:t>at any given time, different peers have different subsets of file chunks</a:t>
            </a:r>
          </a:p>
          <a:p>
            <a:r>
              <a:rPr lang="en-US" altLang="he-IL" sz="2400" dirty="0" smtClean="0"/>
              <a:t>periodically, Alice asks each peer for list of chunks that they have</a:t>
            </a:r>
          </a:p>
          <a:p>
            <a:r>
              <a:rPr lang="en-US" altLang="he-IL" sz="2400" dirty="0" smtClean="0"/>
              <a:t>Alice requests missing chunks from peers, rarest first</a:t>
            </a:r>
          </a:p>
        </p:txBody>
      </p:sp>
      <p:sp>
        <p:nvSpPr>
          <p:cNvPr id="151554" name="Rectangle 7"/>
          <p:cNvSpPr>
            <a:spLocks noGrp="1" noChangeArrowheads="1"/>
          </p:cNvSpPr>
          <p:nvPr>
            <p:ph type="ftr" sz="quarter" idx="4294967295"/>
          </p:nvPr>
        </p:nvSpPr>
        <p:spPr>
          <a:xfrm>
            <a:off x="6248400" y="6467475"/>
            <a:ext cx="2895600" cy="2873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0" hangingPunct="0">
              <a:spcBef>
                <a:spcPct val="20000"/>
              </a:spcBef>
              <a:buClr>
                <a:schemeClr val="accent2"/>
              </a:buClr>
              <a:buSzPct val="85000"/>
              <a:buFont typeface="ZapfDingbats"/>
              <a:defRPr sz="2000">
                <a:solidFill>
                  <a:schemeClr val="tx1"/>
                </a:solidFill>
                <a:latin typeface="Arial" pitchFamily="34" charset="0"/>
                <a:ea typeface="MS PGothic" pitchFamily="34" charset="-128"/>
              </a:defRPr>
            </a:lvl1pPr>
            <a:lvl2pPr marL="742950" indent="-285750" algn="l" rtl="0" eaLnBrk="0" hangingPunct="0">
              <a:spcBef>
                <a:spcPct val="20000"/>
              </a:spcBef>
              <a:buClr>
                <a:schemeClr val="accent2"/>
              </a:buClr>
              <a:buSzPct val="85000"/>
              <a:buFont typeface="ZapfDingbats"/>
              <a:defRPr sz="2000">
                <a:solidFill>
                  <a:schemeClr val="tx1"/>
                </a:solidFill>
                <a:latin typeface="Arial" pitchFamily="34" charset="0"/>
                <a:ea typeface="MS PGothic" pitchFamily="34" charset="-128"/>
              </a:defRPr>
            </a:lvl2pPr>
            <a:lvl3pPr marL="1143000" indent="-228600" algn="l" rtl="0" eaLnBrk="0" hangingPunct="0">
              <a:spcBef>
                <a:spcPct val="20000"/>
              </a:spcBef>
              <a:buClr>
                <a:schemeClr val="accent2"/>
              </a:buClr>
              <a:buSzPct val="85000"/>
              <a:buFont typeface="ZapfDingbats"/>
              <a:defRPr sz="2000">
                <a:solidFill>
                  <a:schemeClr val="tx1"/>
                </a:solidFill>
                <a:latin typeface="Arial" pitchFamily="34" charset="0"/>
                <a:ea typeface="MS PGothic" pitchFamily="34" charset="-128"/>
              </a:defRPr>
            </a:lvl3pPr>
            <a:lvl4pPr marL="1600200" indent="-228600" algn="l" rtl="0" eaLnBrk="0" hangingPunct="0">
              <a:spcBef>
                <a:spcPct val="20000"/>
              </a:spcBef>
              <a:buClr>
                <a:schemeClr val="accent2"/>
              </a:buClr>
              <a:buSzPct val="85000"/>
              <a:buFont typeface="ZapfDingbats"/>
              <a:defRPr sz="2000">
                <a:solidFill>
                  <a:schemeClr val="tx1"/>
                </a:solidFill>
                <a:latin typeface="Arial" pitchFamily="34" charset="0"/>
                <a:ea typeface="MS PGothic" pitchFamily="34" charset="-128"/>
              </a:defRPr>
            </a:lvl4pPr>
            <a:lvl5pPr marL="2057400" indent="-228600" algn="l" rtl="0" eaLnBrk="0" hangingPunct="0">
              <a:spcBef>
                <a:spcPct val="20000"/>
              </a:spcBef>
              <a:buClr>
                <a:schemeClr val="accent2"/>
              </a:buClr>
              <a:buSzPct val="85000"/>
              <a:buFont typeface="ZapfDingbats"/>
              <a:defRPr sz="2000">
                <a:solidFill>
                  <a:schemeClr val="tx1"/>
                </a:solidFill>
                <a:latin typeface="Arial" pitchFamily="34" charset="0"/>
                <a:ea typeface="MS PGothic" pitchFamily="34" charset="-128"/>
              </a:defRPr>
            </a:lvl5pPr>
            <a:lvl6pPr marL="2514600" indent="-228600" algn="l" rtl="0" eaLnBrk="0" fontAlgn="base" hangingPunct="0">
              <a:spcBef>
                <a:spcPct val="20000"/>
              </a:spcBef>
              <a:spcAft>
                <a:spcPct val="0"/>
              </a:spcAft>
              <a:buClr>
                <a:schemeClr val="accent2"/>
              </a:buClr>
              <a:buSzPct val="85000"/>
              <a:buFont typeface="ZapfDingbats"/>
              <a:defRPr sz="2000">
                <a:solidFill>
                  <a:schemeClr val="tx1"/>
                </a:solidFill>
                <a:latin typeface="Arial" pitchFamily="34" charset="0"/>
                <a:ea typeface="MS PGothic" pitchFamily="34" charset="-128"/>
              </a:defRPr>
            </a:lvl6pPr>
            <a:lvl7pPr marL="2971800" indent="-228600" algn="l" rtl="0" eaLnBrk="0" fontAlgn="base" hangingPunct="0">
              <a:spcBef>
                <a:spcPct val="20000"/>
              </a:spcBef>
              <a:spcAft>
                <a:spcPct val="0"/>
              </a:spcAft>
              <a:buClr>
                <a:schemeClr val="accent2"/>
              </a:buClr>
              <a:buSzPct val="85000"/>
              <a:buFont typeface="ZapfDingbats"/>
              <a:defRPr sz="2000">
                <a:solidFill>
                  <a:schemeClr val="tx1"/>
                </a:solidFill>
                <a:latin typeface="Arial" pitchFamily="34" charset="0"/>
                <a:ea typeface="MS PGothic" pitchFamily="34" charset="-128"/>
              </a:defRPr>
            </a:lvl7pPr>
            <a:lvl8pPr marL="3429000" indent="-228600" algn="l" rtl="0" eaLnBrk="0" fontAlgn="base" hangingPunct="0">
              <a:spcBef>
                <a:spcPct val="20000"/>
              </a:spcBef>
              <a:spcAft>
                <a:spcPct val="0"/>
              </a:spcAft>
              <a:buClr>
                <a:schemeClr val="accent2"/>
              </a:buClr>
              <a:buSzPct val="85000"/>
              <a:buFont typeface="ZapfDingbats"/>
              <a:defRPr sz="2000">
                <a:solidFill>
                  <a:schemeClr val="tx1"/>
                </a:solidFill>
                <a:latin typeface="Arial" pitchFamily="34" charset="0"/>
                <a:ea typeface="MS PGothic" pitchFamily="34" charset="-128"/>
              </a:defRPr>
            </a:lvl8pPr>
            <a:lvl9pPr marL="3886200" indent="-228600" algn="l" rtl="0" eaLnBrk="0" fontAlgn="base" hangingPunct="0">
              <a:spcBef>
                <a:spcPct val="20000"/>
              </a:spcBef>
              <a:spcAft>
                <a:spcPct val="0"/>
              </a:spcAft>
              <a:buClr>
                <a:schemeClr val="accent2"/>
              </a:buClr>
              <a:buSzPct val="85000"/>
              <a:buFont typeface="ZapfDingbats"/>
              <a:defRPr sz="2000">
                <a:solidFill>
                  <a:schemeClr val="tx1"/>
                </a:solidFill>
                <a:latin typeface="Arial" pitchFamily="34" charset="0"/>
                <a:ea typeface="MS PGothic" pitchFamily="34" charset="-128"/>
              </a:defRPr>
            </a:lvl9pPr>
          </a:lstStyle>
          <a:p>
            <a:pPr algn="r">
              <a:spcBef>
                <a:spcPct val="0"/>
              </a:spcBef>
              <a:buClrTx/>
              <a:buSzTx/>
              <a:buFontTx/>
              <a:buNone/>
              <a:defRPr/>
            </a:pPr>
            <a:r>
              <a:rPr lang="en-US" sz="1200" smtClean="0">
                <a:latin typeface="Tahoma" pitchFamily="34" charset="0"/>
              </a:rPr>
              <a:t>Application Layer</a:t>
            </a:r>
          </a:p>
        </p:txBody>
      </p:sp>
      <p:sp>
        <p:nvSpPr>
          <p:cNvPr id="280579" name="Rectangle 8"/>
          <p:cNvSpPr>
            <a:spLocks noGrp="1" noChangeArrowheads="1"/>
          </p:cNvSpPr>
          <p:nvPr>
            <p:ph type="sldNum" sz="quarter" idx="4294967295"/>
          </p:nvPr>
        </p:nvSpPr>
        <p:spPr>
          <a:xfrm>
            <a:off x="8467725" y="6462713"/>
            <a:ext cx="676275" cy="27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200" smtClean="0">
                <a:latin typeface="Tahoma" panose="020B0604030504040204" pitchFamily="34" charset="0"/>
              </a:rPr>
              <a:t>2-</a:t>
            </a:r>
            <a:fld id="{59F9FDE3-4901-49EA-91A4-8A4D288312D8}" type="slidenum">
              <a:rPr lang="en-US" altLang="he-IL" sz="1200" smtClean="0">
                <a:latin typeface="Tahoma" panose="020B0604030504040204" pitchFamily="34" charset="0"/>
              </a:rPr>
              <a:pPr>
                <a:lnSpc>
                  <a:spcPct val="100000"/>
                </a:lnSpc>
                <a:spcBef>
                  <a:spcPct val="0"/>
                </a:spcBef>
                <a:buClrTx/>
                <a:buSzTx/>
                <a:buFontTx/>
                <a:buNone/>
              </a:pPr>
              <a:t>145</a:t>
            </a:fld>
            <a:endParaRPr lang="en-US" altLang="he-IL" sz="1200" smtClean="0">
              <a:latin typeface="Tahoma" panose="020B0604030504040204" pitchFamily="34" charset="0"/>
            </a:endParaRPr>
          </a:p>
        </p:txBody>
      </p:sp>
      <p:sp>
        <p:nvSpPr>
          <p:cNvPr id="280582" name="Rectangle 6"/>
          <p:cNvSpPr>
            <a:spLocks noChangeArrowheads="1"/>
          </p:cNvSpPr>
          <p:nvPr/>
        </p:nvSpPr>
        <p:spPr bwMode="auto">
          <a:xfrm>
            <a:off x="4370388" y="1425575"/>
            <a:ext cx="4521200" cy="411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i="1" dirty="0">
                <a:solidFill>
                  <a:srgbClr val="CC0000"/>
                </a:solidFill>
              </a:rPr>
              <a:t>sending chunks: tit-for-tat</a:t>
            </a:r>
          </a:p>
          <a:p>
            <a:pPr>
              <a:buSzPct val="75000"/>
            </a:pPr>
            <a:r>
              <a:rPr lang="en-US" altLang="he-IL" sz="2400" dirty="0"/>
              <a:t>Alice sends chunks to those four peers currently sending her chunks </a:t>
            </a:r>
            <a:r>
              <a:rPr lang="en-US" altLang="he-IL" sz="2400" i="1" dirty="0"/>
              <a:t>at highest rate</a:t>
            </a:r>
            <a:r>
              <a:rPr lang="en-US" altLang="he-IL" sz="2400" dirty="0"/>
              <a:t> </a:t>
            </a:r>
          </a:p>
          <a:p>
            <a:pPr lvl="1"/>
            <a:r>
              <a:rPr lang="en-US" altLang="he-IL" sz="2000" dirty="0"/>
              <a:t>other peers are choked by Alice (do not receive chunks from her)</a:t>
            </a:r>
          </a:p>
          <a:p>
            <a:pPr lvl="1"/>
            <a:r>
              <a:rPr lang="en-US" altLang="he-IL" sz="2000" dirty="0"/>
              <a:t>re-evaluate top 4 every10 secs</a:t>
            </a:r>
          </a:p>
          <a:p>
            <a:pPr>
              <a:buSzPct val="75000"/>
            </a:pPr>
            <a:r>
              <a:rPr lang="en-US" altLang="he-IL" sz="2400" dirty="0"/>
              <a:t>every 30 secs: randomly select another peer, starts sending chunks</a:t>
            </a:r>
          </a:p>
          <a:p>
            <a:pPr lvl="1"/>
            <a:r>
              <a:rPr lang="ja-JP" altLang="en-US" sz="2000" dirty="0"/>
              <a:t>“</a:t>
            </a:r>
            <a:r>
              <a:rPr lang="en-US" altLang="ja-JP" sz="2000" dirty="0"/>
              <a:t>optimistically </a:t>
            </a:r>
            <a:r>
              <a:rPr lang="en-US" altLang="ja-JP" sz="2000" dirty="0" err="1"/>
              <a:t>unchoke</a:t>
            </a:r>
            <a:r>
              <a:rPr lang="ja-JP" altLang="en-US" sz="2000" dirty="0"/>
              <a:t>”</a:t>
            </a:r>
            <a:r>
              <a:rPr lang="en-US" altLang="ja-JP" sz="2000" dirty="0"/>
              <a:t> this peer</a:t>
            </a:r>
          </a:p>
          <a:p>
            <a:pPr lvl="1"/>
            <a:r>
              <a:rPr lang="en-US" altLang="he-IL" sz="2000" dirty="0"/>
              <a:t>newly chosen peer may join top 4</a:t>
            </a:r>
          </a:p>
          <a:p>
            <a:pPr>
              <a:lnSpc>
                <a:spcPct val="100000"/>
              </a:lnSpc>
              <a:buSzTx/>
              <a:buFont typeface="Wingdings" panose="05000000000000000000" pitchFamily="2" charset="2"/>
              <a:buChar char="§"/>
            </a:pPr>
            <a:endParaRPr lang="en-US" altLang="he-IL" sz="2000" dirty="0"/>
          </a:p>
        </p:txBody>
      </p:sp>
    </p:spTree>
    <p:extLst>
      <p:ext uri="{BB962C8B-B14F-4D97-AF65-F5344CB8AC3E}">
        <p14:creationId xmlns:p14="http://schemas.microsoft.com/office/powerpoint/2010/main" val="2045172433"/>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8" name="Rectangle 2"/>
          <p:cNvSpPr>
            <a:spLocks noGrp="1" noChangeArrowheads="1"/>
          </p:cNvSpPr>
          <p:nvPr>
            <p:ph type="title"/>
          </p:nvPr>
        </p:nvSpPr>
        <p:spPr/>
        <p:txBody>
          <a:bodyPr/>
          <a:lstStyle/>
          <a:p>
            <a:r>
              <a:rPr lang="en-US" altLang="he-IL" smtClean="0"/>
              <a:t>BitTorrent: tit-for-tat</a:t>
            </a:r>
          </a:p>
        </p:txBody>
      </p:sp>
      <p:sp>
        <p:nvSpPr>
          <p:cNvPr id="152578" name="Rectangle 7"/>
          <p:cNvSpPr>
            <a:spLocks noGrp="1" noChangeArrowheads="1"/>
          </p:cNvSpPr>
          <p:nvPr>
            <p:ph type="ftr" sz="quarter" idx="4294967295"/>
          </p:nvPr>
        </p:nvSpPr>
        <p:spPr>
          <a:xfrm>
            <a:off x="6248400" y="6467475"/>
            <a:ext cx="2895600" cy="2873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0" hangingPunct="0">
              <a:spcBef>
                <a:spcPct val="20000"/>
              </a:spcBef>
              <a:buClr>
                <a:schemeClr val="accent2"/>
              </a:buClr>
              <a:buSzPct val="85000"/>
              <a:buFont typeface="ZapfDingbats"/>
              <a:defRPr sz="2000">
                <a:solidFill>
                  <a:schemeClr val="tx1"/>
                </a:solidFill>
                <a:latin typeface="Arial" pitchFamily="34" charset="0"/>
                <a:ea typeface="MS PGothic" pitchFamily="34" charset="-128"/>
              </a:defRPr>
            </a:lvl1pPr>
            <a:lvl2pPr marL="742950" indent="-285750" algn="l" rtl="0" eaLnBrk="0" hangingPunct="0">
              <a:spcBef>
                <a:spcPct val="20000"/>
              </a:spcBef>
              <a:buClr>
                <a:schemeClr val="accent2"/>
              </a:buClr>
              <a:buSzPct val="85000"/>
              <a:buFont typeface="ZapfDingbats"/>
              <a:defRPr sz="2000">
                <a:solidFill>
                  <a:schemeClr val="tx1"/>
                </a:solidFill>
                <a:latin typeface="Arial" pitchFamily="34" charset="0"/>
                <a:ea typeface="MS PGothic" pitchFamily="34" charset="-128"/>
              </a:defRPr>
            </a:lvl2pPr>
            <a:lvl3pPr marL="1143000" indent="-228600" algn="l" rtl="0" eaLnBrk="0" hangingPunct="0">
              <a:spcBef>
                <a:spcPct val="20000"/>
              </a:spcBef>
              <a:buClr>
                <a:schemeClr val="accent2"/>
              </a:buClr>
              <a:buSzPct val="85000"/>
              <a:buFont typeface="ZapfDingbats"/>
              <a:defRPr sz="2000">
                <a:solidFill>
                  <a:schemeClr val="tx1"/>
                </a:solidFill>
                <a:latin typeface="Arial" pitchFamily="34" charset="0"/>
                <a:ea typeface="MS PGothic" pitchFamily="34" charset="-128"/>
              </a:defRPr>
            </a:lvl3pPr>
            <a:lvl4pPr marL="1600200" indent="-228600" algn="l" rtl="0" eaLnBrk="0" hangingPunct="0">
              <a:spcBef>
                <a:spcPct val="20000"/>
              </a:spcBef>
              <a:buClr>
                <a:schemeClr val="accent2"/>
              </a:buClr>
              <a:buSzPct val="85000"/>
              <a:buFont typeface="ZapfDingbats"/>
              <a:defRPr sz="2000">
                <a:solidFill>
                  <a:schemeClr val="tx1"/>
                </a:solidFill>
                <a:latin typeface="Arial" pitchFamily="34" charset="0"/>
                <a:ea typeface="MS PGothic" pitchFamily="34" charset="-128"/>
              </a:defRPr>
            </a:lvl4pPr>
            <a:lvl5pPr marL="2057400" indent="-228600" algn="l" rtl="0" eaLnBrk="0" hangingPunct="0">
              <a:spcBef>
                <a:spcPct val="20000"/>
              </a:spcBef>
              <a:buClr>
                <a:schemeClr val="accent2"/>
              </a:buClr>
              <a:buSzPct val="85000"/>
              <a:buFont typeface="ZapfDingbats"/>
              <a:defRPr sz="2000">
                <a:solidFill>
                  <a:schemeClr val="tx1"/>
                </a:solidFill>
                <a:latin typeface="Arial" pitchFamily="34" charset="0"/>
                <a:ea typeface="MS PGothic" pitchFamily="34" charset="-128"/>
              </a:defRPr>
            </a:lvl5pPr>
            <a:lvl6pPr marL="2514600" indent="-228600" algn="l" rtl="0" eaLnBrk="0" fontAlgn="base" hangingPunct="0">
              <a:spcBef>
                <a:spcPct val="20000"/>
              </a:spcBef>
              <a:spcAft>
                <a:spcPct val="0"/>
              </a:spcAft>
              <a:buClr>
                <a:schemeClr val="accent2"/>
              </a:buClr>
              <a:buSzPct val="85000"/>
              <a:buFont typeface="ZapfDingbats"/>
              <a:defRPr sz="2000">
                <a:solidFill>
                  <a:schemeClr val="tx1"/>
                </a:solidFill>
                <a:latin typeface="Arial" pitchFamily="34" charset="0"/>
                <a:ea typeface="MS PGothic" pitchFamily="34" charset="-128"/>
              </a:defRPr>
            </a:lvl6pPr>
            <a:lvl7pPr marL="2971800" indent="-228600" algn="l" rtl="0" eaLnBrk="0" fontAlgn="base" hangingPunct="0">
              <a:spcBef>
                <a:spcPct val="20000"/>
              </a:spcBef>
              <a:spcAft>
                <a:spcPct val="0"/>
              </a:spcAft>
              <a:buClr>
                <a:schemeClr val="accent2"/>
              </a:buClr>
              <a:buSzPct val="85000"/>
              <a:buFont typeface="ZapfDingbats"/>
              <a:defRPr sz="2000">
                <a:solidFill>
                  <a:schemeClr val="tx1"/>
                </a:solidFill>
                <a:latin typeface="Arial" pitchFamily="34" charset="0"/>
                <a:ea typeface="MS PGothic" pitchFamily="34" charset="-128"/>
              </a:defRPr>
            </a:lvl7pPr>
            <a:lvl8pPr marL="3429000" indent="-228600" algn="l" rtl="0" eaLnBrk="0" fontAlgn="base" hangingPunct="0">
              <a:spcBef>
                <a:spcPct val="20000"/>
              </a:spcBef>
              <a:spcAft>
                <a:spcPct val="0"/>
              </a:spcAft>
              <a:buClr>
                <a:schemeClr val="accent2"/>
              </a:buClr>
              <a:buSzPct val="85000"/>
              <a:buFont typeface="ZapfDingbats"/>
              <a:defRPr sz="2000">
                <a:solidFill>
                  <a:schemeClr val="tx1"/>
                </a:solidFill>
                <a:latin typeface="Arial" pitchFamily="34" charset="0"/>
                <a:ea typeface="MS PGothic" pitchFamily="34" charset="-128"/>
              </a:defRPr>
            </a:lvl8pPr>
            <a:lvl9pPr marL="3886200" indent="-228600" algn="l" rtl="0" eaLnBrk="0" fontAlgn="base" hangingPunct="0">
              <a:spcBef>
                <a:spcPct val="20000"/>
              </a:spcBef>
              <a:spcAft>
                <a:spcPct val="0"/>
              </a:spcAft>
              <a:buClr>
                <a:schemeClr val="accent2"/>
              </a:buClr>
              <a:buSzPct val="85000"/>
              <a:buFont typeface="ZapfDingbats"/>
              <a:defRPr sz="2000">
                <a:solidFill>
                  <a:schemeClr val="tx1"/>
                </a:solidFill>
                <a:latin typeface="Arial" pitchFamily="34" charset="0"/>
                <a:ea typeface="MS PGothic" pitchFamily="34" charset="-128"/>
              </a:defRPr>
            </a:lvl9pPr>
          </a:lstStyle>
          <a:p>
            <a:pPr algn="r">
              <a:spcBef>
                <a:spcPct val="0"/>
              </a:spcBef>
              <a:buClrTx/>
              <a:buSzTx/>
              <a:buFontTx/>
              <a:buNone/>
              <a:defRPr/>
            </a:pPr>
            <a:r>
              <a:rPr lang="en-US" sz="1200" smtClean="0">
                <a:latin typeface="Tahoma" pitchFamily="34" charset="0"/>
              </a:rPr>
              <a:t>Application Layer</a:t>
            </a:r>
          </a:p>
        </p:txBody>
      </p:sp>
      <p:sp>
        <p:nvSpPr>
          <p:cNvPr id="282627" name="Rectangle 8"/>
          <p:cNvSpPr>
            <a:spLocks noGrp="1" noChangeArrowheads="1"/>
          </p:cNvSpPr>
          <p:nvPr>
            <p:ph type="sldNum" sz="quarter" idx="4294967295"/>
          </p:nvPr>
        </p:nvSpPr>
        <p:spPr>
          <a:xfrm>
            <a:off x="8467725" y="6462713"/>
            <a:ext cx="676275" cy="27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200" smtClean="0">
                <a:latin typeface="Tahoma" panose="020B0604030504040204" pitchFamily="34" charset="0"/>
              </a:rPr>
              <a:t>2-</a:t>
            </a:r>
            <a:fld id="{65F17A93-F322-4AFB-BA65-73EA887E3AA7}" type="slidenum">
              <a:rPr lang="en-US" altLang="he-IL" sz="1200" smtClean="0">
                <a:latin typeface="Tahoma" panose="020B0604030504040204" pitchFamily="34" charset="0"/>
              </a:rPr>
              <a:pPr>
                <a:lnSpc>
                  <a:spcPct val="100000"/>
                </a:lnSpc>
                <a:spcBef>
                  <a:spcPct val="0"/>
                </a:spcBef>
                <a:buClrTx/>
                <a:buSzTx/>
                <a:buFontTx/>
                <a:buNone/>
              </a:pPr>
              <a:t>146</a:t>
            </a:fld>
            <a:endParaRPr lang="en-US" altLang="he-IL" sz="1200" smtClean="0">
              <a:latin typeface="Tahoma" panose="020B0604030504040204" pitchFamily="34" charset="0"/>
            </a:endParaRPr>
          </a:p>
        </p:txBody>
      </p:sp>
      <p:pic>
        <p:nvPicPr>
          <p:cNvPr id="282629" name="Picture 13" descr="Al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9313" y="4962525"/>
            <a:ext cx="561975"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2630" name="Line 15"/>
          <p:cNvSpPr>
            <a:spLocks noChangeShapeType="1"/>
          </p:cNvSpPr>
          <p:nvPr/>
        </p:nvSpPr>
        <p:spPr bwMode="auto">
          <a:xfrm flipH="1" flipV="1">
            <a:off x="1473200" y="3968750"/>
            <a:ext cx="1473200" cy="59690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he-IL"/>
          </a:p>
        </p:txBody>
      </p:sp>
      <p:sp>
        <p:nvSpPr>
          <p:cNvPr id="282631" name="Line 16"/>
          <p:cNvSpPr>
            <a:spLocks noChangeShapeType="1"/>
          </p:cNvSpPr>
          <p:nvPr/>
        </p:nvSpPr>
        <p:spPr bwMode="auto">
          <a:xfrm flipH="1">
            <a:off x="1954213" y="4794250"/>
            <a:ext cx="965200" cy="38100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he-IL"/>
          </a:p>
        </p:txBody>
      </p:sp>
      <p:sp>
        <p:nvSpPr>
          <p:cNvPr id="282632" name="Line 17"/>
          <p:cNvSpPr>
            <a:spLocks noChangeShapeType="1"/>
          </p:cNvSpPr>
          <p:nvPr/>
        </p:nvSpPr>
        <p:spPr bwMode="auto">
          <a:xfrm flipH="1">
            <a:off x="2628900" y="4908550"/>
            <a:ext cx="596900" cy="104140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he-IL"/>
          </a:p>
        </p:txBody>
      </p:sp>
      <p:sp>
        <p:nvSpPr>
          <p:cNvPr id="282633" name="Line 18"/>
          <p:cNvSpPr>
            <a:spLocks noChangeShapeType="1"/>
          </p:cNvSpPr>
          <p:nvPr/>
        </p:nvSpPr>
        <p:spPr bwMode="auto">
          <a:xfrm flipV="1">
            <a:off x="5511800" y="3092450"/>
            <a:ext cx="419100" cy="64770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he-IL"/>
          </a:p>
        </p:txBody>
      </p:sp>
      <p:sp>
        <p:nvSpPr>
          <p:cNvPr id="282634" name="Line 20"/>
          <p:cNvSpPr>
            <a:spLocks noChangeShapeType="1"/>
          </p:cNvSpPr>
          <p:nvPr/>
        </p:nvSpPr>
        <p:spPr bwMode="auto">
          <a:xfrm flipV="1">
            <a:off x="5613400" y="3676650"/>
            <a:ext cx="787400" cy="30480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he-IL"/>
          </a:p>
        </p:txBody>
      </p:sp>
      <p:sp>
        <p:nvSpPr>
          <p:cNvPr id="282635" name="Line 21"/>
          <p:cNvSpPr>
            <a:spLocks noChangeShapeType="1"/>
          </p:cNvSpPr>
          <p:nvPr/>
        </p:nvSpPr>
        <p:spPr bwMode="auto">
          <a:xfrm>
            <a:off x="5613400" y="4146550"/>
            <a:ext cx="596900" cy="31750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he-IL"/>
          </a:p>
        </p:txBody>
      </p:sp>
      <p:pic>
        <p:nvPicPr>
          <p:cNvPr id="282636" name="Picture 22" descr="Bo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9988" y="4391025"/>
            <a:ext cx="676275"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63" name="Line 23"/>
          <p:cNvSpPr>
            <a:spLocks noChangeShapeType="1"/>
          </p:cNvSpPr>
          <p:nvPr/>
        </p:nvSpPr>
        <p:spPr bwMode="auto">
          <a:xfrm flipV="1">
            <a:off x="3530600" y="3943350"/>
            <a:ext cx="1435100" cy="482600"/>
          </a:xfrm>
          <a:prstGeom prst="line">
            <a:avLst/>
          </a:prstGeom>
          <a:noFill/>
          <a:ln w="25400">
            <a:solidFill>
              <a:srgbClr val="CC0000"/>
            </a:solidFill>
            <a:prstDash val="sysDot"/>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he-IL"/>
          </a:p>
        </p:txBody>
      </p:sp>
      <p:sp>
        <p:nvSpPr>
          <p:cNvPr id="266264" name="Line 24"/>
          <p:cNvSpPr>
            <a:spLocks noChangeShapeType="1"/>
          </p:cNvSpPr>
          <p:nvPr/>
        </p:nvSpPr>
        <p:spPr bwMode="auto">
          <a:xfrm flipH="1">
            <a:off x="3543300" y="4032250"/>
            <a:ext cx="1397000" cy="469900"/>
          </a:xfrm>
          <a:prstGeom prst="line">
            <a:avLst/>
          </a:prstGeom>
          <a:noFill/>
          <a:ln w="254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lIns="0" tIns="0" rIns="0" bIns="0">
            <a:spAutoFit/>
          </a:bodyPr>
          <a:lstStyle/>
          <a:p>
            <a:endParaRPr lang="he-IL"/>
          </a:p>
        </p:txBody>
      </p:sp>
      <p:sp>
        <p:nvSpPr>
          <p:cNvPr id="266265" name="Line 25"/>
          <p:cNvSpPr>
            <a:spLocks noChangeShapeType="1"/>
          </p:cNvSpPr>
          <p:nvPr/>
        </p:nvSpPr>
        <p:spPr bwMode="auto">
          <a:xfrm flipV="1">
            <a:off x="3581400" y="4133850"/>
            <a:ext cx="1371600" cy="482600"/>
          </a:xfrm>
          <a:prstGeom prst="line">
            <a:avLst/>
          </a:prstGeom>
          <a:noFill/>
          <a:ln w="254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lIns="0" tIns="0" rIns="0" bIns="0">
            <a:spAutoFit/>
          </a:bodyPr>
          <a:lstStyle/>
          <a:p>
            <a:endParaRPr lang="he-IL"/>
          </a:p>
        </p:txBody>
      </p:sp>
      <p:sp>
        <p:nvSpPr>
          <p:cNvPr id="266266" name="Text Box 26"/>
          <p:cNvSpPr txBox="1">
            <a:spLocks noChangeArrowheads="1"/>
          </p:cNvSpPr>
          <p:nvPr/>
        </p:nvSpPr>
        <p:spPr bwMode="auto">
          <a:xfrm>
            <a:off x="223085" y="1528797"/>
            <a:ext cx="4022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he-IL" sz="2000" dirty="0"/>
              <a:t>(1) Alice </a:t>
            </a:r>
            <a:r>
              <a:rPr lang="ja-JP" altLang="en-US" sz="2000" dirty="0"/>
              <a:t>“</a:t>
            </a:r>
            <a:r>
              <a:rPr lang="en-US" altLang="ja-JP" sz="2000" dirty="0"/>
              <a:t>optimistically </a:t>
            </a:r>
            <a:r>
              <a:rPr lang="en-US" altLang="ja-JP" sz="2000" dirty="0" err="1"/>
              <a:t>unchokes</a:t>
            </a:r>
            <a:r>
              <a:rPr lang="ja-JP" altLang="en-US" sz="2000" dirty="0"/>
              <a:t>”</a:t>
            </a:r>
            <a:r>
              <a:rPr lang="en-US" altLang="ja-JP" sz="2000" dirty="0"/>
              <a:t> Bob</a:t>
            </a:r>
            <a:endParaRPr lang="en-US" altLang="he-IL" sz="2000" dirty="0"/>
          </a:p>
        </p:txBody>
      </p:sp>
      <p:sp>
        <p:nvSpPr>
          <p:cNvPr id="266267" name="Text Box 27"/>
          <p:cNvSpPr txBox="1">
            <a:spLocks noChangeArrowheads="1"/>
          </p:cNvSpPr>
          <p:nvPr/>
        </p:nvSpPr>
        <p:spPr bwMode="auto">
          <a:xfrm>
            <a:off x="189748" y="1871697"/>
            <a:ext cx="7102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he-IL" sz="2000" dirty="0"/>
              <a:t>(2) Alice becomes one of Bob</a:t>
            </a:r>
            <a:r>
              <a:rPr lang="ja-JP" altLang="en-US" sz="2000" dirty="0"/>
              <a:t>’</a:t>
            </a:r>
            <a:r>
              <a:rPr lang="en-US" altLang="ja-JP" sz="2000" dirty="0"/>
              <a:t>s top-four providers; Bob reciprocates</a:t>
            </a:r>
            <a:endParaRPr lang="en-US" altLang="he-IL" sz="2000" dirty="0"/>
          </a:p>
        </p:txBody>
      </p:sp>
      <p:sp>
        <p:nvSpPr>
          <p:cNvPr id="266268" name="Text Box 28"/>
          <p:cNvSpPr txBox="1">
            <a:spLocks noChangeArrowheads="1"/>
          </p:cNvSpPr>
          <p:nvPr/>
        </p:nvSpPr>
        <p:spPr bwMode="auto">
          <a:xfrm>
            <a:off x="181810" y="2227297"/>
            <a:ext cx="52149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he-IL" sz="2000"/>
              <a:t>(3) Bob becomes one of Alice</a:t>
            </a:r>
            <a:r>
              <a:rPr lang="ja-JP" altLang="en-US" sz="2000"/>
              <a:t>’</a:t>
            </a:r>
            <a:r>
              <a:rPr lang="en-US" altLang="ja-JP" sz="2000"/>
              <a:t>s top-four providers</a:t>
            </a:r>
            <a:endParaRPr lang="en-US" altLang="he-IL" sz="2000"/>
          </a:p>
        </p:txBody>
      </p:sp>
      <p:sp>
        <p:nvSpPr>
          <p:cNvPr id="266269" name="Text Box 29"/>
          <p:cNvSpPr txBox="1">
            <a:spLocks noChangeArrowheads="1"/>
          </p:cNvSpPr>
          <p:nvPr/>
        </p:nvSpPr>
        <p:spPr bwMode="auto">
          <a:xfrm>
            <a:off x="5040313" y="5335588"/>
            <a:ext cx="3590925" cy="720725"/>
          </a:xfrm>
          <a:prstGeom prst="rect">
            <a:avLst/>
          </a:prstGeom>
          <a:noFill/>
          <a:ln w="1905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r>
              <a:rPr lang="en-US" altLang="he-IL" sz="2000" i="1"/>
              <a:t>higher upload rate:</a:t>
            </a:r>
            <a:r>
              <a:rPr lang="en-US" altLang="he-IL" sz="2000"/>
              <a:t> find better trading partners, get file faster !</a:t>
            </a:r>
          </a:p>
        </p:txBody>
      </p:sp>
      <p:grpSp>
        <p:nvGrpSpPr>
          <p:cNvPr id="282645" name="Group 52"/>
          <p:cNvGrpSpPr>
            <a:grpSpLocks/>
          </p:cNvGrpSpPr>
          <p:nvPr/>
        </p:nvGrpSpPr>
        <p:grpSpPr bwMode="auto">
          <a:xfrm>
            <a:off x="1214438" y="4799013"/>
            <a:ext cx="762000" cy="752475"/>
            <a:chOff x="-44" y="1473"/>
            <a:chExt cx="981" cy="1105"/>
          </a:xfrm>
        </p:grpSpPr>
        <p:pic>
          <p:nvPicPr>
            <p:cNvPr id="282677" name="Picture 53"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2678" name="Freeform 54"/>
            <p:cNvSpPr>
              <a:spLocks/>
            </p:cNvSpPr>
            <p:nvPr/>
          </p:nvSpPr>
          <p:spPr bwMode="auto">
            <a:xfrm flipH="1">
              <a:off x="374" y="1579"/>
              <a:ext cx="477" cy="506"/>
            </a:xfrm>
            <a:custGeom>
              <a:avLst/>
              <a:gdLst>
                <a:gd name="T0" fmla="*/ 0 w 356"/>
                <a:gd name="T1" fmla="*/ 0 h 368"/>
                <a:gd name="T2" fmla="*/ 3494115 w 356"/>
                <a:gd name="T3" fmla="*/ 376663 h 368"/>
                <a:gd name="T4" fmla="*/ 4145016 w 356"/>
                <a:gd name="T5" fmla="*/ 7847082 h 368"/>
                <a:gd name="T6" fmla="*/ 913502 w 356"/>
                <a:gd name="T7" fmla="*/ 9813832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he-IL"/>
            </a:p>
          </p:txBody>
        </p:sp>
      </p:grpSp>
      <p:grpSp>
        <p:nvGrpSpPr>
          <p:cNvPr id="282646" name="Group 55"/>
          <p:cNvGrpSpPr>
            <a:grpSpLocks/>
          </p:cNvGrpSpPr>
          <p:nvPr/>
        </p:nvGrpSpPr>
        <p:grpSpPr bwMode="auto">
          <a:xfrm>
            <a:off x="1909763" y="5561013"/>
            <a:ext cx="762000" cy="752475"/>
            <a:chOff x="-44" y="1473"/>
            <a:chExt cx="981" cy="1105"/>
          </a:xfrm>
        </p:grpSpPr>
        <p:pic>
          <p:nvPicPr>
            <p:cNvPr id="282675" name="Picture 56"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2676" name="Freeform 57"/>
            <p:cNvSpPr>
              <a:spLocks/>
            </p:cNvSpPr>
            <p:nvPr/>
          </p:nvSpPr>
          <p:spPr bwMode="auto">
            <a:xfrm flipH="1">
              <a:off x="374" y="1579"/>
              <a:ext cx="477" cy="506"/>
            </a:xfrm>
            <a:custGeom>
              <a:avLst/>
              <a:gdLst>
                <a:gd name="T0" fmla="*/ 0 w 356"/>
                <a:gd name="T1" fmla="*/ 0 h 368"/>
                <a:gd name="T2" fmla="*/ 3494115 w 356"/>
                <a:gd name="T3" fmla="*/ 376663 h 368"/>
                <a:gd name="T4" fmla="*/ 4145016 w 356"/>
                <a:gd name="T5" fmla="*/ 7847082 h 368"/>
                <a:gd name="T6" fmla="*/ 913502 w 356"/>
                <a:gd name="T7" fmla="*/ 9813832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he-IL"/>
            </a:p>
          </p:txBody>
        </p:sp>
      </p:grpSp>
      <p:grpSp>
        <p:nvGrpSpPr>
          <p:cNvPr id="282647" name="Group 58"/>
          <p:cNvGrpSpPr>
            <a:grpSpLocks/>
          </p:cNvGrpSpPr>
          <p:nvPr/>
        </p:nvGrpSpPr>
        <p:grpSpPr bwMode="auto">
          <a:xfrm>
            <a:off x="728663" y="3678238"/>
            <a:ext cx="762000" cy="752475"/>
            <a:chOff x="-44" y="1473"/>
            <a:chExt cx="981" cy="1105"/>
          </a:xfrm>
        </p:grpSpPr>
        <p:pic>
          <p:nvPicPr>
            <p:cNvPr id="282673" name="Picture 59"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2674" name="Freeform 60"/>
            <p:cNvSpPr>
              <a:spLocks/>
            </p:cNvSpPr>
            <p:nvPr/>
          </p:nvSpPr>
          <p:spPr bwMode="auto">
            <a:xfrm flipH="1">
              <a:off x="374" y="1579"/>
              <a:ext cx="477" cy="506"/>
            </a:xfrm>
            <a:custGeom>
              <a:avLst/>
              <a:gdLst>
                <a:gd name="T0" fmla="*/ 0 w 356"/>
                <a:gd name="T1" fmla="*/ 0 h 368"/>
                <a:gd name="T2" fmla="*/ 3494115 w 356"/>
                <a:gd name="T3" fmla="*/ 376663 h 368"/>
                <a:gd name="T4" fmla="*/ 4145016 w 356"/>
                <a:gd name="T5" fmla="*/ 7847082 h 368"/>
                <a:gd name="T6" fmla="*/ 913502 w 356"/>
                <a:gd name="T7" fmla="*/ 9813832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he-IL"/>
            </a:p>
          </p:txBody>
        </p:sp>
      </p:grpSp>
      <p:grpSp>
        <p:nvGrpSpPr>
          <p:cNvPr id="282648" name="Group 61"/>
          <p:cNvGrpSpPr>
            <a:grpSpLocks/>
          </p:cNvGrpSpPr>
          <p:nvPr/>
        </p:nvGrpSpPr>
        <p:grpSpPr bwMode="auto">
          <a:xfrm>
            <a:off x="2692400" y="4211638"/>
            <a:ext cx="762000" cy="752475"/>
            <a:chOff x="-44" y="1473"/>
            <a:chExt cx="981" cy="1105"/>
          </a:xfrm>
        </p:grpSpPr>
        <p:pic>
          <p:nvPicPr>
            <p:cNvPr id="282671" name="Picture 62"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2672" name="Freeform 63"/>
            <p:cNvSpPr>
              <a:spLocks/>
            </p:cNvSpPr>
            <p:nvPr/>
          </p:nvSpPr>
          <p:spPr bwMode="auto">
            <a:xfrm flipH="1">
              <a:off x="374" y="1579"/>
              <a:ext cx="477" cy="506"/>
            </a:xfrm>
            <a:custGeom>
              <a:avLst/>
              <a:gdLst>
                <a:gd name="T0" fmla="*/ 0 w 356"/>
                <a:gd name="T1" fmla="*/ 0 h 368"/>
                <a:gd name="T2" fmla="*/ 3494115 w 356"/>
                <a:gd name="T3" fmla="*/ 376663 h 368"/>
                <a:gd name="T4" fmla="*/ 4145016 w 356"/>
                <a:gd name="T5" fmla="*/ 7847082 h 368"/>
                <a:gd name="T6" fmla="*/ 913502 w 356"/>
                <a:gd name="T7" fmla="*/ 9813832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he-IL"/>
            </a:p>
          </p:txBody>
        </p:sp>
      </p:grpSp>
      <p:grpSp>
        <p:nvGrpSpPr>
          <p:cNvPr id="282649" name="Group 64"/>
          <p:cNvGrpSpPr>
            <a:grpSpLocks/>
          </p:cNvGrpSpPr>
          <p:nvPr/>
        </p:nvGrpSpPr>
        <p:grpSpPr bwMode="auto">
          <a:xfrm flipH="1">
            <a:off x="6219825" y="4135438"/>
            <a:ext cx="762000" cy="752475"/>
            <a:chOff x="-44" y="1473"/>
            <a:chExt cx="981" cy="1105"/>
          </a:xfrm>
        </p:grpSpPr>
        <p:pic>
          <p:nvPicPr>
            <p:cNvPr id="282669" name="Picture 65"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2670" name="Freeform 66"/>
            <p:cNvSpPr>
              <a:spLocks/>
            </p:cNvSpPr>
            <p:nvPr/>
          </p:nvSpPr>
          <p:spPr bwMode="auto">
            <a:xfrm flipH="1">
              <a:off x="374" y="1579"/>
              <a:ext cx="477" cy="506"/>
            </a:xfrm>
            <a:custGeom>
              <a:avLst/>
              <a:gdLst>
                <a:gd name="T0" fmla="*/ 0 w 356"/>
                <a:gd name="T1" fmla="*/ 0 h 368"/>
                <a:gd name="T2" fmla="*/ 3494115 w 356"/>
                <a:gd name="T3" fmla="*/ 376663 h 368"/>
                <a:gd name="T4" fmla="*/ 4145016 w 356"/>
                <a:gd name="T5" fmla="*/ 7847082 h 368"/>
                <a:gd name="T6" fmla="*/ 913502 w 356"/>
                <a:gd name="T7" fmla="*/ 9813832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he-IL"/>
            </a:p>
          </p:txBody>
        </p:sp>
      </p:grpSp>
      <p:grpSp>
        <p:nvGrpSpPr>
          <p:cNvPr id="282650" name="Group 67"/>
          <p:cNvGrpSpPr>
            <a:grpSpLocks/>
          </p:cNvGrpSpPr>
          <p:nvPr/>
        </p:nvGrpSpPr>
        <p:grpSpPr bwMode="auto">
          <a:xfrm flipH="1">
            <a:off x="6370638" y="3297238"/>
            <a:ext cx="762000" cy="752475"/>
            <a:chOff x="-44" y="1473"/>
            <a:chExt cx="981" cy="1105"/>
          </a:xfrm>
        </p:grpSpPr>
        <p:pic>
          <p:nvPicPr>
            <p:cNvPr id="282667" name="Picture 68"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2668" name="Freeform 69"/>
            <p:cNvSpPr>
              <a:spLocks/>
            </p:cNvSpPr>
            <p:nvPr/>
          </p:nvSpPr>
          <p:spPr bwMode="auto">
            <a:xfrm flipH="1">
              <a:off x="374" y="1579"/>
              <a:ext cx="477" cy="506"/>
            </a:xfrm>
            <a:custGeom>
              <a:avLst/>
              <a:gdLst>
                <a:gd name="T0" fmla="*/ 0 w 356"/>
                <a:gd name="T1" fmla="*/ 0 h 368"/>
                <a:gd name="T2" fmla="*/ 3494115 w 356"/>
                <a:gd name="T3" fmla="*/ 376663 h 368"/>
                <a:gd name="T4" fmla="*/ 4145016 w 356"/>
                <a:gd name="T5" fmla="*/ 7847082 h 368"/>
                <a:gd name="T6" fmla="*/ 913502 w 356"/>
                <a:gd name="T7" fmla="*/ 9813832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he-IL"/>
            </a:p>
          </p:txBody>
        </p:sp>
      </p:grpSp>
      <p:grpSp>
        <p:nvGrpSpPr>
          <p:cNvPr id="282651" name="Group 70"/>
          <p:cNvGrpSpPr>
            <a:grpSpLocks/>
          </p:cNvGrpSpPr>
          <p:nvPr/>
        </p:nvGrpSpPr>
        <p:grpSpPr bwMode="auto">
          <a:xfrm flipH="1">
            <a:off x="5978525" y="2676525"/>
            <a:ext cx="762000" cy="752475"/>
            <a:chOff x="-44" y="1473"/>
            <a:chExt cx="981" cy="1105"/>
          </a:xfrm>
        </p:grpSpPr>
        <p:pic>
          <p:nvPicPr>
            <p:cNvPr id="282665" name="Picture 71"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2666" name="Freeform 72"/>
            <p:cNvSpPr>
              <a:spLocks/>
            </p:cNvSpPr>
            <p:nvPr/>
          </p:nvSpPr>
          <p:spPr bwMode="auto">
            <a:xfrm flipH="1">
              <a:off x="374" y="1579"/>
              <a:ext cx="477" cy="506"/>
            </a:xfrm>
            <a:custGeom>
              <a:avLst/>
              <a:gdLst>
                <a:gd name="T0" fmla="*/ 0 w 356"/>
                <a:gd name="T1" fmla="*/ 0 h 368"/>
                <a:gd name="T2" fmla="*/ 3494115 w 356"/>
                <a:gd name="T3" fmla="*/ 376663 h 368"/>
                <a:gd name="T4" fmla="*/ 4145016 w 356"/>
                <a:gd name="T5" fmla="*/ 7847082 h 368"/>
                <a:gd name="T6" fmla="*/ 913502 w 356"/>
                <a:gd name="T7" fmla="*/ 9813832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he-IL"/>
            </a:p>
          </p:txBody>
        </p:sp>
      </p:grpSp>
      <p:grpSp>
        <p:nvGrpSpPr>
          <p:cNvPr id="282652" name="Group 74"/>
          <p:cNvGrpSpPr>
            <a:grpSpLocks/>
          </p:cNvGrpSpPr>
          <p:nvPr/>
        </p:nvGrpSpPr>
        <p:grpSpPr bwMode="auto">
          <a:xfrm flipH="1">
            <a:off x="5056188" y="3667125"/>
            <a:ext cx="762000" cy="752475"/>
            <a:chOff x="-44" y="1473"/>
            <a:chExt cx="981" cy="1105"/>
          </a:xfrm>
        </p:grpSpPr>
        <p:pic>
          <p:nvPicPr>
            <p:cNvPr id="282663" name="Picture 75"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2664" name="Freeform 76"/>
            <p:cNvSpPr>
              <a:spLocks/>
            </p:cNvSpPr>
            <p:nvPr/>
          </p:nvSpPr>
          <p:spPr bwMode="auto">
            <a:xfrm flipH="1">
              <a:off x="374" y="1579"/>
              <a:ext cx="477" cy="506"/>
            </a:xfrm>
            <a:custGeom>
              <a:avLst/>
              <a:gdLst>
                <a:gd name="T0" fmla="*/ 0 w 356"/>
                <a:gd name="T1" fmla="*/ 0 h 368"/>
                <a:gd name="T2" fmla="*/ 3494115 w 356"/>
                <a:gd name="T3" fmla="*/ 376663 h 368"/>
                <a:gd name="T4" fmla="*/ 4145016 w 356"/>
                <a:gd name="T5" fmla="*/ 7847082 h 368"/>
                <a:gd name="T6" fmla="*/ 913502 w 356"/>
                <a:gd name="T7" fmla="*/ 9813832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he-IL"/>
            </a:p>
          </p:txBody>
        </p:sp>
      </p:grpSp>
      <p:grpSp>
        <p:nvGrpSpPr>
          <p:cNvPr id="10" name="Group 80"/>
          <p:cNvGrpSpPr>
            <a:grpSpLocks/>
          </p:cNvGrpSpPr>
          <p:nvPr/>
        </p:nvGrpSpPr>
        <p:grpSpPr bwMode="auto">
          <a:xfrm>
            <a:off x="4835525" y="2501900"/>
            <a:ext cx="762000" cy="1177925"/>
            <a:chOff x="4746" y="1528"/>
            <a:chExt cx="480" cy="742"/>
          </a:xfrm>
        </p:grpSpPr>
        <p:sp>
          <p:nvSpPr>
            <p:cNvPr id="282659" name="Line 50"/>
            <p:cNvSpPr>
              <a:spLocks noChangeShapeType="1"/>
            </p:cNvSpPr>
            <p:nvPr/>
          </p:nvSpPr>
          <p:spPr bwMode="auto">
            <a:xfrm>
              <a:off x="4964" y="1962"/>
              <a:ext cx="2" cy="30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he-IL"/>
            </a:p>
          </p:txBody>
        </p:sp>
        <p:grpSp>
          <p:nvGrpSpPr>
            <p:cNvPr id="282660" name="Group 77"/>
            <p:cNvGrpSpPr>
              <a:grpSpLocks/>
            </p:cNvGrpSpPr>
            <p:nvPr/>
          </p:nvGrpSpPr>
          <p:grpSpPr bwMode="auto">
            <a:xfrm flipH="1">
              <a:off x="4746" y="1528"/>
              <a:ext cx="480" cy="474"/>
              <a:chOff x="-44" y="1473"/>
              <a:chExt cx="981" cy="1105"/>
            </a:xfrm>
          </p:grpSpPr>
          <p:pic>
            <p:nvPicPr>
              <p:cNvPr id="282661" name="Picture 78"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2662" name="Freeform 79"/>
              <p:cNvSpPr>
                <a:spLocks/>
              </p:cNvSpPr>
              <p:nvPr/>
            </p:nvSpPr>
            <p:spPr bwMode="auto">
              <a:xfrm flipH="1">
                <a:off x="374" y="1579"/>
                <a:ext cx="477" cy="506"/>
              </a:xfrm>
              <a:custGeom>
                <a:avLst/>
                <a:gdLst>
                  <a:gd name="T0" fmla="*/ 0 w 356"/>
                  <a:gd name="T1" fmla="*/ 0 h 368"/>
                  <a:gd name="T2" fmla="*/ 3494115 w 356"/>
                  <a:gd name="T3" fmla="*/ 376663 h 368"/>
                  <a:gd name="T4" fmla="*/ 4145016 w 356"/>
                  <a:gd name="T5" fmla="*/ 7847082 h 368"/>
                  <a:gd name="T6" fmla="*/ 913502 w 356"/>
                  <a:gd name="T7" fmla="*/ 9813832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he-IL"/>
              </a:p>
            </p:txBody>
          </p:sp>
        </p:grpSp>
      </p:grpSp>
      <p:grpSp>
        <p:nvGrpSpPr>
          <p:cNvPr id="12" name="Group 87"/>
          <p:cNvGrpSpPr>
            <a:grpSpLocks/>
          </p:cNvGrpSpPr>
          <p:nvPr/>
        </p:nvGrpSpPr>
        <p:grpSpPr bwMode="auto">
          <a:xfrm>
            <a:off x="1925638" y="2990850"/>
            <a:ext cx="1112837" cy="1219200"/>
            <a:chOff x="4779" y="2386"/>
            <a:chExt cx="701" cy="768"/>
          </a:xfrm>
        </p:grpSpPr>
        <p:sp>
          <p:nvSpPr>
            <p:cNvPr id="282655" name="Line 46"/>
            <p:cNvSpPr>
              <a:spLocks noChangeShapeType="1"/>
            </p:cNvSpPr>
            <p:nvPr/>
          </p:nvSpPr>
          <p:spPr bwMode="auto">
            <a:xfrm>
              <a:off x="5239" y="2812"/>
              <a:ext cx="241" cy="342"/>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he-IL"/>
            </a:p>
          </p:txBody>
        </p:sp>
        <p:grpSp>
          <p:nvGrpSpPr>
            <p:cNvPr id="282656" name="Group 84"/>
            <p:cNvGrpSpPr>
              <a:grpSpLocks/>
            </p:cNvGrpSpPr>
            <p:nvPr/>
          </p:nvGrpSpPr>
          <p:grpSpPr bwMode="auto">
            <a:xfrm>
              <a:off x="4779" y="2386"/>
              <a:ext cx="480" cy="474"/>
              <a:chOff x="-44" y="1473"/>
              <a:chExt cx="981" cy="1105"/>
            </a:xfrm>
          </p:grpSpPr>
          <p:pic>
            <p:nvPicPr>
              <p:cNvPr id="282657" name="Picture 85"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2658" name="Freeform 86"/>
              <p:cNvSpPr>
                <a:spLocks/>
              </p:cNvSpPr>
              <p:nvPr/>
            </p:nvSpPr>
            <p:spPr bwMode="auto">
              <a:xfrm flipH="1">
                <a:off x="374" y="1579"/>
                <a:ext cx="477" cy="506"/>
              </a:xfrm>
              <a:custGeom>
                <a:avLst/>
                <a:gdLst>
                  <a:gd name="T0" fmla="*/ 0 w 356"/>
                  <a:gd name="T1" fmla="*/ 0 h 368"/>
                  <a:gd name="T2" fmla="*/ 3494115 w 356"/>
                  <a:gd name="T3" fmla="*/ 376663 h 368"/>
                  <a:gd name="T4" fmla="*/ 4145016 w 356"/>
                  <a:gd name="T5" fmla="*/ 7847082 h 368"/>
                  <a:gd name="T6" fmla="*/ 913502 w 356"/>
                  <a:gd name="T7" fmla="*/ 9813832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he-IL"/>
              </a:p>
            </p:txBody>
          </p:sp>
        </p:grpSp>
      </p:grpSp>
    </p:spTree>
    <p:extLst>
      <p:ext uri="{BB962C8B-B14F-4D97-AF65-F5344CB8AC3E}">
        <p14:creationId xmlns:p14="http://schemas.microsoft.com/office/powerpoint/2010/main" val="38512356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66266"/>
                                        </p:tgtEl>
                                        <p:attrNameLst>
                                          <p:attrName>style.visibility</p:attrName>
                                        </p:attrNameLst>
                                      </p:cBhvr>
                                      <p:to>
                                        <p:strVal val="visible"/>
                                      </p:to>
                                    </p:set>
                                    <p:animEffect transition="in" filter="dissolve">
                                      <p:cBhvr>
                                        <p:cTn id="7" dur="500"/>
                                        <p:tgtEl>
                                          <p:spTgt spid="26626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66263"/>
                                        </p:tgtEl>
                                        <p:attrNameLst>
                                          <p:attrName>style.visibility</p:attrName>
                                        </p:attrNameLst>
                                      </p:cBhvr>
                                      <p:to>
                                        <p:strVal val="visible"/>
                                      </p:to>
                                    </p:set>
                                    <p:animEffect transition="in" filter="dissolve">
                                      <p:cBhvr>
                                        <p:cTn id="10" dur="500"/>
                                        <p:tgtEl>
                                          <p:spTgt spid="26626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66267"/>
                                        </p:tgtEl>
                                        <p:attrNameLst>
                                          <p:attrName>style.visibility</p:attrName>
                                        </p:attrNameLst>
                                      </p:cBhvr>
                                      <p:to>
                                        <p:strVal val="visible"/>
                                      </p:to>
                                    </p:set>
                                    <p:animEffect transition="in" filter="dissolve">
                                      <p:cBhvr>
                                        <p:cTn id="15" dur="500"/>
                                        <p:tgtEl>
                                          <p:spTgt spid="266267"/>
                                        </p:tgtEl>
                                      </p:cBhvr>
                                    </p:animEffect>
                                  </p:childTnLst>
                                </p:cTn>
                              </p:par>
                              <p:par>
                                <p:cTn id="16" presetID="9" presetClass="exit" presetSubtype="0" fill="hold" nodeType="withEffect">
                                  <p:stCondLst>
                                    <p:cond delay="0"/>
                                  </p:stCondLst>
                                  <p:childTnLst>
                                    <p:animEffect transition="out" filter="dissolv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par>
                                <p:cTn id="19" presetID="9" presetClass="entr" presetSubtype="0" fill="hold" grpId="0" nodeType="withEffect">
                                  <p:stCondLst>
                                    <p:cond delay="0"/>
                                  </p:stCondLst>
                                  <p:childTnLst>
                                    <p:set>
                                      <p:cBhvr>
                                        <p:cTn id="20" dur="1" fill="hold">
                                          <p:stCondLst>
                                            <p:cond delay="0"/>
                                          </p:stCondLst>
                                        </p:cTn>
                                        <p:tgtEl>
                                          <p:spTgt spid="266264"/>
                                        </p:tgtEl>
                                        <p:attrNameLst>
                                          <p:attrName>style.visibility</p:attrName>
                                        </p:attrNameLst>
                                      </p:cBhvr>
                                      <p:to>
                                        <p:strVal val="visible"/>
                                      </p:to>
                                    </p:set>
                                    <p:animEffect transition="in" filter="dissolve">
                                      <p:cBhvr>
                                        <p:cTn id="21" dur="500"/>
                                        <p:tgtEl>
                                          <p:spTgt spid="26626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266268"/>
                                        </p:tgtEl>
                                        <p:attrNameLst>
                                          <p:attrName>style.visibility</p:attrName>
                                        </p:attrNameLst>
                                      </p:cBhvr>
                                      <p:to>
                                        <p:strVal val="visible"/>
                                      </p:to>
                                    </p:set>
                                    <p:animEffect transition="in" filter="dissolve">
                                      <p:cBhvr>
                                        <p:cTn id="26" dur="500"/>
                                        <p:tgtEl>
                                          <p:spTgt spid="266268"/>
                                        </p:tgtEl>
                                      </p:cBhvr>
                                    </p:animEffect>
                                  </p:childTnLst>
                                </p:cTn>
                              </p:par>
                              <p:par>
                                <p:cTn id="27" presetID="9" presetClass="exit" presetSubtype="0" fill="hold" nodeType="withEffect">
                                  <p:stCondLst>
                                    <p:cond delay="0"/>
                                  </p:stCondLst>
                                  <p:childTnLst>
                                    <p:animEffect transition="out" filter="dissolve">
                                      <p:cBhvr>
                                        <p:cTn id="28" dur="500"/>
                                        <p:tgtEl>
                                          <p:spTgt spid="12"/>
                                        </p:tgtEl>
                                      </p:cBhvr>
                                    </p:animEffect>
                                    <p:set>
                                      <p:cBhvr>
                                        <p:cTn id="29" dur="1" fill="hold">
                                          <p:stCondLst>
                                            <p:cond delay="499"/>
                                          </p:stCondLst>
                                        </p:cTn>
                                        <p:tgtEl>
                                          <p:spTgt spid="12"/>
                                        </p:tgtEl>
                                        <p:attrNameLst>
                                          <p:attrName>style.visibility</p:attrName>
                                        </p:attrNameLst>
                                      </p:cBhvr>
                                      <p:to>
                                        <p:strVal val="hidden"/>
                                      </p:to>
                                    </p:set>
                                  </p:childTnLst>
                                </p:cTn>
                              </p:par>
                              <p:par>
                                <p:cTn id="30" presetID="9" presetClass="entr" presetSubtype="0" fill="hold" grpId="0" nodeType="withEffect">
                                  <p:stCondLst>
                                    <p:cond delay="0"/>
                                  </p:stCondLst>
                                  <p:childTnLst>
                                    <p:set>
                                      <p:cBhvr>
                                        <p:cTn id="31" dur="1" fill="hold">
                                          <p:stCondLst>
                                            <p:cond delay="0"/>
                                          </p:stCondLst>
                                        </p:cTn>
                                        <p:tgtEl>
                                          <p:spTgt spid="266265"/>
                                        </p:tgtEl>
                                        <p:attrNameLst>
                                          <p:attrName>style.visibility</p:attrName>
                                        </p:attrNameLst>
                                      </p:cBhvr>
                                      <p:to>
                                        <p:strVal val="visible"/>
                                      </p:to>
                                    </p:set>
                                    <p:animEffect transition="in" filter="dissolve">
                                      <p:cBhvr>
                                        <p:cTn id="32" dur="500"/>
                                        <p:tgtEl>
                                          <p:spTgt spid="266265"/>
                                        </p:tgtEl>
                                      </p:cBhvr>
                                    </p:animEffect>
                                  </p:childTnLst>
                                </p:cTn>
                              </p:par>
                              <p:par>
                                <p:cTn id="33" presetID="3" presetClass="exit" presetSubtype="10" fill="hold" grpId="1" nodeType="withEffect">
                                  <p:stCondLst>
                                    <p:cond delay="0"/>
                                  </p:stCondLst>
                                  <p:childTnLst>
                                    <p:animEffect transition="out" filter="blinds(horizontal)">
                                      <p:cBhvr>
                                        <p:cTn id="34" dur="500"/>
                                        <p:tgtEl>
                                          <p:spTgt spid="266263"/>
                                        </p:tgtEl>
                                      </p:cBhvr>
                                    </p:animEffect>
                                    <p:set>
                                      <p:cBhvr>
                                        <p:cTn id="35" dur="1" fill="hold">
                                          <p:stCondLst>
                                            <p:cond delay="499"/>
                                          </p:stCondLst>
                                        </p:cTn>
                                        <p:tgtEl>
                                          <p:spTgt spid="266263"/>
                                        </p:tgtEl>
                                        <p:attrNameLst>
                                          <p:attrName>style.visibility</p:attrName>
                                        </p:attrNameLst>
                                      </p:cBhvr>
                                      <p:to>
                                        <p:strVal val="hidden"/>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266269"/>
                                        </p:tgtEl>
                                        <p:attrNameLst>
                                          <p:attrName>style.visibility</p:attrName>
                                        </p:attrNameLst>
                                      </p:cBhvr>
                                      <p:to>
                                        <p:strVal val="visible"/>
                                      </p:to>
                                    </p:set>
                                    <p:animEffect transition="in" filter="dissolve">
                                      <p:cBhvr>
                                        <p:cTn id="40" dur="500"/>
                                        <p:tgtEl>
                                          <p:spTgt spid="266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63" grpId="0" animBg="1"/>
      <p:bldP spid="266263" grpId="1" animBg="1"/>
      <p:bldP spid="266264" grpId="0" animBg="1"/>
      <p:bldP spid="266265" grpId="0" animBg="1"/>
      <p:bldP spid="266266" grpId="0"/>
      <p:bldP spid="266267" grpId="0"/>
      <p:bldP spid="266268" grpId="0"/>
      <p:bldP spid="266269"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he-IL" dirty="0" smtClean="0"/>
              <a:t>שאלה</a:t>
            </a:r>
            <a:endParaRPr lang="he-IL" dirty="0"/>
          </a:p>
        </p:txBody>
      </p:sp>
      <p:sp>
        <p:nvSpPr>
          <p:cNvPr id="3" name="Text Placeholder 2"/>
          <p:cNvSpPr>
            <a:spLocks noGrp="1"/>
          </p:cNvSpPr>
          <p:nvPr>
            <p:ph type="body" idx="1"/>
          </p:nvPr>
        </p:nvSpPr>
        <p:spPr/>
        <p:txBody>
          <a:bodyPr/>
          <a:lstStyle/>
          <a:p>
            <a:pPr algn="r" rtl="1"/>
            <a:r>
              <a:rPr lang="he-IL" dirty="0" smtClean="0"/>
              <a:t>אז מה עדיף, </a:t>
            </a:r>
            <a:r>
              <a:rPr lang="en-US" dirty="0" smtClean="0"/>
              <a:t>P</a:t>
            </a:r>
            <a:r>
              <a:rPr lang="he-IL" dirty="0" smtClean="0"/>
              <a:t>2</a:t>
            </a:r>
            <a:r>
              <a:rPr lang="en-US" dirty="0" smtClean="0"/>
              <a:t>P</a:t>
            </a:r>
            <a:r>
              <a:rPr lang="he-IL" dirty="0" smtClean="0"/>
              <a:t> או </a:t>
            </a:r>
            <a:r>
              <a:rPr lang="en-US" dirty="0" smtClean="0"/>
              <a:t>client-server</a:t>
            </a:r>
            <a:r>
              <a:rPr lang="he-IL" dirty="0" smtClean="0"/>
              <a:t>?</a:t>
            </a:r>
          </a:p>
          <a:p>
            <a:pPr algn="r" rtl="1"/>
            <a:endParaRPr lang="he-IL" dirty="0" smtClean="0"/>
          </a:p>
          <a:p>
            <a:pPr algn="r" rtl="1"/>
            <a:r>
              <a:rPr lang="he-IL" dirty="0" smtClean="0"/>
              <a:t>תשובה </a:t>
            </a:r>
            <a:r>
              <a:rPr lang="he-IL" dirty="0"/>
              <a:t>: </a:t>
            </a:r>
            <a:r>
              <a:rPr lang="he-IL" dirty="0" smtClean="0"/>
              <a:t>תלוי בשירות שאנחנו מחפשים, בהרבה מקרים שאתם חושבים שזה </a:t>
            </a:r>
            <a:r>
              <a:rPr lang="en-US" dirty="0" smtClean="0"/>
              <a:t>P2P</a:t>
            </a:r>
            <a:r>
              <a:rPr lang="he-IL" dirty="0" smtClean="0"/>
              <a:t> מדובר על משהו משולב (ראה ביט </a:t>
            </a:r>
            <a:r>
              <a:rPr lang="he-IL" dirty="0" err="1" smtClean="0"/>
              <a:t>טורנט</a:t>
            </a:r>
            <a:r>
              <a:rPr lang="he-IL" dirty="0" smtClean="0"/>
              <a:t>)</a:t>
            </a:r>
            <a:endParaRPr lang="he-IL" dirty="0"/>
          </a:p>
        </p:txBody>
      </p:sp>
    </p:spTree>
    <p:extLst>
      <p:ext uri="{BB962C8B-B14F-4D97-AF65-F5344CB8AC3E}">
        <p14:creationId xmlns:p14="http://schemas.microsoft.com/office/powerpoint/2010/main" val="203958291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r"/>
            <a:r>
              <a:rPr lang="he-IL" dirty="0" smtClean="0"/>
              <a:t>במידה ואתם רוצים עוד חומר</a:t>
            </a:r>
            <a:endParaRPr lang="he-IL" dirty="0"/>
          </a:p>
        </p:txBody>
      </p:sp>
      <p:sp>
        <p:nvSpPr>
          <p:cNvPr id="308226" name="מציין מיקום תוכן 2"/>
          <p:cNvSpPr>
            <a:spLocks noGrp="1"/>
          </p:cNvSpPr>
          <p:nvPr>
            <p:ph type="body" idx="1"/>
          </p:nvPr>
        </p:nvSpPr>
        <p:spPr/>
        <p:txBody>
          <a:bodyPr/>
          <a:lstStyle/>
          <a:p>
            <a:r>
              <a:rPr lang="en-US" altLang="he-IL" smtClean="0"/>
              <a:t>DNS</a:t>
            </a:r>
            <a:endParaRPr lang="he-IL" altLang="he-IL" smtClean="0"/>
          </a:p>
          <a:p>
            <a:pPr lvl="1"/>
            <a:r>
              <a:rPr lang="en-US" altLang="he-IL" smtClean="0">
                <a:hlinkClick r:id="rId3"/>
              </a:rPr>
              <a:t>http://www.youtube.com/watch?v=2ZUxoi7YNgs&amp;feature=related</a:t>
            </a:r>
            <a:endParaRPr lang="he-IL" altLang="he-IL" smtClean="0"/>
          </a:p>
          <a:p>
            <a:r>
              <a:rPr lang="en-US" altLang="he-IL" smtClean="0"/>
              <a:t>SMTP</a:t>
            </a:r>
          </a:p>
          <a:p>
            <a:pPr lvl="1"/>
            <a:r>
              <a:rPr lang="en-US" altLang="he-IL" smtClean="0">
                <a:hlinkClick r:id="rId4"/>
              </a:rPr>
              <a:t>http://www.youtube.com/watch?v=g6NMFHuef6Y&amp;feature=related</a:t>
            </a:r>
            <a:endParaRPr lang="he-IL" altLang="he-IL" smtClean="0"/>
          </a:p>
          <a:p>
            <a:r>
              <a:rPr lang="en-US" altLang="he-IL" smtClean="0"/>
              <a:t>HTTP</a:t>
            </a:r>
          </a:p>
          <a:p>
            <a:pPr lvl="1"/>
            <a:r>
              <a:rPr lang="en-US" altLang="he-IL" smtClean="0">
                <a:hlinkClick r:id="rId5"/>
              </a:rPr>
              <a:t>http://www.youtube.com/watch?v=qiEabvX9UX4&amp;feature=related</a:t>
            </a:r>
            <a:endParaRPr lang="en-US" altLang="he-IL" smtClean="0"/>
          </a:p>
          <a:p>
            <a:r>
              <a:rPr lang="en-US" altLang="he-IL" smtClean="0"/>
              <a:t>Cookies</a:t>
            </a:r>
          </a:p>
          <a:p>
            <a:pPr lvl="1"/>
            <a:r>
              <a:rPr lang="en-US" altLang="he-IL" smtClean="0">
                <a:hlinkClick r:id="rId6"/>
              </a:rPr>
              <a:t>http://www.youtube.com/watch?v=jCduHebLzCA</a:t>
            </a:r>
            <a:endParaRPr lang="he-IL" altLang="he-IL" smtClean="0"/>
          </a:p>
          <a:p>
            <a:pPr lvl="1" algn="r" rtl="1"/>
            <a:endParaRPr lang="he-IL" altLang="he-IL" smtClean="0"/>
          </a:p>
        </p:txBody>
      </p:sp>
    </p:spTree>
    <p:extLst>
      <p:ext uri="{BB962C8B-B14F-4D97-AF65-F5344CB8AC3E}">
        <p14:creationId xmlns:p14="http://schemas.microsoft.com/office/powerpoint/2010/main" val="210053287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he-IL" dirty="0" smtClean="0">
                <a:solidFill>
                  <a:schemeClr val="bg1"/>
                </a:solidFill>
                <a:latin typeface="Arial" pitchFamily="34" charset="0"/>
              </a:rPr>
              <a:t>הודעת בקשה ב-</a:t>
            </a:r>
            <a:r>
              <a:rPr lang="en-US" dirty="0" smtClean="0">
                <a:solidFill>
                  <a:schemeClr val="bg1"/>
                </a:solidFill>
                <a:latin typeface="Arial" pitchFamily="34" charset="0"/>
              </a:rPr>
              <a:t>HTTP</a:t>
            </a:r>
            <a:r>
              <a:rPr lang="he-IL" dirty="0" smtClean="0">
                <a:solidFill>
                  <a:schemeClr val="bg1"/>
                </a:solidFill>
                <a:latin typeface="Arial" pitchFamily="34" charset="0"/>
              </a:rPr>
              <a:t>:</a:t>
            </a:r>
            <a:endParaRPr lang="he-IL" dirty="0">
              <a:solidFill>
                <a:schemeClr val="bg1"/>
              </a:solidFill>
            </a:endParaRPr>
          </a:p>
        </p:txBody>
      </p:sp>
      <p:sp>
        <p:nvSpPr>
          <p:cNvPr id="4" name="Text Box 4"/>
          <p:cNvSpPr txBox="1">
            <a:spLocks noChangeArrowheads="1"/>
          </p:cNvSpPr>
          <p:nvPr/>
        </p:nvSpPr>
        <p:spPr bwMode="auto">
          <a:xfrm>
            <a:off x="539501" y="1552143"/>
            <a:ext cx="8208963" cy="2092881"/>
          </a:xfrm>
          <a:prstGeom prst="rect">
            <a:avLst/>
          </a:prstGeom>
          <a:noFill/>
          <a:ln w="9525">
            <a:noFill/>
            <a:miter lim="800000"/>
            <a:headEnd/>
            <a:tailEnd/>
          </a:ln>
        </p:spPr>
        <p:txBody>
          <a:bodyPr>
            <a:spAutoFit/>
          </a:bodyPr>
          <a:lstStyle/>
          <a:p>
            <a:pPr algn="r" rtl="1">
              <a:spcBef>
                <a:spcPct val="50000"/>
              </a:spcBef>
            </a:pPr>
            <a:r>
              <a:rPr lang="he-IL" sz="2800" b="0" dirty="0" smtClean="0">
                <a:solidFill>
                  <a:srgbClr val="000000"/>
                </a:solidFill>
                <a:latin typeface="Arial" pitchFamily="34" charset="0"/>
              </a:rPr>
              <a:t>יש </a:t>
            </a:r>
            <a:r>
              <a:rPr lang="he-IL" sz="2800" b="0" dirty="0">
                <a:solidFill>
                  <a:srgbClr val="000000"/>
                </a:solidFill>
                <a:latin typeface="Arial" pitchFamily="34" charset="0"/>
              </a:rPr>
              <a:t>שני סוגים של הודעות </a:t>
            </a:r>
            <a:r>
              <a:rPr lang="en-US" sz="2800" b="0" dirty="0">
                <a:solidFill>
                  <a:srgbClr val="000000"/>
                </a:solidFill>
                <a:latin typeface="Arial" pitchFamily="34" charset="0"/>
              </a:rPr>
              <a:t>HTTP</a:t>
            </a:r>
            <a:r>
              <a:rPr lang="he-IL" sz="2800" b="0" dirty="0">
                <a:solidFill>
                  <a:srgbClr val="000000"/>
                </a:solidFill>
                <a:latin typeface="Arial" pitchFamily="34" charset="0"/>
              </a:rPr>
              <a:t>: </a:t>
            </a:r>
            <a:r>
              <a:rPr lang="he-IL" sz="2800" dirty="0">
                <a:solidFill>
                  <a:srgbClr val="000099"/>
                </a:solidFill>
                <a:latin typeface="Arial" pitchFamily="34" charset="0"/>
              </a:rPr>
              <a:t>בקשה ותגובה</a:t>
            </a:r>
          </a:p>
          <a:p>
            <a:pPr algn="r" rtl="1">
              <a:spcBef>
                <a:spcPct val="50000"/>
              </a:spcBef>
            </a:pPr>
            <a:r>
              <a:rPr lang="he-IL" sz="2800" dirty="0">
                <a:solidFill>
                  <a:srgbClr val="000000"/>
                </a:solidFill>
                <a:latin typeface="Arial" pitchFamily="34" charset="0"/>
              </a:rPr>
              <a:t>הודעת בקשה ב-</a:t>
            </a:r>
            <a:r>
              <a:rPr lang="en-US" sz="2800" dirty="0">
                <a:solidFill>
                  <a:srgbClr val="000000"/>
                </a:solidFill>
                <a:latin typeface="Arial" pitchFamily="34" charset="0"/>
              </a:rPr>
              <a:t>HTTP</a:t>
            </a:r>
            <a:r>
              <a:rPr lang="he-IL" sz="2800" dirty="0">
                <a:solidFill>
                  <a:srgbClr val="000000"/>
                </a:solidFill>
                <a:latin typeface="Arial" pitchFamily="34" charset="0"/>
              </a:rPr>
              <a:t>:</a:t>
            </a:r>
            <a:endParaRPr lang="en-US" sz="2800" dirty="0">
              <a:solidFill>
                <a:srgbClr val="000000"/>
              </a:solidFill>
              <a:latin typeface="Arial" pitchFamily="34" charset="0"/>
            </a:endParaRPr>
          </a:p>
          <a:p>
            <a:pPr algn="r" rtl="1">
              <a:spcBef>
                <a:spcPct val="50000"/>
              </a:spcBef>
            </a:pPr>
            <a:r>
              <a:rPr lang="en-US" sz="2400" b="0" dirty="0">
                <a:solidFill>
                  <a:srgbClr val="000000"/>
                </a:solidFill>
                <a:latin typeface="Arial" pitchFamily="34" charset="0"/>
              </a:rPr>
              <a:t>ASCII</a:t>
            </a:r>
            <a:r>
              <a:rPr lang="he-IL" sz="2400" b="0" dirty="0">
                <a:solidFill>
                  <a:srgbClr val="000000"/>
                </a:solidFill>
                <a:latin typeface="Arial" pitchFamily="34" charset="0"/>
              </a:rPr>
              <a:t> (ניתן לקריאה): קל יותר לדבג, </a:t>
            </a:r>
            <a:r>
              <a:rPr lang="en-US" sz="2400" b="0" dirty="0">
                <a:solidFill>
                  <a:srgbClr val="000000"/>
                </a:solidFill>
                <a:latin typeface="Arial" pitchFamily="34" charset="0"/>
              </a:rPr>
              <a:t/>
            </a:r>
            <a:br>
              <a:rPr lang="en-US" sz="2400" b="0" dirty="0">
                <a:solidFill>
                  <a:srgbClr val="000000"/>
                </a:solidFill>
                <a:latin typeface="Arial" pitchFamily="34" charset="0"/>
              </a:rPr>
            </a:br>
            <a:r>
              <a:rPr lang="he-IL" sz="2400" b="0" dirty="0">
                <a:solidFill>
                  <a:srgbClr val="000000"/>
                </a:solidFill>
                <a:latin typeface="Arial" pitchFamily="34" charset="0"/>
              </a:rPr>
              <a:t>לדוגמה ניסוי באמצעות טלנט לדפדפן</a:t>
            </a:r>
            <a:endParaRPr lang="en-US" sz="2400" b="0" dirty="0">
              <a:solidFill>
                <a:srgbClr val="000000"/>
              </a:solidFill>
              <a:latin typeface="Arial" pitchFamily="34" charset="0"/>
            </a:endParaRPr>
          </a:p>
        </p:txBody>
      </p:sp>
      <p:sp>
        <p:nvSpPr>
          <p:cNvPr id="5" name="Text Box 6"/>
          <p:cNvSpPr txBox="1">
            <a:spLocks noChangeArrowheads="1"/>
          </p:cNvSpPr>
          <p:nvPr/>
        </p:nvSpPr>
        <p:spPr bwMode="auto">
          <a:xfrm>
            <a:off x="71065" y="3296171"/>
            <a:ext cx="2170112" cy="1006475"/>
          </a:xfrm>
          <a:prstGeom prst="rect">
            <a:avLst/>
          </a:prstGeom>
          <a:noFill/>
          <a:ln w="9525">
            <a:noFill/>
            <a:miter lim="800000"/>
            <a:headEnd/>
            <a:tailEnd/>
          </a:ln>
        </p:spPr>
        <p:txBody>
          <a:bodyPr>
            <a:spAutoFit/>
          </a:bodyPr>
          <a:lstStyle/>
          <a:p>
            <a:pPr algn="ctr" rtl="1" eaLnBrk="0" hangingPunct="0"/>
            <a:r>
              <a:rPr lang="he-IL" sz="2000">
                <a:solidFill>
                  <a:srgbClr val="000099"/>
                </a:solidFill>
                <a:latin typeface="Comic Sans MS" pitchFamily="66" charset="0"/>
              </a:rPr>
              <a:t>שורת בקשה </a:t>
            </a:r>
            <a:r>
              <a:rPr lang="en-US" sz="2000">
                <a:solidFill>
                  <a:srgbClr val="000099"/>
                </a:solidFill>
                <a:latin typeface="Comic Sans MS" pitchFamily="66" charset="0"/>
              </a:rPr>
              <a:t/>
            </a:r>
            <a:br>
              <a:rPr lang="en-US" sz="2000">
                <a:solidFill>
                  <a:srgbClr val="000099"/>
                </a:solidFill>
                <a:latin typeface="Comic Sans MS" pitchFamily="66" charset="0"/>
              </a:rPr>
            </a:br>
            <a:r>
              <a:rPr lang="he-IL" sz="2000">
                <a:solidFill>
                  <a:srgbClr val="000099"/>
                </a:solidFill>
                <a:latin typeface="Comic Sans MS" pitchFamily="66" charset="0"/>
              </a:rPr>
              <a:t>(</a:t>
            </a:r>
            <a:r>
              <a:rPr lang="en-US" sz="2000">
                <a:solidFill>
                  <a:srgbClr val="000099"/>
                </a:solidFill>
                <a:latin typeface="Comic Sans MS" pitchFamily="66" charset="0"/>
              </a:rPr>
              <a:t>GET, POST</a:t>
            </a:r>
            <a:r>
              <a:rPr lang="he-IL" sz="2000">
                <a:solidFill>
                  <a:srgbClr val="000099"/>
                </a:solidFill>
                <a:latin typeface="Comic Sans MS" pitchFamily="66" charset="0"/>
              </a:rPr>
              <a:t> </a:t>
            </a:r>
            <a:r>
              <a:rPr lang="en-US" sz="2000">
                <a:solidFill>
                  <a:srgbClr val="000099"/>
                </a:solidFill>
                <a:latin typeface="Comic Sans MS" pitchFamily="66" charset="0"/>
              </a:rPr>
              <a:t/>
            </a:r>
            <a:br>
              <a:rPr lang="en-US" sz="2000">
                <a:solidFill>
                  <a:srgbClr val="000099"/>
                </a:solidFill>
                <a:latin typeface="Comic Sans MS" pitchFamily="66" charset="0"/>
              </a:rPr>
            </a:br>
            <a:r>
              <a:rPr lang="he-IL" sz="2000">
                <a:solidFill>
                  <a:srgbClr val="000099"/>
                </a:solidFill>
                <a:latin typeface="Comic Sans MS" pitchFamily="66" charset="0"/>
              </a:rPr>
              <a:t>פקודות </a:t>
            </a:r>
            <a:r>
              <a:rPr lang="en-US" sz="2000">
                <a:solidFill>
                  <a:srgbClr val="000099"/>
                </a:solidFill>
                <a:latin typeface="Comic Sans MS" pitchFamily="66" charset="0"/>
              </a:rPr>
              <a:t>HEAD</a:t>
            </a:r>
            <a:r>
              <a:rPr lang="he-IL" sz="2000">
                <a:solidFill>
                  <a:srgbClr val="000099"/>
                </a:solidFill>
                <a:latin typeface="Comic Sans MS" pitchFamily="66" charset="0"/>
              </a:rPr>
              <a:t>)</a:t>
            </a:r>
            <a:endParaRPr lang="en-US" sz="2400" b="0">
              <a:solidFill>
                <a:srgbClr val="000099"/>
              </a:solidFill>
              <a:latin typeface="Times New Roman" pitchFamily="18" charset="0"/>
            </a:endParaRPr>
          </a:p>
        </p:txBody>
      </p:sp>
      <p:sp>
        <p:nvSpPr>
          <p:cNvPr id="6" name="Line 7"/>
          <p:cNvSpPr>
            <a:spLocks noChangeShapeType="1"/>
          </p:cNvSpPr>
          <p:nvPr/>
        </p:nvSpPr>
        <p:spPr bwMode="auto">
          <a:xfrm>
            <a:off x="2079252" y="3802583"/>
            <a:ext cx="923925" cy="257175"/>
          </a:xfrm>
          <a:prstGeom prst="line">
            <a:avLst/>
          </a:prstGeom>
          <a:noFill/>
          <a:ln w="19050">
            <a:solidFill>
              <a:srgbClr val="000099"/>
            </a:solidFill>
            <a:round/>
            <a:headEnd/>
            <a:tailEnd type="triangle" w="med" len="med"/>
          </a:ln>
        </p:spPr>
        <p:txBody>
          <a:bodyPr wrap="none" anchor="ctr"/>
          <a:lstStyle/>
          <a:p>
            <a:endParaRPr lang="he-IL"/>
          </a:p>
        </p:txBody>
      </p:sp>
      <p:sp>
        <p:nvSpPr>
          <p:cNvPr id="7" name="Freeform 8"/>
          <p:cNvSpPr>
            <a:spLocks/>
          </p:cNvSpPr>
          <p:nvPr/>
        </p:nvSpPr>
        <p:spPr bwMode="auto">
          <a:xfrm>
            <a:off x="2879352" y="4237558"/>
            <a:ext cx="257175" cy="1258888"/>
          </a:xfrm>
          <a:custGeom>
            <a:avLst/>
            <a:gdLst>
              <a:gd name="T0" fmla="*/ 2147483647 w 162"/>
              <a:gd name="T1" fmla="*/ 2147483647 h 1428"/>
              <a:gd name="T2" fmla="*/ 0 w 162"/>
              <a:gd name="T3" fmla="*/ 0 h 1428"/>
              <a:gd name="T4" fmla="*/ 0 w 162"/>
              <a:gd name="T5" fmla="*/ 2147483647 h 1428"/>
              <a:gd name="T6" fmla="*/ 2147483647 w 162"/>
              <a:gd name="T7" fmla="*/ 2147483647 h 1428"/>
              <a:gd name="T8" fmla="*/ 0 60000 65536"/>
              <a:gd name="T9" fmla="*/ 0 60000 65536"/>
              <a:gd name="T10" fmla="*/ 0 60000 65536"/>
              <a:gd name="T11" fmla="*/ 0 60000 65536"/>
              <a:gd name="T12" fmla="*/ 0 w 162"/>
              <a:gd name="T13" fmla="*/ 0 h 1428"/>
              <a:gd name="T14" fmla="*/ 162 w 162"/>
              <a:gd name="T15" fmla="*/ 1428 h 1428"/>
            </a:gdLst>
            <a:ahLst/>
            <a:cxnLst>
              <a:cxn ang="T8">
                <a:pos x="T0" y="T1"/>
              </a:cxn>
              <a:cxn ang="T9">
                <a:pos x="T2" y="T3"/>
              </a:cxn>
              <a:cxn ang="T10">
                <a:pos x="T4" y="T5"/>
              </a:cxn>
              <a:cxn ang="T11">
                <a:pos x="T6" y="T7"/>
              </a:cxn>
            </a:cxnLst>
            <a:rect l="T12" t="T13" r="T14" b="T15"/>
            <a:pathLst>
              <a:path w="162" h="1428">
                <a:moveTo>
                  <a:pt x="132" y="9"/>
                </a:moveTo>
                <a:lnTo>
                  <a:pt x="0" y="0"/>
                </a:lnTo>
                <a:lnTo>
                  <a:pt x="0" y="1428"/>
                </a:lnTo>
                <a:lnTo>
                  <a:pt x="162" y="1425"/>
                </a:lnTo>
              </a:path>
            </a:pathLst>
          </a:custGeom>
          <a:noFill/>
          <a:ln w="19050">
            <a:solidFill>
              <a:srgbClr val="000099"/>
            </a:solidFill>
            <a:round/>
            <a:headEnd/>
            <a:tailEnd/>
          </a:ln>
        </p:spPr>
        <p:txBody>
          <a:bodyPr wrap="none" anchor="ctr"/>
          <a:lstStyle/>
          <a:p>
            <a:endParaRPr lang="he-IL"/>
          </a:p>
        </p:txBody>
      </p:sp>
      <p:sp>
        <p:nvSpPr>
          <p:cNvPr id="8" name="Text Box 9"/>
          <p:cNvSpPr txBox="1">
            <a:spLocks noChangeArrowheads="1"/>
          </p:cNvSpPr>
          <p:nvPr/>
        </p:nvSpPr>
        <p:spPr bwMode="auto">
          <a:xfrm>
            <a:off x="1964952" y="4488383"/>
            <a:ext cx="877888" cy="1066800"/>
          </a:xfrm>
          <a:prstGeom prst="rect">
            <a:avLst/>
          </a:prstGeom>
          <a:noFill/>
          <a:ln w="9525">
            <a:noFill/>
            <a:miter lim="800000"/>
            <a:headEnd/>
            <a:tailEnd/>
          </a:ln>
        </p:spPr>
        <p:txBody>
          <a:bodyPr wrap="none">
            <a:spAutoFit/>
          </a:bodyPr>
          <a:lstStyle/>
          <a:p>
            <a:pPr algn="r" eaLnBrk="0" hangingPunct="0"/>
            <a:r>
              <a:rPr lang="he-IL" sz="2000">
                <a:solidFill>
                  <a:srgbClr val="000099"/>
                </a:solidFill>
                <a:latin typeface="Comic Sans MS" pitchFamily="66" charset="0"/>
              </a:rPr>
              <a:t>שורות </a:t>
            </a:r>
            <a:r>
              <a:rPr lang="en-US" sz="2000">
                <a:solidFill>
                  <a:srgbClr val="000099"/>
                </a:solidFill>
                <a:latin typeface="Comic Sans MS" pitchFamily="66" charset="0"/>
              </a:rPr>
              <a:t/>
            </a:r>
            <a:br>
              <a:rPr lang="en-US" sz="2000">
                <a:solidFill>
                  <a:srgbClr val="000099"/>
                </a:solidFill>
                <a:latin typeface="Comic Sans MS" pitchFamily="66" charset="0"/>
              </a:rPr>
            </a:br>
            <a:r>
              <a:rPr lang="he-IL" sz="2000">
                <a:solidFill>
                  <a:srgbClr val="000099"/>
                </a:solidFill>
                <a:latin typeface="Comic Sans MS" pitchFamily="66" charset="0"/>
              </a:rPr>
              <a:t>פתיח</a:t>
            </a:r>
            <a:r>
              <a:rPr lang="en-US" sz="2000">
                <a:solidFill>
                  <a:srgbClr val="000099"/>
                </a:solidFill>
                <a:latin typeface="Comic Sans MS" pitchFamily="66" charset="0"/>
              </a:rPr>
              <a:t/>
            </a:r>
            <a:br>
              <a:rPr lang="en-US" sz="2000">
                <a:solidFill>
                  <a:srgbClr val="000099"/>
                </a:solidFill>
                <a:latin typeface="Comic Sans MS" pitchFamily="66" charset="0"/>
              </a:rPr>
            </a:br>
            <a:endParaRPr lang="en-US" sz="2400">
              <a:solidFill>
                <a:srgbClr val="000099"/>
              </a:solidFill>
              <a:latin typeface="Times New Roman" pitchFamily="18" charset="0"/>
            </a:endParaRPr>
          </a:p>
        </p:txBody>
      </p:sp>
      <p:sp>
        <p:nvSpPr>
          <p:cNvPr id="9" name="Line 10"/>
          <p:cNvSpPr>
            <a:spLocks noChangeShapeType="1"/>
          </p:cNvSpPr>
          <p:nvPr/>
        </p:nvSpPr>
        <p:spPr bwMode="auto">
          <a:xfrm flipV="1">
            <a:off x="2195140" y="5677421"/>
            <a:ext cx="869950" cy="360362"/>
          </a:xfrm>
          <a:prstGeom prst="line">
            <a:avLst/>
          </a:prstGeom>
          <a:noFill/>
          <a:ln w="19050">
            <a:solidFill>
              <a:srgbClr val="000099"/>
            </a:solidFill>
            <a:round/>
            <a:headEnd/>
            <a:tailEnd type="triangle" w="med" len="med"/>
          </a:ln>
        </p:spPr>
        <p:txBody>
          <a:bodyPr wrap="none" anchor="ctr"/>
          <a:lstStyle/>
          <a:p>
            <a:endParaRPr lang="he-IL"/>
          </a:p>
        </p:txBody>
      </p:sp>
      <p:sp>
        <p:nvSpPr>
          <p:cNvPr id="10" name="Text Box 11"/>
          <p:cNvSpPr txBox="1">
            <a:spLocks noChangeArrowheads="1"/>
          </p:cNvSpPr>
          <p:nvPr/>
        </p:nvSpPr>
        <p:spPr bwMode="auto">
          <a:xfrm>
            <a:off x="394915" y="5425008"/>
            <a:ext cx="1776412" cy="1692771"/>
          </a:xfrm>
          <a:prstGeom prst="rect">
            <a:avLst/>
          </a:prstGeom>
          <a:noFill/>
          <a:ln w="9525">
            <a:noFill/>
            <a:miter lim="800000"/>
            <a:headEnd/>
            <a:tailEnd/>
          </a:ln>
        </p:spPr>
        <p:txBody>
          <a:bodyPr wrap="square">
            <a:spAutoFit/>
          </a:bodyPr>
          <a:lstStyle/>
          <a:p>
            <a:pPr algn="ctr" rtl="1" eaLnBrk="0" hangingPunct="0"/>
            <a:r>
              <a:rPr lang="he-IL" sz="2000" dirty="0">
                <a:solidFill>
                  <a:srgbClr val="000099"/>
                </a:solidFill>
                <a:latin typeface="Comic Sans MS" pitchFamily="66" charset="0"/>
              </a:rPr>
              <a:t>החזרת סמן, </a:t>
            </a:r>
            <a:r>
              <a:rPr lang="en-US" sz="2000" dirty="0">
                <a:solidFill>
                  <a:srgbClr val="000099"/>
                </a:solidFill>
                <a:latin typeface="Comic Sans MS" pitchFamily="66" charset="0"/>
              </a:rPr>
              <a:t/>
            </a:r>
            <a:br>
              <a:rPr lang="en-US" sz="2000" dirty="0">
                <a:solidFill>
                  <a:srgbClr val="000099"/>
                </a:solidFill>
                <a:latin typeface="Comic Sans MS" pitchFamily="66" charset="0"/>
              </a:rPr>
            </a:br>
            <a:r>
              <a:rPr lang="he-IL" sz="2000" dirty="0">
                <a:solidFill>
                  <a:srgbClr val="000099"/>
                </a:solidFill>
                <a:latin typeface="Comic Sans MS" pitchFamily="66" charset="0"/>
              </a:rPr>
              <a:t>הזנת שורה </a:t>
            </a:r>
            <a:r>
              <a:rPr lang="en-US" sz="2000" dirty="0">
                <a:solidFill>
                  <a:srgbClr val="000099"/>
                </a:solidFill>
                <a:latin typeface="Comic Sans MS" pitchFamily="66" charset="0"/>
              </a:rPr>
              <a:t/>
            </a:r>
            <a:br>
              <a:rPr lang="en-US" sz="2000" dirty="0">
                <a:solidFill>
                  <a:srgbClr val="000099"/>
                </a:solidFill>
                <a:latin typeface="Comic Sans MS" pitchFamily="66" charset="0"/>
              </a:rPr>
            </a:br>
            <a:r>
              <a:rPr lang="he-IL" sz="2000" dirty="0">
                <a:solidFill>
                  <a:srgbClr val="000099"/>
                </a:solidFill>
                <a:latin typeface="Comic Sans MS" pitchFamily="66" charset="0"/>
              </a:rPr>
              <a:t>מציינת סוף של </a:t>
            </a:r>
            <a:r>
              <a:rPr lang="en-US" sz="2000" dirty="0">
                <a:solidFill>
                  <a:srgbClr val="000099"/>
                </a:solidFill>
                <a:latin typeface="Comic Sans MS" pitchFamily="66" charset="0"/>
              </a:rPr>
              <a:t/>
            </a:r>
            <a:br>
              <a:rPr lang="en-US" sz="2000" dirty="0">
                <a:solidFill>
                  <a:srgbClr val="000099"/>
                </a:solidFill>
                <a:latin typeface="Comic Sans MS" pitchFamily="66" charset="0"/>
              </a:rPr>
            </a:br>
            <a:r>
              <a:rPr lang="he-IL" sz="2000" dirty="0">
                <a:solidFill>
                  <a:srgbClr val="000099"/>
                </a:solidFill>
                <a:latin typeface="Comic Sans MS" pitchFamily="66" charset="0"/>
              </a:rPr>
              <a:t>הודעה / פתיח</a:t>
            </a:r>
            <a:endParaRPr lang="en-US" sz="2000" dirty="0">
              <a:solidFill>
                <a:srgbClr val="000099"/>
              </a:solidFill>
              <a:latin typeface="Comic Sans MS" pitchFamily="66" charset="0"/>
            </a:endParaRPr>
          </a:p>
          <a:p>
            <a:pPr algn="ctr" eaLnBrk="0" hangingPunct="0"/>
            <a:endParaRPr lang="en-US" sz="2400" b="0" dirty="0">
              <a:solidFill>
                <a:srgbClr val="000099"/>
              </a:solidFill>
              <a:latin typeface="Times New Roman" pitchFamily="18" charset="0"/>
            </a:endParaRPr>
          </a:p>
        </p:txBody>
      </p:sp>
      <p:sp>
        <p:nvSpPr>
          <p:cNvPr id="11" name="Text Box 13"/>
          <p:cNvSpPr txBox="1">
            <a:spLocks noChangeArrowheads="1"/>
          </p:cNvSpPr>
          <p:nvPr/>
        </p:nvSpPr>
        <p:spPr bwMode="auto">
          <a:xfrm>
            <a:off x="3060327" y="3877196"/>
            <a:ext cx="5365750" cy="2286000"/>
          </a:xfrm>
          <a:prstGeom prst="rect">
            <a:avLst/>
          </a:prstGeom>
          <a:noFill/>
          <a:ln w="9525">
            <a:noFill/>
            <a:miter lim="800000"/>
            <a:headEnd/>
            <a:tailEnd/>
          </a:ln>
        </p:spPr>
        <p:txBody>
          <a:bodyPr wrap="none">
            <a:spAutoFit/>
          </a:bodyPr>
          <a:lstStyle/>
          <a:p>
            <a:pPr eaLnBrk="0" hangingPunct="0"/>
            <a:r>
              <a:rPr lang="en-US" sz="2000" b="1" dirty="0">
                <a:solidFill>
                  <a:srgbClr val="000099"/>
                </a:solidFill>
                <a:latin typeface="Courier New" pitchFamily="49" charset="0"/>
              </a:rPr>
              <a:t>GET /</a:t>
            </a:r>
            <a:r>
              <a:rPr lang="en-US" sz="2000" b="1" dirty="0" err="1">
                <a:solidFill>
                  <a:srgbClr val="000099"/>
                </a:solidFill>
                <a:latin typeface="Courier New" pitchFamily="49" charset="0"/>
              </a:rPr>
              <a:t>somedir</a:t>
            </a:r>
            <a:r>
              <a:rPr lang="en-US" sz="2000" b="1" dirty="0">
                <a:solidFill>
                  <a:srgbClr val="000099"/>
                </a:solidFill>
                <a:latin typeface="Courier New" pitchFamily="49" charset="0"/>
              </a:rPr>
              <a:t>/page.html HTTP/1.1</a:t>
            </a:r>
          </a:p>
          <a:p>
            <a:pPr eaLnBrk="0" hangingPunct="0"/>
            <a:r>
              <a:rPr lang="en-US" sz="2000" b="1" dirty="0">
                <a:solidFill>
                  <a:srgbClr val="000099"/>
                </a:solidFill>
                <a:latin typeface="Courier New" pitchFamily="49" charset="0"/>
              </a:rPr>
              <a:t>Host: www.someschool.edu </a:t>
            </a:r>
          </a:p>
          <a:p>
            <a:pPr eaLnBrk="0" hangingPunct="0"/>
            <a:r>
              <a:rPr lang="en-US" sz="2000" dirty="0">
                <a:solidFill>
                  <a:srgbClr val="000099"/>
                </a:solidFill>
                <a:latin typeface="Courier New" pitchFamily="49" charset="0"/>
              </a:rPr>
              <a:t>User-agent: Mozilla/4.0</a:t>
            </a:r>
          </a:p>
          <a:p>
            <a:pPr eaLnBrk="0" hangingPunct="0"/>
            <a:r>
              <a:rPr lang="en-US" sz="2000" dirty="0">
                <a:solidFill>
                  <a:srgbClr val="000099"/>
                </a:solidFill>
                <a:latin typeface="Courier New" pitchFamily="49" charset="0"/>
              </a:rPr>
              <a:t>Connection: close </a:t>
            </a:r>
          </a:p>
          <a:p>
            <a:pPr eaLnBrk="0" hangingPunct="0"/>
            <a:r>
              <a:rPr lang="en-US" sz="2000" dirty="0">
                <a:solidFill>
                  <a:srgbClr val="000099"/>
                </a:solidFill>
                <a:latin typeface="Courier New" pitchFamily="49" charset="0"/>
              </a:rPr>
              <a:t>Accept-</a:t>
            </a:r>
            <a:r>
              <a:rPr lang="en-US" sz="2000" dirty="0" err="1">
                <a:solidFill>
                  <a:srgbClr val="000099"/>
                </a:solidFill>
                <a:latin typeface="Courier New" pitchFamily="49" charset="0"/>
              </a:rPr>
              <a:t>language:fr</a:t>
            </a:r>
            <a:r>
              <a:rPr lang="en-US" sz="2000" dirty="0">
                <a:solidFill>
                  <a:srgbClr val="000099"/>
                </a:solidFill>
                <a:latin typeface="Courier New" pitchFamily="49" charset="0"/>
              </a:rPr>
              <a:t> </a:t>
            </a:r>
          </a:p>
          <a:p>
            <a:pPr eaLnBrk="0" hangingPunct="0"/>
            <a:r>
              <a:rPr lang="en-US" sz="2000" b="0" dirty="0">
                <a:solidFill>
                  <a:srgbClr val="000099"/>
                </a:solidFill>
                <a:latin typeface="Arial" pitchFamily="34" charset="0"/>
              </a:rPr>
              <a:t>(extra carriage return, line feed)</a:t>
            </a:r>
            <a:r>
              <a:rPr lang="en-US" sz="2400" b="0" dirty="0">
                <a:solidFill>
                  <a:srgbClr val="000099"/>
                </a:solidFill>
                <a:latin typeface="Times New Roman" pitchFamily="18" charset="0"/>
              </a:rPr>
              <a:t> </a:t>
            </a:r>
          </a:p>
          <a:p>
            <a:pPr eaLnBrk="0" hangingPunct="0"/>
            <a:r>
              <a:rPr lang="en-US" sz="2000" dirty="0">
                <a:solidFill>
                  <a:srgbClr val="000099"/>
                </a:solidFill>
                <a:latin typeface="Courier New" pitchFamily="49" charset="0"/>
              </a:rPr>
              <a:t>Optional body (e.g. uploaded file)</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he-IL" dirty="0" smtClean="0">
                <a:solidFill>
                  <a:schemeClr val="bg1"/>
                </a:solidFill>
                <a:latin typeface="Arial" pitchFamily="34" charset="0"/>
              </a:rPr>
              <a:t>הודעת בקשה ב-</a:t>
            </a:r>
            <a:r>
              <a:rPr lang="en-US" dirty="0" smtClean="0">
                <a:solidFill>
                  <a:schemeClr val="bg1"/>
                </a:solidFill>
                <a:latin typeface="Arial" pitchFamily="34" charset="0"/>
              </a:rPr>
              <a:t>HTTP</a:t>
            </a:r>
            <a:r>
              <a:rPr lang="he-IL" dirty="0" smtClean="0">
                <a:solidFill>
                  <a:schemeClr val="bg1"/>
                </a:solidFill>
                <a:latin typeface="Arial" pitchFamily="34" charset="0"/>
              </a:rPr>
              <a:t>:</a:t>
            </a:r>
            <a:endParaRPr lang="he-IL" dirty="0">
              <a:solidFill>
                <a:schemeClr val="bg1"/>
              </a:solidFill>
            </a:endParaRPr>
          </a:p>
        </p:txBody>
      </p:sp>
      <p:sp>
        <p:nvSpPr>
          <p:cNvPr id="4" name="Text Box 4"/>
          <p:cNvSpPr txBox="1">
            <a:spLocks noChangeArrowheads="1"/>
          </p:cNvSpPr>
          <p:nvPr/>
        </p:nvSpPr>
        <p:spPr bwMode="auto">
          <a:xfrm>
            <a:off x="390852" y="3284984"/>
            <a:ext cx="8208963" cy="1384995"/>
          </a:xfrm>
          <a:prstGeom prst="rect">
            <a:avLst/>
          </a:prstGeom>
          <a:noFill/>
          <a:ln w="9525">
            <a:noFill/>
            <a:miter lim="800000"/>
            <a:headEnd/>
            <a:tailEnd/>
          </a:ln>
        </p:spPr>
        <p:txBody>
          <a:bodyPr>
            <a:spAutoFit/>
          </a:bodyPr>
          <a:lstStyle/>
          <a:p>
            <a:pPr marL="342900" indent="-342900">
              <a:spcBef>
                <a:spcPct val="50000"/>
              </a:spcBef>
              <a:buFont typeface="Wingdings" panose="05000000000000000000" pitchFamily="2" charset="2"/>
              <a:buChar char="q"/>
            </a:pPr>
            <a:r>
              <a:rPr lang="en-US" sz="2400" dirty="0">
                <a:latin typeface="Arial" pitchFamily="34" charset="0"/>
              </a:rPr>
              <a:t>What is the name of the file that is being retrieved in this GET message?</a:t>
            </a:r>
          </a:p>
          <a:p>
            <a:pPr marL="342900" indent="-342900">
              <a:spcBef>
                <a:spcPct val="50000"/>
              </a:spcBef>
              <a:buFont typeface="Wingdings" panose="05000000000000000000" pitchFamily="2" charset="2"/>
              <a:buChar char="q"/>
            </a:pPr>
            <a:r>
              <a:rPr lang="en-US" sz="2400" dirty="0">
                <a:latin typeface="Arial" pitchFamily="34" charset="0"/>
              </a:rPr>
              <a:t>What version of HTTP is the client running</a:t>
            </a:r>
            <a:r>
              <a:rPr lang="en-US" sz="2400" dirty="0" smtClean="0">
                <a:latin typeface="Arial" pitchFamily="34" charset="0"/>
              </a:rPr>
              <a:t>?</a:t>
            </a:r>
            <a:endParaRPr lang="en-US" sz="2400" dirty="0">
              <a:latin typeface="Arial" pitchFamily="34" charset="0"/>
            </a:endParaRPr>
          </a:p>
        </p:txBody>
      </p:sp>
      <p:sp>
        <p:nvSpPr>
          <p:cNvPr id="11" name="Text Box 13"/>
          <p:cNvSpPr txBox="1">
            <a:spLocks noChangeArrowheads="1"/>
          </p:cNvSpPr>
          <p:nvPr/>
        </p:nvSpPr>
        <p:spPr bwMode="auto">
          <a:xfrm>
            <a:off x="324962" y="1916832"/>
            <a:ext cx="8340745" cy="707886"/>
          </a:xfrm>
          <a:prstGeom prst="rect">
            <a:avLst/>
          </a:prstGeom>
          <a:noFill/>
          <a:ln w="9525">
            <a:noFill/>
            <a:miter lim="800000"/>
            <a:headEnd/>
            <a:tailEnd/>
          </a:ln>
        </p:spPr>
        <p:txBody>
          <a:bodyPr wrap="none">
            <a:spAutoFit/>
          </a:bodyPr>
          <a:lstStyle/>
          <a:p>
            <a:pPr eaLnBrk="0" hangingPunct="0"/>
            <a:r>
              <a:rPr lang="en-US" sz="2000" b="1" dirty="0">
                <a:solidFill>
                  <a:srgbClr val="000099"/>
                </a:solidFill>
                <a:latin typeface="Courier New" pitchFamily="49" charset="0"/>
              </a:rPr>
              <a:t>GET /</a:t>
            </a:r>
            <a:r>
              <a:rPr lang="en-US" sz="2000" b="1" dirty="0" err="1">
                <a:solidFill>
                  <a:srgbClr val="000099"/>
                </a:solidFill>
                <a:latin typeface="Courier New" pitchFamily="49" charset="0"/>
              </a:rPr>
              <a:t>kurose_ross</a:t>
            </a:r>
            <a:r>
              <a:rPr lang="en-US" sz="2000" b="1" dirty="0">
                <a:solidFill>
                  <a:srgbClr val="000099"/>
                </a:solidFill>
                <a:latin typeface="Courier New" pitchFamily="49" charset="0"/>
              </a:rPr>
              <a:t>/interactive/quotation10.htm HTTP/1.0</a:t>
            </a:r>
          </a:p>
          <a:p>
            <a:pPr eaLnBrk="0" hangingPunct="0"/>
            <a:r>
              <a:rPr lang="en-US" sz="2000" b="1" dirty="0">
                <a:solidFill>
                  <a:srgbClr val="000099"/>
                </a:solidFill>
                <a:latin typeface="Courier New" pitchFamily="49" charset="0"/>
              </a:rPr>
              <a:t>Host: </a:t>
            </a:r>
            <a:r>
              <a:rPr lang="en-US" sz="2000" b="1" dirty="0" smtClean="0">
                <a:solidFill>
                  <a:srgbClr val="000099"/>
                </a:solidFill>
                <a:latin typeface="Courier New" pitchFamily="49" charset="0"/>
              </a:rPr>
              <a:t>gaia.cs.umass.edu</a:t>
            </a:r>
            <a:endParaRPr lang="en-US" sz="2000" b="1" dirty="0">
              <a:solidFill>
                <a:srgbClr val="000099"/>
              </a:solidFill>
              <a:latin typeface="Courier New" pitchFamily="49" charset="0"/>
            </a:endParaRPr>
          </a:p>
        </p:txBody>
      </p:sp>
    </p:spTree>
    <p:extLst>
      <p:ext uri="{BB962C8B-B14F-4D97-AF65-F5344CB8AC3E}">
        <p14:creationId xmlns:p14="http://schemas.microsoft.com/office/powerpoint/2010/main" val="848063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he-IL" dirty="0" smtClean="0">
                <a:solidFill>
                  <a:schemeClr val="bg1"/>
                </a:solidFill>
                <a:latin typeface="Arial" pitchFamily="34" charset="0"/>
              </a:rPr>
              <a:t>הודעת בקשה ב-</a:t>
            </a:r>
            <a:r>
              <a:rPr lang="en-US" dirty="0" smtClean="0">
                <a:solidFill>
                  <a:schemeClr val="bg1"/>
                </a:solidFill>
                <a:latin typeface="Arial" pitchFamily="34" charset="0"/>
              </a:rPr>
              <a:t>HTTP</a:t>
            </a:r>
            <a:r>
              <a:rPr lang="he-IL" dirty="0" smtClean="0">
                <a:solidFill>
                  <a:schemeClr val="bg1"/>
                </a:solidFill>
                <a:latin typeface="Arial" pitchFamily="34" charset="0"/>
              </a:rPr>
              <a:t>:</a:t>
            </a:r>
            <a:endParaRPr lang="he-IL" dirty="0">
              <a:solidFill>
                <a:schemeClr val="bg1"/>
              </a:solidFill>
            </a:endParaRPr>
          </a:p>
        </p:txBody>
      </p:sp>
      <p:sp>
        <p:nvSpPr>
          <p:cNvPr id="4" name="Text Box 4"/>
          <p:cNvSpPr txBox="1">
            <a:spLocks noChangeArrowheads="1"/>
          </p:cNvSpPr>
          <p:nvPr/>
        </p:nvSpPr>
        <p:spPr bwMode="auto">
          <a:xfrm>
            <a:off x="390852" y="3284984"/>
            <a:ext cx="8753148" cy="1384995"/>
          </a:xfrm>
          <a:prstGeom prst="rect">
            <a:avLst/>
          </a:prstGeom>
          <a:noFill/>
          <a:ln w="9525">
            <a:noFill/>
            <a:miter lim="800000"/>
            <a:headEnd/>
            <a:tailEnd/>
          </a:ln>
        </p:spPr>
        <p:txBody>
          <a:bodyPr wrap="square">
            <a:spAutoFit/>
          </a:bodyPr>
          <a:lstStyle/>
          <a:p>
            <a:pPr marL="342900" indent="-342900">
              <a:spcBef>
                <a:spcPct val="50000"/>
              </a:spcBef>
              <a:buFont typeface="Wingdings" panose="05000000000000000000" pitchFamily="2" charset="2"/>
              <a:buChar char="q"/>
            </a:pPr>
            <a:r>
              <a:rPr lang="en-US" sz="2400" dirty="0">
                <a:latin typeface="Arial" pitchFamily="34" charset="0"/>
              </a:rPr>
              <a:t>The file being fetched is /</a:t>
            </a:r>
            <a:r>
              <a:rPr lang="en-US" sz="2400" dirty="0" err="1">
                <a:latin typeface="Arial" pitchFamily="34" charset="0"/>
              </a:rPr>
              <a:t>kurose_ross</a:t>
            </a:r>
            <a:r>
              <a:rPr lang="en-US" sz="2400" dirty="0">
                <a:latin typeface="Arial" pitchFamily="34" charset="0"/>
              </a:rPr>
              <a:t>/interactive/quotation10.htm</a:t>
            </a:r>
          </a:p>
          <a:p>
            <a:pPr marL="342900" indent="-342900">
              <a:spcBef>
                <a:spcPct val="50000"/>
              </a:spcBef>
              <a:buFont typeface="Wingdings" panose="05000000000000000000" pitchFamily="2" charset="2"/>
              <a:buChar char="q"/>
            </a:pPr>
            <a:r>
              <a:rPr lang="en-US" sz="2400" dirty="0">
                <a:latin typeface="Arial" pitchFamily="34" charset="0"/>
              </a:rPr>
              <a:t>The client is running HTTP version 1.0</a:t>
            </a:r>
            <a:r>
              <a:rPr lang="en-US" sz="2400" dirty="0" smtClean="0">
                <a:latin typeface="Arial" pitchFamily="34" charset="0"/>
              </a:rPr>
              <a:t>.</a:t>
            </a:r>
            <a:endParaRPr lang="en-US" sz="2400" dirty="0">
              <a:latin typeface="Arial" pitchFamily="34" charset="0"/>
            </a:endParaRPr>
          </a:p>
        </p:txBody>
      </p:sp>
      <p:sp>
        <p:nvSpPr>
          <p:cNvPr id="11" name="Text Box 13"/>
          <p:cNvSpPr txBox="1">
            <a:spLocks noChangeArrowheads="1"/>
          </p:cNvSpPr>
          <p:nvPr/>
        </p:nvSpPr>
        <p:spPr bwMode="auto">
          <a:xfrm>
            <a:off x="324962" y="1916832"/>
            <a:ext cx="8340745" cy="707886"/>
          </a:xfrm>
          <a:prstGeom prst="rect">
            <a:avLst/>
          </a:prstGeom>
          <a:noFill/>
          <a:ln w="9525">
            <a:noFill/>
            <a:miter lim="800000"/>
            <a:headEnd/>
            <a:tailEnd/>
          </a:ln>
        </p:spPr>
        <p:txBody>
          <a:bodyPr wrap="none">
            <a:spAutoFit/>
          </a:bodyPr>
          <a:lstStyle/>
          <a:p>
            <a:pPr eaLnBrk="0" hangingPunct="0"/>
            <a:r>
              <a:rPr lang="en-US" sz="2000" b="1" dirty="0">
                <a:solidFill>
                  <a:srgbClr val="000099"/>
                </a:solidFill>
                <a:latin typeface="Courier New" pitchFamily="49" charset="0"/>
              </a:rPr>
              <a:t>GET /</a:t>
            </a:r>
            <a:r>
              <a:rPr lang="en-US" sz="2000" b="1" dirty="0" err="1">
                <a:solidFill>
                  <a:srgbClr val="000099"/>
                </a:solidFill>
                <a:latin typeface="Courier New" pitchFamily="49" charset="0"/>
              </a:rPr>
              <a:t>kurose_ross</a:t>
            </a:r>
            <a:r>
              <a:rPr lang="en-US" sz="2000" b="1" dirty="0">
                <a:solidFill>
                  <a:srgbClr val="000099"/>
                </a:solidFill>
                <a:latin typeface="Courier New" pitchFamily="49" charset="0"/>
              </a:rPr>
              <a:t>/interactive/quotation10.htm HTTP/1.0</a:t>
            </a:r>
          </a:p>
          <a:p>
            <a:pPr eaLnBrk="0" hangingPunct="0"/>
            <a:r>
              <a:rPr lang="en-US" sz="2000" b="1" dirty="0">
                <a:solidFill>
                  <a:srgbClr val="000099"/>
                </a:solidFill>
                <a:latin typeface="Courier New" pitchFamily="49" charset="0"/>
              </a:rPr>
              <a:t>Host: </a:t>
            </a:r>
            <a:r>
              <a:rPr lang="en-US" sz="2000" b="1" dirty="0" smtClean="0">
                <a:solidFill>
                  <a:srgbClr val="000099"/>
                </a:solidFill>
                <a:latin typeface="Courier New" pitchFamily="49" charset="0"/>
              </a:rPr>
              <a:t>gaia.cs.umass.edu</a:t>
            </a:r>
          </a:p>
        </p:txBody>
      </p:sp>
    </p:spTree>
    <p:extLst>
      <p:ext uri="{BB962C8B-B14F-4D97-AF65-F5344CB8AC3E}">
        <p14:creationId xmlns:p14="http://schemas.microsoft.com/office/powerpoint/2010/main" val="25720689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he-IL" dirty="0" smtClean="0">
                <a:solidFill>
                  <a:schemeClr val="bg1"/>
                </a:solidFill>
                <a:latin typeface="Arial" pitchFamily="34" charset="0"/>
              </a:rPr>
              <a:t>הודעת בקשה ב-</a:t>
            </a:r>
            <a:r>
              <a:rPr lang="en-US" dirty="0" smtClean="0">
                <a:solidFill>
                  <a:schemeClr val="bg1"/>
                </a:solidFill>
                <a:latin typeface="Arial" pitchFamily="34" charset="0"/>
              </a:rPr>
              <a:t>HTTP</a:t>
            </a:r>
            <a:r>
              <a:rPr lang="he-IL" dirty="0" smtClean="0">
                <a:solidFill>
                  <a:schemeClr val="bg1"/>
                </a:solidFill>
                <a:latin typeface="Arial" pitchFamily="34" charset="0"/>
              </a:rPr>
              <a:t>:</a:t>
            </a:r>
            <a:endParaRPr lang="he-IL" dirty="0">
              <a:solidFill>
                <a:schemeClr val="bg1"/>
              </a:solidFill>
            </a:endParaRPr>
          </a:p>
        </p:txBody>
      </p:sp>
      <p:sp>
        <p:nvSpPr>
          <p:cNvPr id="11" name="Text Box 13"/>
          <p:cNvSpPr txBox="1">
            <a:spLocks noChangeArrowheads="1"/>
          </p:cNvSpPr>
          <p:nvPr/>
        </p:nvSpPr>
        <p:spPr bwMode="auto">
          <a:xfrm>
            <a:off x="324962" y="1916832"/>
            <a:ext cx="8361838" cy="3170099"/>
          </a:xfrm>
          <a:prstGeom prst="rect">
            <a:avLst/>
          </a:prstGeom>
          <a:noFill/>
          <a:ln w="9525">
            <a:noFill/>
            <a:miter lim="800000"/>
            <a:headEnd/>
            <a:tailEnd/>
          </a:ln>
        </p:spPr>
        <p:txBody>
          <a:bodyPr wrap="square">
            <a:spAutoFit/>
          </a:bodyPr>
          <a:lstStyle/>
          <a:p>
            <a:pPr eaLnBrk="0" hangingPunct="0"/>
            <a:r>
              <a:rPr lang="en-US" sz="2000" b="1" dirty="0">
                <a:solidFill>
                  <a:srgbClr val="000099"/>
                </a:solidFill>
                <a:latin typeface="Courier New" pitchFamily="49" charset="0"/>
              </a:rPr>
              <a:t>GET /</a:t>
            </a:r>
            <a:r>
              <a:rPr lang="en-US" sz="2000" b="1" dirty="0" err="1">
                <a:solidFill>
                  <a:srgbClr val="000099"/>
                </a:solidFill>
                <a:latin typeface="Courier New" pitchFamily="49" charset="0"/>
              </a:rPr>
              <a:t>kurose_ross</a:t>
            </a:r>
            <a:r>
              <a:rPr lang="en-US" sz="2000" b="1" dirty="0">
                <a:solidFill>
                  <a:srgbClr val="000099"/>
                </a:solidFill>
                <a:latin typeface="Courier New" pitchFamily="49" charset="0"/>
              </a:rPr>
              <a:t>/interactive/quotation8.htm HTTP/1.1</a:t>
            </a:r>
          </a:p>
          <a:p>
            <a:pPr eaLnBrk="0" hangingPunct="0"/>
            <a:r>
              <a:rPr lang="en-US" sz="2000" b="1" dirty="0">
                <a:solidFill>
                  <a:srgbClr val="000099"/>
                </a:solidFill>
                <a:latin typeface="Courier New" pitchFamily="49" charset="0"/>
              </a:rPr>
              <a:t>Host: gaia.cs.umass.edu</a:t>
            </a:r>
          </a:p>
          <a:p>
            <a:pPr eaLnBrk="0" hangingPunct="0"/>
            <a:r>
              <a:rPr lang="en-US" sz="2000" b="1" dirty="0">
                <a:solidFill>
                  <a:srgbClr val="000099"/>
                </a:solidFill>
                <a:latin typeface="Courier New" pitchFamily="49" charset="0"/>
              </a:rPr>
              <a:t>Accept: text/plain, text/html, text/xml, image/gif, image/</a:t>
            </a:r>
            <a:r>
              <a:rPr lang="en-US" sz="2000" b="1" dirty="0" err="1">
                <a:solidFill>
                  <a:srgbClr val="000099"/>
                </a:solidFill>
                <a:latin typeface="Courier New" pitchFamily="49" charset="0"/>
              </a:rPr>
              <a:t>png</a:t>
            </a:r>
            <a:r>
              <a:rPr lang="en-US" sz="2000" b="1" dirty="0">
                <a:solidFill>
                  <a:srgbClr val="000099"/>
                </a:solidFill>
                <a:latin typeface="Courier New" pitchFamily="49" charset="0"/>
              </a:rPr>
              <a:t>, audio/mp4, audio/mpeg, video/</a:t>
            </a:r>
            <a:r>
              <a:rPr lang="en-US" sz="2000" b="1" dirty="0" err="1">
                <a:solidFill>
                  <a:srgbClr val="000099"/>
                </a:solidFill>
                <a:latin typeface="Courier New" pitchFamily="49" charset="0"/>
              </a:rPr>
              <a:t>wmv</a:t>
            </a:r>
            <a:r>
              <a:rPr lang="en-US" sz="2000" b="1" dirty="0">
                <a:solidFill>
                  <a:srgbClr val="000099"/>
                </a:solidFill>
                <a:latin typeface="Courier New" pitchFamily="49" charset="0"/>
              </a:rPr>
              <a:t>, video/mp4, application/*, */* </a:t>
            </a:r>
          </a:p>
          <a:p>
            <a:pPr eaLnBrk="0" hangingPunct="0"/>
            <a:r>
              <a:rPr lang="en-US" sz="2000" b="1" dirty="0">
                <a:solidFill>
                  <a:srgbClr val="000099"/>
                </a:solidFill>
                <a:latin typeface="Courier New" pitchFamily="49" charset="0"/>
              </a:rPr>
              <a:t>Accept-Language: </a:t>
            </a:r>
            <a:r>
              <a:rPr lang="en-US" sz="2000" b="1" dirty="0" err="1">
                <a:solidFill>
                  <a:srgbClr val="000099"/>
                </a:solidFill>
                <a:latin typeface="Courier New" pitchFamily="49" charset="0"/>
              </a:rPr>
              <a:t>en</a:t>
            </a:r>
            <a:r>
              <a:rPr lang="en-US" sz="2000" b="1" dirty="0">
                <a:solidFill>
                  <a:srgbClr val="000099"/>
                </a:solidFill>
                <a:latin typeface="Courier New" pitchFamily="49" charset="0"/>
              </a:rPr>
              <a:t>-us, </a:t>
            </a:r>
            <a:r>
              <a:rPr lang="en-US" sz="2000" b="1" dirty="0" err="1">
                <a:solidFill>
                  <a:srgbClr val="000099"/>
                </a:solidFill>
                <a:latin typeface="Courier New" pitchFamily="49" charset="0"/>
              </a:rPr>
              <a:t>en-gb;q</a:t>
            </a:r>
            <a:r>
              <a:rPr lang="en-US" sz="2000" b="1" dirty="0">
                <a:solidFill>
                  <a:srgbClr val="000099"/>
                </a:solidFill>
                <a:latin typeface="Courier New" pitchFamily="49" charset="0"/>
              </a:rPr>
              <a:t>=0.1, </a:t>
            </a:r>
            <a:r>
              <a:rPr lang="en-US" sz="2000" b="1" dirty="0" err="1">
                <a:solidFill>
                  <a:srgbClr val="000099"/>
                </a:solidFill>
                <a:latin typeface="Courier New" pitchFamily="49" charset="0"/>
              </a:rPr>
              <a:t>en;q</a:t>
            </a:r>
            <a:r>
              <a:rPr lang="en-US" sz="2000" b="1" dirty="0">
                <a:solidFill>
                  <a:srgbClr val="000099"/>
                </a:solidFill>
                <a:latin typeface="Courier New" pitchFamily="49" charset="0"/>
              </a:rPr>
              <a:t>=0.8, </a:t>
            </a:r>
            <a:r>
              <a:rPr lang="en-US" sz="2000" b="1" dirty="0" err="1">
                <a:solidFill>
                  <a:srgbClr val="000099"/>
                </a:solidFill>
                <a:latin typeface="Courier New" pitchFamily="49" charset="0"/>
              </a:rPr>
              <a:t>fr</a:t>
            </a:r>
            <a:r>
              <a:rPr lang="en-US" sz="2000" b="1" dirty="0">
                <a:solidFill>
                  <a:srgbClr val="000099"/>
                </a:solidFill>
                <a:latin typeface="Courier New" pitchFamily="49" charset="0"/>
              </a:rPr>
              <a:t>, </a:t>
            </a:r>
            <a:r>
              <a:rPr lang="en-US" sz="2000" b="1" dirty="0" err="1">
                <a:solidFill>
                  <a:srgbClr val="000099"/>
                </a:solidFill>
                <a:latin typeface="Courier New" pitchFamily="49" charset="0"/>
              </a:rPr>
              <a:t>fr-ch</a:t>
            </a:r>
            <a:r>
              <a:rPr lang="en-US" sz="2000" b="1" dirty="0">
                <a:solidFill>
                  <a:srgbClr val="000099"/>
                </a:solidFill>
                <a:latin typeface="Courier New" pitchFamily="49" charset="0"/>
              </a:rPr>
              <a:t>, de, </a:t>
            </a:r>
            <a:r>
              <a:rPr lang="en-US" sz="2000" b="1" dirty="0" err="1">
                <a:solidFill>
                  <a:srgbClr val="000099"/>
                </a:solidFill>
                <a:latin typeface="Courier New" pitchFamily="49" charset="0"/>
              </a:rPr>
              <a:t>ar</a:t>
            </a:r>
            <a:r>
              <a:rPr lang="en-US" sz="2000" b="1" dirty="0">
                <a:solidFill>
                  <a:srgbClr val="000099"/>
                </a:solidFill>
                <a:latin typeface="Courier New" pitchFamily="49" charset="0"/>
              </a:rPr>
              <a:t>, </a:t>
            </a:r>
            <a:r>
              <a:rPr lang="en-US" sz="2000" b="1" dirty="0" err="1">
                <a:solidFill>
                  <a:srgbClr val="000099"/>
                </a:solidFill>
                <a:latin typeface="Courier New" pitchFamily="49" charset="0"/>
              </a:rPr>
              <a:t>cs</a:t>
            </a:r>
            <a:endParaRPr lang="en-US" sz="2000" b="1" dirty="0">
              <a:solidFill>
                <a:srgbClr val="000099"/>
              </a:solidFill>
              <a:latin typeface="Courier New" pitchFamily="49" charset="0"/>
            </a:endParaRPr>
          </a:p>
          <a:p>
            <a:pPr eaLnBrk="0" hangingPunct="0"/>
            <a:r>
              <a:rPr lang="en-US" sz="2000" b="1" dirty="0">
                <a:solidFill>
                  <a:srgbClr val="000099"/>
                </a:solidFill>
                <a:latin typeface="Courier New" pitchFamily="49" charset="0"/>
              </a:rPr>
              <a:t>If-Modified-Since: Sun, 06 Aug 2017 23:50:56 -0700</a:t>
            </a:r>
          </a:p>
          <a:p>
            <a:pPr eaLnBrk="0" hangingPunct="0"/>
            <a:r>
              <a:rPr lang="en-US" sz="2000" b="1" dirty="0">
                <a:solidFill>
                  <a:srgbClr val="000099"/>
                </a:solidFill>
                <a:latin typeface="Courier New" pitchFamily="49" charset="0"/>
              </a:rPr>
              <a:t>User Agent: Mozilla/5.0 (Windows NT 6.1; WOW64; rv:12.0) Gecko/20100101 Firefox/12.0</a:t>
            </a:r>
            <a:endParaRPr lang="en-US" sz="2000" dirty="0">
              <a:solidFill>
                <a:srgbClr val="000099"/>
              </a:solidFill>
              <a:latin typeface="Courier New" pitchFamily="49" charset="0"/>
            </a:endParaRPr>
          </a:p>
        </p:txBody>
      </p:sp>
    </p:spTree>
    <p:extLst>
      <p:ext uri="{BB962C8B-B14F-4D97-AF65-F5344CB8AC3E}">
        <p14:creationId xmlns:p14="http://schemas.microsoft.com/office/powerpoint/2010/main" val="14563125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he-IL" dirty="0" smtClean="0">
                <a:solidFill>
                  <a:schemeClr val="bg1"/>
                </a:solidFill>
                <a:latin typeface="Arial" pitchFamily="34" charset="0"/>
              </a:rPr>
              <a:t>הודעת בקשה ב-</a:t>
            </a:r>
            <a:r>
              <a:rPr lang="en-US" dirty="0" smtClean="0">
                <a:solidFill>
                  <a:schemeClr val="bg1"/>
                </a:solidFill>
                <a:latin typeface="Arial" pitchFamily="34" charset="0"/>
              </a:rPr>
              <a:t>HTTP</a:t>
            </a:r>
            <a:r>
              <a:rPr lang="he-IL" dirty="0" smtClean="0">
                <a:solidFill>
                  <a:schemeClr val="bg1"/>
                </a:solidFill>
                <a:latin typeface="Arial" pitchFamily="34" charset="0"/>
              </a:rPr>
              <a:t>:</a:t>
            </a:r>
            <a:endParaRPr lang="he-IL" dirty="0">
              <a:solidFill>
                <a:schemeClr val="bg1"/>
              </a:solidFill>
            </a:endParaRPr>
          </a:p>
        </p:txBody>
      </p:sp>
      <p:sp>
        <p:nvSpPr>
          <p:cNvPr id="4" name="Text Box 4"/>
          <p:cNvSpPr txBox="1">
            <a:spLocks noChangeArrowheads="1"/>
          </p:cNvSpPr>
          <p:nvPr/>
        </p:nvSpPr>
        <p:spPr bwMode="auto">
          <a:xfrm>
            <a:off x="363355" y="1700808"/>
            <a:ext cx="8753148" cy="2462213"/>
          </a:xfrm>
          <a:prstGeom prst="rect">
            <a:avLst/>
          </a:prstGeom>
          <a:noFill/>
          <a:ln w="9525">
            <a:noFill/>
            <a:miter lim="800000"/>
            <a:headEnd/>
            <a:tailEnd/>
          </a:ln>
        </p:spPr>
        <p:txBody>
          <a:bodyPr wrap="square">
            <a:spAutoFit/>
          </a:bodyPr>
          <a:lstStyle/>
          <a:p>
            <a:pPr marL="342900" indent="-342900">
              <a:spcBef>
                <a:spcPct val="50000"/>
              </a:spcBef>
              <a:buFont typeface="Wingdings" panose="05000000000000000000" pitchFamily="2" charset="2"/>
              <a:buChar char="q"/>
            </a:pPr>
            <a:r>
              <a:rPr lang="en-US" dirty="0">
                <a:latin typeface="Arial" pitchFamily="34" charset="0"/>
              </a:rPr>
              <a:t>What is the name of the file that is being retrieved in this GET message?</a:t>
            </a:r>
          </a:p>
          <a:p>
            <a:pPr marL="342900" indent="-342900">
              <a:spcBef>
                <a:spcPct val="50000"/>
              </a:spcBef>
              <a:buFont typeface="Wingdings" panose="05000000000000000000" pitchFamily="2" charset="2"/>
              <a:buChar char="q"/>
            </a:pPr>
            <a:r>
              <a:rPr lang="en-US" dirty="0">
                <a:latin typeface="Arial" pitchFamily="34" charset="0"/>
              </a:rPr>
              <a:t>What </a:t>
            </a:r>
            <a:r>
              <a:rPr lang="en-US" dirty="0" smtClean="0">
                <a:latin typeface="Arial" pitchFamily="34" charset="0"/>
              </a:rPr>
              <a:t>version </a:t>
            </a:r>
            <a:r>
              <a:rPr lang="en-US" dirty="0">
                <a:latin typeface="Arial" pitchFamily="34" charset="0"/>
              </a:rPr>
              <a:t>of </a:t>
            </a:r>
            <a:r>
              <a:rPr lang="en-US" dirty="0" smtClean="0">
                <a:latin typeface="Arial" pitchFamily="34" charset="0"/>
              </a:rPr>
              <a:t>HTTP is the client running?</a:t>
            </a:r>
            <a:endParaRPr lang="en-US" dirty="0">
              <a:latin typeface="Arial" pitchFamily="34" charset="0"/>
            </a:endParaRPr>
          </a:p>
          <a:p>
            <a:pPr marL="342900" indent="-342900">
              <a:spcBef>
                <a:spcPct val="50000"/>
              </a:spcBef>
              <a:buFont typeface="Wingdings" panose="05000000000000000000" pitchFamily="2" charset="2"/>
              <a:buChar char="q"/>
            </a:pPr>
            <a:r>
              <a:rPr lang="en-US" dirty="0">
                <a:latin typeface="Arial" pitchFamily="34" charset="0"/>
              </a:rPr>
              <a:t>What formats of text, images, audio, and video does the client browser prefer to receive? [Note: for this and the following questions on browser media and language preferences, you will need to do a bit of additional reading on the Web.</a:t>
            </a:r>
          </a:p>
          <a:p>
            <a:pPr marL="342900" indent="-342900">
              <a:spcBef>
                <a:spcPct val="50000"/>
              </a:spcBef>
              <a:buFont typeface="Wingdings" panose="05000000000000000000" pitchFamily="2" charset="2"/>
              <a:buChar char="q"/>
            </a:pPr>
            <a:r>
              <a:rPr lang="en-US" dirty="0" smtClean="0">
                <a:latin typeface="Arial" pitchFamily="34" charset="0"/>
              </a:rPr>
              <a:t>What </a:t>
            </a:r>
            <a:r>
              <a:rPr lang="en-US" dirty="0">
                <a:latin typeface="Arial" pitchFamily="34" charset="0"/>
              </a:rPr>
              <a:t>languages is the browser indicating that it is willing to accept? [Note: you can look at your own browser preferences to get a listing of language codes.]</a:t>
            </a:r>
          </a:p>
          <a:p>
            <a:pPr marL="342900" indent="-342900">
              <a:spcBef>
                <a:spcPct val="50000"/>
              </a:spcBef>
              <a:buFont typeface="Wingdings" panose="05000000000000000000" pitchFamily="2" charset="2"/>
              <a:buChar char="q"/>
            </a:pPr>
            <a:r>
              <a:rPr lang="en-US" dirty="0" smtClean="0">
                <a:latin typeface="Arial" pitchFamily="34" charset="0"/>
              </a:rPr>
              <a:t>What </a:t>
            </a:r>
            <a:r>
              <a:rPr lang="en-US" dirty="0">
                <a:latin typeface="Arial" pitchFamily="34" charset="0"/>
              </a:rPr>
              <a:t>is the type of client browser and the client's operating system? [Note: To answer this, you'll need to understand the User Agent: header field. Here is a good place to start.]</a:t>
            </a:r>
            <a:endParaRPr lang="en-US" sz="1200" b="0" dirty="0">
              <a:solidFill>
                <a:srgbClr val="000000"/>
              </a:solidFill>
              <a:latin typeface="Arial" pitchFamily="34" charset="0"/>
            </a:endParaRPr>
          </a:p>
        </p:txBody>
      </p:sp>
    </p:spTree>
    <p:extLst>
      <p:ext uri="{BB962C8B-B14F-4D97-AF65-F5344CB8AC3E}">
        <p14:creationId xmlns:p14="http://schemas.microsoft.com/office/powerpoint/2010/main" val="35734884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title"/>
          </p:nvPr>
        </p:nvSpPr>
        <p:spPr>
          <a:prstGeom prst="rect">
            <a:avLst/>
          </a:prstGeom>
        </p:spPr>
        <p:txBody>
          <a:bodyPr lIns="91425" tIns="91425" rIns="91425" bIns="91425" anchor="ctr" anchorCtr="0">
            <a:noAutofit/>
          </a:bodyPr>
          <a:lstStyle/>
          <a:p>
            <a:pPr algn="r" rtl="1">
              <a:spcBef>
                <a:spcPct val="50000"/>
              </a:spcBef>
            </a:pPr>
            <a:r>
              <a:rPr lang="he-IL" dirty="0" smtClean="0">
                <a:solidFill>
                  <a:schemeClr val="bg1"/>
                </a:solidFill>
                <a:latin typeface="Arial" pitchFamily="34" charset="0"/>
              </a:rPr>
              <a:t>יישומי רשת ופרוטוקול שכבת היישום</a:t>
            </a:r>
            <a:endParaRPr lang="en-US" dirty="0">
              <a:solidFill>
                <a:schemeClr val="bg1"/>
              </a:solidFill>
              <a:latin typeface="Arial" pitchFamily="34" charset="0"/>
            </a:endParaRPr>
          </a:p>
        </p:txBody>
      </p:sp>
      <p:sp>
        <p:nvSpPr>
          <p:cNvPr id="6" name="Text Box 5"/>
          <p:cNvSpPr txBox="1">
            <a:spLocks noChangeArrowheads="1"/>
          </p:cNvSpPr>
          <p:nvPr/>
        </p:nvSpPr>
        <p:spPr bwMode="auto">
          <a:xfrm>
            <a:off x="3348361" y="1700808"/>
            <a:ext cx="5616127" cy="5262979"/>
          </a:xfrm>
          <a:prstGeom prst="rect">
            <a:avLst/>
          </a:prstGeom>
          <a:noFill/>
          <a:ln w="9525">
            <a:noFill/>
            <a:miter lim="800000"/>
            <a:headEnd/>
            <a:tailEnd/>
          </a:ln>
        </p:spPr>
        <p:txBody>
          <a:bodyPr wrap="square">
            <a:spAutoFit/>
          </a:bodyPr>
          <a:lstStyle/>
          <a:p>
            <a:pPr algn="r" rtl="1">
              <a:spcBef>
                <a:spcPct val="50000"/>
              </a:spcBef>
            </a:pPr>
            <a:r>
              <a:rPr lang="he-IL" sz="2400" b="0" dirty="0">
                <a:solidFill>
                  <a:srgbClr val="000000"/>
                </a:solidFill>
                <a:latin typeface="Arial" pitchFamily="34" charset="0"/>
              </a:rPr>
              <a:t>יישום רשת</a:t>
            </a:r>
          </a:p>
          <a:p>
            <a:pPr algn="r" rtl="1">
              <a:spcBef>
                <a:spcPct val="50000"/>
              </a:spcBef>
              <a:buFontTx/>
              <a:buChar char="•"/>
            </a:pPr>
            <a:r>
              <a:rPr lang="he-IL" sz="2400" b="0" dirty="0">
                <a:solidFill>
                  <a:srgbClr val="000000"/>
                </a:solidFill>
                <a:latin typeface="Arial" pitchFamily="34" charset="0"/>
              </a:rPr>
              <a:t> יישום המערב תהליכים </a:t>
            </a:r>
            <a:r>
              <a:rPr lang="he-IL" sz="2400" b="0" dirty="0" smtClean="0">
                <a:solidFill>
                  <a:srgbClr val="000000"/>
                </a:solidFill>
                <a:latin typeface="Arial" pitchFamily="34" charset="0"/>
              </a:rPr>
              <a:t>ב- </a:t>
            </a:r>
            <a:r>
              <a:rPr lang="en-US" sz="2400" b="0" dirty="0" smtClean="0">
                <a:solidFill>
                  <a:srgbClr val="000000"/>
                </a:solidFill>
                <a:latin typeface="Arial" pitchFamily="34" charset="0"/>
              </a:rPr>
              <a:t>hosts</a:t>
            </a:r>
            <a:r>
              <a:rPr lang="he-IL" sz="2400" b="0" dirty="0" smtClean="0">
                <a:solidFill>
                  <a:srgbClr val="000000"/>
                </a:solidFill>
                <a:latin typeface="Arial" pitchFamily="34" charset="0"/>
              </a:rPr>
              <a:t> </a:t>
            </a:r>
            <a:r>
              <a:rPr lang="he-IL" sz="2400" b="0" dirty="0">
                <a:solidFill>
                  <a:srgbClr val="000000"/>
                </a:solidFill>
                <a:latin typeface="Arial" pitchFamily="34" charset="0"/>
              </a:rPr>
              <a:t>שונים</a:t>
            </a:r>
          </a:p>
          <a:p>
            <a:pPr algn="r" rtl="1">
              <a:spcBef>
                <a:spcPct val="50000"/>
              </a:spcBef>
            </a:pPr>
            <a:r>
              <a:rPr lang="he-IL" sz="2000" b="0" dirty="0">
                <a:solidFill>
                  <a:srgbClr val="000000"/>
                </a:solidFill>
                <a:latin typeface="Arial" pitchFamily="34" charset="0"/>
              </a:rPr>
              <a:t>  -  לדוגמה: דואר אלקטרוני, רשת, </a:t>
            </a:r>
            <a:r>
              <a:rPr lang="en-US" sz="2000" b="0" dirty="0">
                <a:solidFill>
                  <a:srgbClr val="000000"/>
                </a:solidFill>
                <a:latin typeface="Arial" pitchFamily="34" charset="0"/>
              </a:rPr>
              <a:t>FTP</a:t>
            </a:r>
            <a:endParaRPr lang="he-IL" sz="2000" b="0" dirty="0">
              <a:solidFill>
                <a:srgbClr val="000000"/>
              </a:solidFill>
              <a:latin typeface="Arial" pitchFamily="34" charset="0"/>
            </a:endParaRPr>
          </a:p>
          <a:p>
            <a:pPr algn="r" rtl="1">
              <a:spcBef>
                <a:spcPct val="50000"/>
              </a:spcBef>
            </a:pPr>
            <a:r>
              <a:rPr lang="he-IL" sz="2000" b="0" dirty="0">
                <a:solidFill>
                  <a:srgbClr val="000000"/>
                </a:solidFill>
                <a:latin typeface="Arial" pitchFamily="34" charset="0"/>
              </a:rPr>
              <a:t>  - פועל במערכות קצה</a:t>
            </a:r>
          </a:p>
          <a:p>
            <a:pPr algn="r" rtl="1">
              <a:spcBef>
                <a:spcPct val="50000"/>
              </a:spcBef>
            </a:pPr>
            <a:r>
              <a:rPr lang="he-IL" sz="2000" b="0" dirty="0">
                <a:solidFill>
                  <a:srgbClr val="000000"/>
                </a:solidFill>
                <a:latin typeface="Arial" pitchFamily="34" charset="0"/>
              </a:rPr>
              <a:t>  - מתקשר תוך שימוש ב...</a:t>
            </a:r>
          </a:p>
          <a:p>
            <a:pPr algn="r" rtl="1">
              <a:spcBef>
                <a:spcPct val="50000"/>
              </a:spcBef>
            </a:pPr>
            <a:r>
              <a:rPr lang="he-IL" sz="2400" b="0" dirty="0">
                <a:solidFill>
                  <a:srgbClr val="000000"/>
                </a:solidFill>
                <a:latin typeface="Arial" pitchFamily="34" charset="0"/>
              </a:rPr>
              <a:t>פרוטוקול שכבת היישום</a:t>
            </a:r>
            <a:endParaRPr lang="en-US" sz="2400" b="0" dirty="0">
              <a:solidFill>
                <a:srgbClr val="000000"/>
              </a:solidFill>
              <a:latin typeface="Arial" pitchFamily="34" charset="0"/>
            </a:endParaRPr>
          </a:p>
          <a:p>
            <a:pPr algn="r" rtl="1">
              <a:spcBef>
                <a:spcPct val="50000"/>
              </a:spcBef>
            </a:pPr>
            <a:r>
              <a:rPr lang="he-IL" sz="2000" dirty="0">
                <a:solidFill>
                  <a:srgbClr val="000000"/>
                </a:solidFill>
                <a:latin typeface="Arial" pitchFamily="34" charset="0"/>
              </a:rPr>
              <a:t> </a:t>
            </a:r>
            <a:r>
              <a:rPr lang="he-IL" sz="2000" b="0" dirty="0">
                <a:solidFill>
                  <a:srgbClr val="000000"/>
                </a:solidFill>
                <a:latin typeface="Arial" pitchFamily="34" charset="0"/>
              </a:rPr>
              <a:t> - פרוטוקול תקשורת עבור יישומי רשת</a:t>
            </a:r>
          </a:p>
          <a:p>
            <a:pPr algn="r" rtl="1">
              <a:spcBef>
                <a:spcPct val="50000"/>
              </a:spcBef>
            </a:pPr>
            <a:r>
              <a:rPr lang="he-IL" sz="2000" b="0" dirty="0">
                <a:solidFill>
                  <a:srgbClr val="000000"/>
                </a:solidFill>
                <a:latin typeface="Arial" pitchFamily="34" charset="0"/>
              </a:rPr>
              <a:t>  - משתמש בשירות תעבורה (</a:t>
            </a:r>
            <a:r>
              <a:rPr lang="en-US" sz="2000" b="0" dirty="0">
                <a:solidFill>
                  <a:srgbClr val="000000"/>
                </a:solidFill>
                <a:latin typeface="Arial" pitchFamily="34" charset="0"/>
              </a:rPr>
              <a:t>TCP, UDP</a:t>
            </a:r>
            <a:r>
              <a:rPr lang="he-IL" sz="2000" b="0" dirty="0">
                <a:solidFill>
                  <a:srgbClr val="000000"/>
                </a:solidFill>
                <a:latin typeface="Arial" pitchFamily="34" charset="0"/>
              </a:rPr>
              <a:t>)</a:t>
            </a:r>
          </a:p>
          <a:p>
            <a:pPr algn="r" rtl="1">
              <a:spcBef>
                <a:spcPct val="50000"/>
              </a:spcBef>
            </a:pPr>
            <a:r>
              <a:rPr lang="he-IL" sz="2000" b="0" dirty="0">
                <a:solidFill>
                  <a:srgbClr val="000000"/>
                </a:solidFill>
                <a:latin typeface="Arial" pitchFamily="34" charset="0"/>
              </a:rPr>
              <a:t>  - מגדיר הודעות ואת תהליך עיבודן (פעולות)</a:t>
            </a:r>
          </a:p>
          <a:p>
            <a:pPr algn="r" rtl="1">
              <a:spcBef>
                <a:spcPct val="50000"/>
              </a:spcBef>
            </a:pPr>
            <a:r>
              <a:rPr lang="he-IL" sz="2000" b="0" dirty="0">
                <a:solidFill>
                  <a:srgbClr val="000000"/>
                </a:solidFill>
                <a:latin typeface="Arial" pitchFamily="34" charset="0"/>
              </a:rPr>
              <a:t>  - סטנדרטי, ציבורי או של בעלי זכות קניין</a:t>
            </a:r>
            <a:endParaRPr lang="he-IL" sz="2000" dirty="0">
              <a:solidFill>
                <a:srgbClr val="000000"/>
              </a:solidFill>
              <a:latin typeface="Arial" pitchFamily="34" charset="0"/>
            </a:endParaRPr>
          </a:p>
          <a:p>
            <a:pPr algn="r" rtl="1">
              <a:spcBef>
                <a:spcPct val="50000"/>
              </a:spcBef>
            </a:pPr>
            <a:endParaRPr lang="en-US" sz="2000" b="0" dirty="0">
              <a:solidFill>
                <a:srgbClr val="000000"/>
              </a:solidFill>
              <a:latin typeface="Arial" pitchFamily="34" charset="0"/>
            </a:endParaRPr>
          </a:p>
        </p:txBody>
      </p:sp>
      <p:grpSp>
        <p:nvGrpSpPr>
          <p:cNvPr id="7" name="Group 260"/>
          <p:cNvGrpSpPr>
            <a:grpSpLocks/>
          </p:cNvGrpSpPr>
          <p:nvPr/>
        </p:nvGrpSpPr>
        <p:grpSpPr bwMode="auto">
          <a:xfrm>
            <a:off x="360686" y="2124596"/>
            <a:ext cx="3678238" cy="3670300"/>
            <a:chOff x="3092" y="1182"/>
            <a:chExt cx="2317" cy="2312"/>
          </a:xfrm>
        </p:grpSpPr>
        <p:sp>
          <p:nvSpPr>
            <p:cNvPr id="8" name="Freeform 261"/>
            <p:cNvSpPr>
              <a:spLocks/>
            </p:cNvSpPr>
            <p:nvPr/>
          </p:nvSpPr>
          <p:spPr bwMode="auto">
            <a:xfrm>
              <a:off x="4276" y="1272"/>
              <a:ext cx="1133" cy="1055"/>
            </a:xfrm>
            <a:custGeom>
              <a:avLst/>
              <a:gdLst>
                <a:gd name="T0" fmla="*/ 39 w 1292"/>
                <a:gd name="T1" fmla="*/ 3 h 1255"/>
                <a:gd name="T2" fmla="*/ 6 w 1292"/>
                <a:gd name="T3" fmla="*/ 14 h 1255"/>
                <a:gd name="T4" fmla="*/ 4 w 1292"/>
                <a:gd name="T5" fmla="*/ 46 h 1255"/>
                <a:gd name="T6" fmla="*/ 9 w 1292"/>
                <a:gd name="T7" fmla="*/ 73 h 1255"/>
                <a:gd name="T8" fmla="*/ 39 w 1292"/>
                <a:gd name="T9" fmla="*/ 76 h 1255"/>
                <a:gd name="T10" fmla="*/ 103 w 1292"/>
                <a:gd name="T11" fmla="*/ 99 h 1255"/>
                <a:gd name="T12" fmla="*/ 158 w 1292"/>
                <a:gd name="T13" fmla="*/ 109 h 1255"/>
                <a:gd name="T14" fmla="*/ 190 w 1292"/>
                <a:gd name="T15" fmla="*/ 90 h 1255"/>
                <a:gd name="T16" fmla="*/ 203 w 1292"/>
                <a:gd name="T17" fmla="*/ 39 h 1255"/>
                <a:gd name="T18" fmla="*/ 191 w 1292"/>
                <a:gd name="T19" fmla="*/ 18 h 1255"/>
                <a:gd name="T20" fmla="*/ 118 w 1292"/>
                <a:gd name="T21" fmla="*/ 10 h 1255"/>
                <a:gd name="T22" fmla="*/ 39 w 1292"/>
                <a:gd name="T23" fmla="*/ 3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CCFFFF"/>
            </a:solidFill>
            <a:ln w="9525">
              <a:noFill/>
              <a:round/>
              <a:headEnd/>
              <a:tailEnd/>
            </a:ln>
          </p:spPr>
          <p:txBody>
            <a:bodyPr wrap="none" anchor="ctr"/>
            <a:lstStyle/>
            <a:p>
              <a:endParaRPr lang="he-IL"/>
            </a:p>
          </p:txBody>
        </p:sp>
        <p:sp>
          <p:nvSpPr>
            <p:cNvPr id="9" name="Freeform 262"/>
            <p:cNvSpPr>
              <a:spLocks/>
            </p:cNvSpPr>
            <p:nvPr/>
          </p:nvSpPr>
          <p:spPr bwMode="auto">
            <a:xfrm>
              <a:off x="3092" y="1182"/>
              <a:ext cx="1176" cy="1001"/>
            </a:xfrm>
            <a:custGeom>
              <a:avLst/>
              <a:gdLst>
                <a:gd name="T0" fmla="*/ 88 w 1340"/>
                <a:gd name="T1" fmla="*/ 3 h 1191"/>
                <a:gd name="T2" fmla="*/ 13 w 1340"/>
                <a:gd name="T3" fmla="*/ 5 h 1191"/>
                <a:gd name="T4" fmla="*/ 10 w 1340"/>
                <a:gd name="T5" fmla="*/ 35 h 1191"/>
                <a:gd name="T6" fmla="*/ 4 w 1340"/>
                <a:gd name="T7" fmla="*/ 63 h 1191"/>
                <a:gd name="T8" fmla="*/ 18 w 1340"/>
                <a:gd name="T9" fmla="*/ 76 h 1191"/>
                <a:gd name="T10" fmla="*/ 87 w 1340"/>
                <a:gd name="T11" fmla="*/ 76 h 1191"/>
                <a:gd name="T12" fmla="*/ 103 w 1340"/>
                <a:gd name="T13" fmla="*/ 99 h 1191"/>
                <a:gd name="T14" fmla="*/ 198 w 1340"/>
                <a:gd name="T15" fmla="*/ 95 h 1191"/>
                <a:gd name="T16" fmla="*/ 205 w 1340"/>
                <a:gd name="T17" fmla="*/ 50 h 1191"/>
                <a:gd name="T18" fmla="*/ 193 w 1340"/>
                <a:gd name="T19" fmla="*/ 30 h 1191"/>
                <a:gd name="T20" fmla="*/ 123 w 1340"/>
                <a:gd name="T21" fmla="*/ 25 h 1191"/>
                <a:gd name="T22" fmla="*/ 88 w 1340"/>
                <a:gd name="T23" fmla="*/ 3 h 11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0"/>
                <a:gd name="T37" fmla="*/ 0 h 1191"/>
                <a:gd name="T38" fmla="*/ 1340 w 1340"/>
                <a:gd name="T39" fmla="*/ 1191 h 119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CCFFFF"/>
            </a:solidFill>
            <a:ln w="9525">
              <a:noFill/>
              <a:round/>
              <a:headEnd/>
              <a:tailEnd/>
            </a:ln>
          </p:spPr>
          <p:txBody>
            <a:bodyPr wrap="none" anchor="ctr"/>
            <a:lstStyle/>
            <a:p>
              <a:endParaRPr lang="he-IL"/>
            </a:p>
          </p:txBody>
        </p:sp>
        <p:sp>
          <p:nvSpPr>
            <p:cNvPr id="10" name="Freeform 263"/>
            <p:cNvSpPr>
              <a:spLocks/>
            </p:cNvSpPr>
            <p:nvPr/>
          </p:nvSpPr>
          <p:spPr bwMode="auto">
            <a:xfrm>
              <a:off x="3324" y="2096"/>
              <a:ext cx="1874" cy="1398"/>
            </a:xfrm>
            <a:custGeom>
              <a:avLst/>
              <a:gdLst>
                <a:gd name="T0" fmla="*/ 4 w 2135"/>
                <a:gd name="T1" fmla="*/ 57 h 1662"/>
                <a:gd name="T2" fmla="*/ 17 w 2135"/>
                <a:gd name="T3" fmla="*/ 7 h 1662"/>
                <a:gd name="T4" fmla="*/ 105 w 2135"/>
                <a:gd name="T5" fmla="*/ 17 h 1662"/>
                <a:gd name="T6" fmla="*/ 195 w 2135"/>
                <a:gd name="T7" fmla="*/ 8 h 1662"/>
                <a:gd name="T8" fmla="*/ 323 w 2135"/>
                <a:gd name="T9" fmla="*/ 36 h 1662"/>
                <a:gd name="T10" fmla="*/ 324 w 2135"/>
                <a:gd name="T11" fmla="*/ 102 h 1662"/>
                <a:gd name="T12" fmla="*/ 255 w 2135"/>
                <a:gd name="T13" fmla="*/ 141 h 1662"/>
                <a:gd name="T14" fmla="*/ 131 w 2135"/>
                <a:gd name="T15" fmla="*/ 135 h 1662"/>
                <a:gd name="T16" fmla="*/ 80 w 2135"/>
                <a:gd name="T17" fmla="*/ 113 h 1662"/>
                <a:gd name="T18" fmla="*/ 30 w 2135"/>
                <a:gd name="T19" fmla="*/ 95 h 1662"/>
                <a:gd name="T20" fmla="*/ 4 w 2135"/>
                <a:gd name="T21" fmla="*/ 5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CCFFFF"/>
            </a:solidFill>
            <a:ln w="9525">
              <a:noFill/>
              <a:round/>
              <a:headEnd/>
              <a:tailEnd/>
            </a:ln>
          </p:spPr>
          <p:txBody>
            <a:bodyPr wrap="none" anchor="ctr"/>
            <a:lstStyle/>
            <a:p>
              <a:endParaRPr lang="he-IL"/>
            </a:p>
          </p:txBody>
        </p:sp>
        <p:grpSp>
          <p:nvGrpSpPr>
            <p:cNvPr id="11" name="Group 264"/>
            <p:cNvGrpSpPr>
              <a:grpSpLocks/>
            </p:cNvGrpSpPr>
            <p:nvPr/>
          </p:nvGrpSpPr>
          <p:grpSpPr bwMode="auto">
            <a:xfrm>
              <a:off x="3166" y="1267"/>
              <a:ext cx="462" cy="201"/>
              <a:chOff x="3552" y="246"/>
              <a:chExt cx="527" cy="248"/>
            </a:xfrm>
          </p:grpSpPr>
          <p:graphicFrame>
            <p:nvGraphicFramePr>
              <p:cNvPr id="227" name="Object 265"/>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255074" name="Clip" r:id="rId4" imgW="1305000" imgH="1085760" progId="MS_ClipArt_Gallery.2">
                      <p:embed/>
                    </p:oleObj>
                  </mc:Choice>
                  <mc:Fallback>
                    <p:oleObj name="Clip" r:id="rId4" imgW="1305000" imgH="1085760" progId="MS_ClipArt_Gallery.2">
                      <p:embed/>
                      <p:pic>
                        <p:nvPicPr>
                          <p:cNvPr id="0" name="Object 26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8" name="Object 266"/>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255075" name="Clip" r:id="rId6" imgW="676440" imgH="485640" progId="MS_ClipArt_Gallery.2">
                      <p:embed/>
                    </p:oleObj>
                  </mc:Choice>
                  <mc:Fallback>
                    <p:oleObj name="Clip" r:id="rId6" imgW="676440" imgH="485640" progId="MS_ClipArt_Gallery.2">
                      <p:embed/>
                      <p:pic>
                        <p:nvPicPr>
                          <p:cNvPr id="0" name="Object 26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9" name="Line 267"/>
              <p:cNvSpPr>
                <a:spLocks noChangeShapeType="1"/>
              </p:cNvSpPr>
              <p:nvPr/>
            </p:nvSpPr>
            <p:spPr bwMode="auto">
              <a:xfrm flipV="1">
                <a:off x="3844" y="434"/>
                <a:ext cx="82" cy="2"/>
              </a:xfrm>
              <a:prstGeom prst="line">
                <a:avLst/>
              </a:prstGeom>
              <a:noFill/>
              <a:ln w="19050">
                <a:solidFill>
                  <a:schemeClr val="tx1"/>
                </a:solidFill>
                <a:round/>
                <a:headEnd/>
                <a:tailEnd/>
              </a:ln>
            </p:spPr>
            <p:txBody>
              <a:bodyPr wrap="none" anchor="ctr"/>
              <a:lstStyle/>
              <a:p>
                <a:endParaRPr lang="he-IL"/>
              </a:p>
            </p:txBody>
          </p:sp>
        </p:grpSp>
        <p:grpSp>
          <p:nvGrpSpPr>
            <p:cNvPr id="12" name="Group 268"/>
            <p:cNvGrpSpPr>
              <a:grpSpLocks/>
            </p:cNvGrpSpPr>
            <p:nvPr/>
          </p:nvGrpSpPr>
          <p:grpSpPr bwMode="auto">
            <a:xfrm>
              <a:off x="3166" y="1642"/>
              <a:ext cx="462" cy="201"/>
              <a:chOff x="3552" y="246"/>
              <a:chExt cx="527" cy="248"/>
            </a:xfrm>
          </p:grpSpPr>
          <p:graphicFrame>
            <p:nvGraphicFramePr>
              <p:cNvPr id="224" name="Object 269"/>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255076" name="Clip" r:id="rId8" imgW="1305000" imgH="1085760" progId="MS_ClipArt_Gallery.2">
                      <p:embed/>
                    </p:oleObj>
                  </mc:Choice>
                  <mc:Fallback>
                    <p:oleObj name="Clip" r:id="rId8" imgW="1305000" imgH="1085760" progId="MS_ClipArt_Gallery.2">
                      <p:embed/>
                      <p:pic>
                        <p:nvPicPr>
                          <p:cNvPr id="0" name="Object 26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5" name="Object 270"/>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255077" name="Clip" r:id="rId9" imgW="676440" imgH="485640" progId="MS_ClipArt_Gallery.2">
                      <p:embed/>
                    </p:oleObj>
                  </mc:Choice>
                  <mc:Fallback>
                    <p:oleObj name="Clip" r:id="rId9" imgW="676440" imgH="485640" progId="MS_ClipArt_Gallery.2">
                      <p:embed/>
                      <p:pic>
                        <p:nvPicPr>
                          <p:cNvPr id="0" name="Object 27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6" name="Line 271"/>
              <p:cNvSpPr>
                <a:spLocks noChangeShapeType="1"/>
              </p:cNvSpPr>
              <p:nvPr/>
            </p:nvSpPr>
            <p:spPr bwMode="auto">
              <a:xfrm flipV="1">
                <a:off x="3844" y="434"/>
                <a:ext cx="82" cy="2"/>
              </a:xfrm>
              <a:prstGeom prst="line">
                <a:avLst/>
              </a:prstGeom>
              <a:noFill/>
              <a:ln w="19050">
                <a:solidFill>
                  <a:schemeClr val="tx1"/>
                </a:solidFill>
                <a:round/>
                <a:headEnd/>
                <a:tailEnd/>
              </a:ln>
            </p:spPr>
            <p:txBody>
              <a:bodyPr wrap="none" anchor="ctr"/>
              <a:lstStyle/>
              <a:p>
                <a:endParaRPr lang="he-IL"/>
              </a:p>
            </p:txBody>
          </p:sp>
        </p:grpSp>
        <p:grpSp>
          <p:nvGrpSpPr>
            <p:cNvPr id="13" name="Group 272"/>
            <p:cNvGrpSpPr>
              <a:grpSpLocks/>
            </p:cNvGrpSpPr>
            <p:nvPr/>
          </p:nvGrpSpPr>
          <p:grpSpPr bwMode="auto">
            <a:xfrm>
              <a:off x="3403" y="1508"/>
              <a:ext cx="44" cy="135"/>
              <a:chOff x="3842" y="406"/>
              <a:chExt cx="51" cy="167"/>
            </a:xfrm>
          </p:grpSpPr>
          <p:sp>
            <p:nvSpPr>
              <p:cNvPr id="221" name="Oval 273"/>
              <p:cNvSpPr>
                <a:spLocks noChangeArrowheads="1"/>
              </p:cNvSpPr>
              <p:nvPr/>
            </p:nvSpPr>
            <p:spPr bwMode="auto">
              <a:xfrm>
                <a:off x="3842" y="406"/>
                <a:ext cx="47" cy="47"/>
              </a:xfrm>
              <a:prstGeom prst="ellipse">
                <a:avLst/>
              </a:prstGeom>
              <a:solidFill>
                <a:schemeClr val="accent2"/>
              </a:solidFill>
              <a:ln w="9525">
                <a:noFill/>
                <a:round/>
                <a:headEnd/>
                <a:tailEnd/>
              </a:ln>
            </p:spPr>
            <p:txBody>
              <a:bodyPr wrap="none" anchor="ctr"/>
              <a:lstStyle/>
              <a:p>
                <a:endParaRPr lang="he-IL"/>
              </a:p>
            </p:txBody>
          </p:sp>
          <p:sp>
            <p:nvSpPr>
              <p:cNvPr id="222" name="Oval 274"/>
              <p:cNvSpPr>
                <a:spLocks noChangeArrowheads="1"/>
              </p:cNvSpPr>
              <p:nvPr/>
            </p:nvSpPr>
            <p:spPr bwMode="auto">
              <a:xfrm>
                <a:off x="3844" y="466"/>
                <a:ext cx="47" cy="47"/>
              </a:xfrm>
              <a:prstGeom prst="ellipse">
                <a:avLst/>
              </a:prstGeom>
              <a:solidFill>
                <a:schemeClr val="accent2"/>
              </a:solidFill>
              <a:ln w="9525">
                <a:noFill/>
                <a:round/>
                <a:headEnd/>
                <a:tailEnd/>
              </a:ln>
            </p:spPr>
            <p:txBody>
              <a:bodyPr wrap="none" anchor="ctr"/>
              <a:lstStyle/>
              <a:p>
                <a:endParaRPr lang="he-IL"/>
              </a:p>
            </p:txBody>
          </p:sp>
          <p:sp>
            <p:nvSpPr>
              <p:cNvPr id="223" name="Oval 275"/>
              <p:cNvSpPr>
                <a:spLocks noChangeArrowheads="1"/>
              </p:cNvSpPr>
              <p:nvPr/>
            </p:nvSpPr>
            <p:spPr bwMode="auto">
              <a:xfrm>
                <a:off x="3846" y="526"/>
                <a:ext cx="47" cy="47"/>
              </a:xfrm>
              <a:prstGeom prst="ellipse">
                <a:avLst/>
              </a:prstGeom>
              <a:solidFill>
                <a:schemeClr val="accent2"/>
              </a:solidFill>
              <a:ln w="9525">
                <a:noFill/>
                <a:round/>
                <a:headEnd/>
                <a:tailEnd/>
              </a:ln>
            </p:spPr>
            <p:txBody>
              <a:bodyPr wrap="none" anchor="ctr"/>
              <a:lstStyle/>
              <a:p>
                <a:endParaRPr lang="he-IL"/>
              </a:p>
            </p:txBody>
          </p:sp>
        </p:grpSp>
        <p:grpSp>
          <p:nvGrpSpPr>
            <p:cNvPr id="14" name="Group 276"/>
            <p:cNvGrpSpPr>
              <a:grpSpLocks/>
            </p:cNvGrpSpPr>
            <p:nvPr/>
          </p:nvGrpSpPr>
          <p:grpSpPr bwMode="auto">
            <a:xfrm>
              <a:off x="3699" y="1825"/>
              <a:ext cx="132" cy="249"/>
              <a:chOff x="4180" y="783"/>
              <a:chExt cx="150" cy="307"/>
            </a:xfrm>
          </p:grpSpPr>
          <p:sp>
            <p:nvSpPr>
              <p:cNvPr id="213" name="AutoShape 277"/>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he-IL"/>
              </a:p>
            </p:txBody>
          </p:sp>
          <p:sp>
            <p:nvSpPr>
              <p:cNvPr id="214" name="Rectangle 278"/>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he-IL"/>
              </a:p>
            </p:txBody>
          </p:sp>
          <p:sp>
            <p:nvSpPr>
              <p:cNvPr id="215" name="Rectangle 279"/>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he-IL"/>
              </a:p>
            </p:txBody>
          </p:sp>
          <p:sp>
            <p:nvSpPr>
              <p:cNvPr id="216" name="AutoShape 28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he-IL"/>
              </a:p>
            </p:txBody>
          </p:sp>
          <p:sp>
            <p:nvSpPr>
              <p:cNvPr id="217" name="Line 281"/>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he-IL"/>
              </a:p>
            </p:txBody>
          </p:sp>
          <p:sp>
            <p:nvSpPr>
              <p:cNvPr id="218" name="Line 282"/>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he-IL"/>
              </a:p>
            </p:txBody>
          </p:sp>
          <p:sp>
            <p:nvSpPr>
              <p:cNvPr id="219" name="Rectangle 283"/>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he-IL"/>
              </a:p>
            </p:txBody>
          </p:sp>
          <p:sp>
            <p:nvSpPr>
              <p:cNvPr id="220" name="Rectangle 284"/>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he-IL"/>
              </a:p>
            </p:txBody>
          </p:sp>
        </p:grpSp>
        <p:grpSp>
          <p:nvGrpSpPr>
            <p:cNvPr id="15" name="Group 285"/>
            <p:cNvGrpSpPr>
              <a:grpSpLocks/>
            </p:cNvGrpSpPr>
            <p:nvPr/>
          </p:nvGrpSpPr>
          <p:grpSpPr bwMode="auto">
            <a:xfrm rot="-5400000">
              <a:off x="3896" y="1874"/>
              <a:ext cx="51" cy="147"/>
              <a:chOff x="3842" y="406"/>
              <a:chExt cx="51" cy="167"/>
            </a:xfrm>
          </p:grpSpPr>
          <p:sp>
            <p:nvSpPr>
              <p:cNvPr id="210" name="Oval 286"/>
              <p:cNvSpPr>
                <a:spLocks noChangeArrowheads="1"/>
              </p:cNvSpPr>
              <p:nvPr/>
            </p:nvSpPr>
            <p:spPr bwMode="auto">
              <a:xfrm>
                <a:off x="3842" y="406"/>
                <a:ext cx="47" cy="47"/>
              </a:xfrm>
              <a:prstGeom prst="ellipse">
                <a:avLst/>
              </a:prstGeom>
              <a:solidFill>
                <a:schemeClr val="accent2"/>
              </a:solidFill>
              <a:ln w="9525">
                <a:noFill/>
                <a:round/>
                <a:headEnd/>
                <a:tailEnd/>
              </a:ln>
            </p:spPr>
            <p:txBody>
              <a:bodyPr wrap="none" anchor="ctr"/>
              <a:lstStyle/>
              <a:p>
                <a:endParaRPr lang="he-IL"/>
              </a:p>
            </p:txBody>
          </p:sp>
          <p:sp>
            <p:nvSpPr>
              <p:cNvPr id="211" name="Oval 287"/>
              <p:cNvSpPr>
                <a:spLocks noChangeArrowheads="1"/>
              </p:cNvSpPr>
              <p:nvPr/>
            </p:nvSpPr>
            <p:spPr bwMode="auto">
              <a:xfrm>
                <a:off x="3844" y="466"/>
                <a:ext cx="47" cy="47"/>
              </a:xfrm>
              <a:prstGeom prst="ellipse">
                <a:avLst/>
              </a:prstGeom>
              <a:solidFill>
                <a:schemeClr val="accent2"/>
              </a:solidFill>
              <a:ln w="9525">
                <a:noFill/>
                <a:round/>
                <a:headEnd/>
                <a:tailEnd/>
              </a:ln>
            </p:spPr>
            <p:txBody>
              <a:bodyPr wrap="none" anchor="ctr"/>
              <a:lstStyle/>
              <a:p>
                <a:endParaRPr lang="he-IL"/>
              </a:p>
            </p:txBody>
          </p:sp>
          <p:sp>
            <p:nvSpPr>
              <p:cNvPr id="212" name="Oval 288"/>
              <p:cNvSpPr>
                <a:spLocks noChangeArrowheads="1"/>
              </p:cNvSpPr>
              <p:nvPr/>
            </p:nvSpPr>
            <p:spPr bwMode="auto">
              <a:xfrm>
                <a:off x="3846" y="526"/>
                <a:ext cx="47" cy="47"/>
              </a:xfrm>
              <a:prstGeom prst="ellipse">
                <a:avLst/>
              </a:prstGeom>
              <a:solidFill>
                <a:schemeClr val="accent2"/>
              </a:solidFill>
              <a:ln w="9525">
                <a:noFill/>
                <a:round/>
                <a:headEnd/>
                <a:tailEnd/>
              </a:ln>
            </p:spPr>
            <p:txBody>
              <a:bodyPr wrap="none" anchor="ctr"/>
              <a:lstStyle/>
              <a:p>
                <a:endParaRPr lang="he-IL"/>
              </a:p>
            </p:txBody>
          </p:sp>
        </p:grpSp>
        <p:sp>
          <p:nvSpPr>
            <p:cNvPr id="16" name="Line 289"/>
            <p:cNvSpPr>
              <a:spLocks noChangeShapeType="1"/>
            </p:cNvSpPr>
            <p:nvPr/>
          </p:nvSpPr>
          <p:spPr bwMode="auto">
            <a:xfrm>
              <a:off x="3785" y="1767"/>
              <a:ext cx="312" cy="1"/>
            </a:xfrm>
            <a:prstGeom prst="line">
              <a:avLst/>
            </a:prstGeom>
            <a:noFill/>
            <a:ln w="12700">
              <a:solidFill>
                <a:schemeClr val="tx1"/>
              </a:solidFill>
              <a:round/>
              <a:headEnd/>
              <a:tailEnd/>
            </a:ln>
          </p:spPr>
          <p:txBody>
            <a:bodyPr wrap="none" anchor="ctr"/>
            <a:lstStyle/>
            <a:p>
              <a:endParaRPr lang="he-IL"/>
            </a:p>
          </p:txBody>
        </p:sp>
        <p:sp>
          <p:nvSpPr>
            <p:cNvPr id="17" name="Line 290"/>
            <p:cNvSpPr>
              <a:spLocks noChangeShapeType="1"/>
            </p:cNvSpPr>
            <p:nvPr/>
          </p:nvSpPr>
          <p:spPr bwMode="auto">
            <a:xfrm>
              <a:off x="3787" y="1765"/>
              <a:ext cx="1" cy="60"/>
            </a:xfrm>
            <a:prstGeom prst="line">
              <a:avLst/>
            </a:prstGeom>
            <a:noFill/>
            <a:ln w="12700">
              <a:solidFill>
                <a:schemeClr val="tx1"/>
              </a:solidFill>
              <a:round/>
              <a:headEnd/>
              <a:tailEnd/>
            </a:ln>
          </p:spPr>
          <p:txBody>
            <a:bodyPr wrap="none" anchor="ctr"/>
            <a:lstStyle/>
            <a:p>
              <a:endParaRPr lang="he-IL"/>
            </a:p>
          </p:txBody>
        </p:sp>
        <p:sp>
          <p:nvSpPr>
            <p:cNvPr id="18" name="Line 291"/>
            <p:cNvSpPr>
              <a:spLocks noChangeShapeType="1"/>
            </p:cNvSpPr>
            <p:nvPr/>
          </p:nvSpPr>
          <p:spPr bwMode="auto">
            <a:xfrm>
              <a:off x="4099" y="1764"/>
              <a:ext cx="1" cy="52"/>
            </a:xfrm>
            <a:prstGeom prst="line">
              <a:avLst/>
            </a:prstGeom>
            <a:noFill/>
            <a:ln w="12700">
              <a:solidFill>
                <a:schemeClr val="tx1"/>
              </a:solidFill>
              <a:round/>
              <a:headEnd/>
              <a:tailEnd/>
            </a:ln>
          </p:spPr>
          <p:txBody>
            <a:bodyPr wrap="none" anchor="ctr"/>
            <a:lstStyle/>
            <a:p>
              <a:endParaRPr lang="he-IL"/>
            </a:p>
          </p:txBody>
        </p:sp>
        <p:sp>
          <p:nvSpPr>
            <p:cNvPr id="19" name="Line 292"/>
            <p:cNvSpPr>
              <a:spLocks noChangeShapeType="1"/>
            </p:cNvSpPr>
            <p:nvPr/>
          </p:nvSpPr>
          <p:spPr bwMode="auto">
            <a:xfrm>
              <a:off x="3596" y="1427"/>
              <a:ext cx="182" cy="167"/>
            </a:xfrm>
            <a:prstGeom prst="line">
              <a:avLst/>
            </a:prstGeom>
            <a:noFill/>
            <a:ln w="12700">
              <a:solidFill>
                <a:schemeClr val="tx1"/>
              </a:solidFill>
              <a:round/>
              <a:headEnd/>
              <a:tailEnd/>
            </a:ln>
          </p:spPr>
          <p:txBody>
            <a:bodyPr wrap="none" anchor="ctr"/>
            <a:lstStyle/>
            <a:p>
              <a:endParaRPr lang="he-IL"/>
            </a:p>
          </p:txBody>
        </p:sp>
        <p:sp>
          <p:nvSpPr>
            <p:cNvPr id="20" name="Line 293"/>
            <p:cNvSpPr>
              <a:spLocks noChangeShapeType="1"/>
            </p:cNvSpPr>
            <p:nvPr/>
          </p:nvSpPr>
          <p:spPr bwMode="auto">
            <a:xfrm flipV="1">
              <a:off x="3604" y="1607"/>
              <a:ext cx="174" cy="208"/>
            </a:xfrm>
            <a:prstGeom prst="line">
              <a:avLst/>
            </a:prstGeom>
            <a:noFill/>
            <a:ln w="12700">
              <a:solidFill>
                <a:schemeClr val="tx1"/>
              </a:solidFill>
              <a:round/>
              <a:headEnd/>
              <a:tailEnd/>
            </a:ln>
          </p:spPr>
          <p:txBody>
            <a:bodyPr wrap="none" anchor="ctr"/>
            <a:lstStyle/>
            <a:p>
              <a:endParaRPr lang="he-IL"/>
            </a:p>
          </p:txBody>
        </p:sp>
        <p:sp>
          <p:nvSpPr>
            <p:cNvPr id="21" name="Line 294"/>
            <p:cNvSpPr>
              <a:spLocks noChangeShapeType="1"/>
            </p:cNvSpPr>
            <p:nvPr/>
          </p:nvSpPr>
          <p:spPr bwMode="auto">
            <a:xfrm flipV="1">
              <a:off x="3936" y="1661"/>
              <a:ext cx="1" cy="103"/>
            </a:xfrm>
            <a:prstGeom prst="line">
              <a:avLst/>
            </a:prstGeom>
            <a:noFill/>
            <a:ln w="12700">
              <a:solidFill>
                <a:schemeClr val="tx1"/>
              </a:solidFill>
              <a:round/>
              <a:headEnd/>
              <a:tailEnd/>
            </a:ln>
          </p:spPr>
          <p:txBody>
            <a:bodyPr wrap="none" anchor="ctr"/>
            <a:lstStyle/>
            <a:p>
              <a:endParaRPr lang="he-IL"/>
            </a:p>
          </p:txBody>
        </p:sp>
        <p:grpSp>
          <p:nvGrpSpPr>
            <p:cNvPr id="22" name="Group 295"/>
            <p:cNvGrpSpPr>
              <a:grpSpLocks/>
            </p:cNvGrpSpPr>
            <p:nvPr/>
          </p:nvGrpSpPr>
          <p:grpSpPr bwMode="auto">
            <a:xfrm>
              <a:off x="4011" y="1811"/>
              <a:ext cx="132" cy="249"/>
              <a:chOff x="4180" y="783"/>
              <a:chExt cx="150" cy="307"/>
            </a:xfrm>
          </p:grpSpPr>
          <p:sp>
            <p:nvSpPr>
              <p:cNvPr id="202" name="AutoShape 296"/>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he-IL"/>
              </a:p>
            </p:txBody>
          </p:sp>
          <p:sp>
            <p:nvSpPr>
              <p:cNvPr id="203" name="Rectangle 297"/>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he-IL"/>
              </a:p>
            </p:txBody>
          </p:sp>
          <p:sp>
            <p:nvSpPr>
              <p:cNvPr id="204" name="Rectangle 298"/>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he-IL"/>
              </a:p>
            </p:txBody>
          </p:sp>
          <p:sp>
            <p:nvSpPr>
              <p:cNvPr id="205" name="AutoShape 299"/>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he-IL"/>
              </a:p>
            </p:txBody>
          </p:sp>
          <p:sp>
            <p:nvSpPr>
              <p:cNvPr id="206" name="Line 300"/>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he-IL"/>
              </a:p>
            </p:txBody>
          </p:sp>
          <p:sp>
            <p:nvSpPr>
              <p:cNvPr id="207" name="Line 301"/>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he-IL"/>
              </a:p>
            </p:txBody>
          </p:sp>
          <p:sp>
            <p:nvSpPr>
              <p:cNvPr id="208" name="Rectangle 302"/>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he-IL"/>
              </a:p>
            </p:txBody>
          </p:sp>
          <p:sp>
            <p:nvSpPr>
              <p:cNvPr id="209" name="Rectangle 303"/>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he-IL"/>
              </a:p>
            </p:txBody>
          </p:sp>
        </p:grpSp>
        <p:grpSp>
          <p:nvGrpSpPr>
            <p:cNvPr id="23" name="Group 304"/>
            <p:cNvGrpSpPr>
              <a:grpSpLocks/>
            </p:cNvGrpSpPr>
            <p:nvPr/>
          </p:nvGrpSpPr>
          <p:grpSpPr bwMode="auto">
            <a:xfrm>
              <a:off x="3408" y="2201"/>
              <a:ext cx="302" cy="583"/>
              <a:chOff x="3314" y="1248"/>
              <a:chExt cx="344" cy="694"/>
            </a:xfrm>
          </p:grpSpPr>
          <p:graphicFrame>
            <p:nvGraphicFramePr>
              <p:cNvPr id="193" name="Object 305"/>
              <p:cNvGraphicFramePr>
                <a:graphicFrameLocks noChangeAspect="1"/>
              </p:cNvGraphicFramePr>
              <p:nvPr/>
            </p:nvGraphicFramePr>
            <p:xfrm>
              <a:off x="3314" y="1248"/>
              <a:ext cx="299" cy="248"/>
            </p:xfrm>
            <a:graphic>
              <a:graphicData uri="http://schemas.openxmlformats.org/presentationml/2006/ole">
                <mc:AlternateContent xmlns:mc="http://schemas.openxmlformats.org/markup-compatibility/2006">
                  <mc:Choice xmlns:v="urn:schemas-microsoft-com:vml" Requires="v">
                    <p:oleObj spid="_x0000_s255078" name="Clip" r:id="rId10" imgW="1305000" imgH="1085760" progId="MS_ClipArt_Gallery.2">
                      <p:embed/>
                    </p:oleObj>
                  </mc:Choice>
                  <mc:Fallback>
                    <p:oleObj name="Clip" r:id="rId10" imgW="1305000" imgH="1085760" progId="MS_ClipArt_Gallery.2">
                      <p:embed/>
                      <p:pic>
                        <p:nvPicPr>
                          <p:cNvPr id="0" name="Object 30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4" y="1248"/>
                            <a:ext cx="299" cy="2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 name="Line 306"/>
              <p:cNvSpPr>
                <a:spLocks noChangeShapeType="1"/>
              </p:cNvSpPr>
              <p:nvPr/>
            </p:nvSpPr>
            <p:spPr bwMode="auto">
              <a:xfrm flipV="1">
                <a:off x="3606" y="1433"/>
                <a:ext cx="52" cy="5"/>
              </a:xfrm>
              <a:prstGeom prst="line">
                <a:avLst/>
              </a:prstGeom>
              <a:noFill/>
              <a:ln w="19050">
                <a:solidFill>
                  <a:schemeClr val="tx1"/>
                </a:solidFill>
                <a:round/>
                <a:headEnd/>
                <a:tailEnd/>
              </a:ln>
            </p:spPr>
            <p:txBody>
              <a:bodyPr wrap="none" anchor="ctr"/>
              <a:lstStyle/>
              <a:p>
                <a:endParaRPr lang="he-IL"/>
              </a:p>
            </p:txBody>
          </p:sp>
          <p:graphicFrame>
            <p:nvGraphicFramePr>
              <p:cNvPr id="195" name="Object 307"/>
              <p:cNvGraphicFramePr>
                <a:graphicFrameLocks noChangeAspect="1"/>
              </p:cNvGraphicFramePr>
              <p:nvPr/>
            </p:nvGraphicFramePr>
            <p:xfrm>
              <a:off x="3314" y="1694"/>
              <a:ext cx="299" cy="248"/>
            </p:xfrm>
            <a:graphic>
              <a:graphicData uri="http://schemas.openxmlformats.org/presentationml/2006/ole">
                <mc:AlternateContent xmlns:mc="http://schemas.openxmlformats.org/markup-compatibility/2006">
                  <mc:Choice xmlns:v="urn:schemas-microsoft-com:vml" Requires="v">
                    <p:oleObj spid="_x0000_s255079" name="Clip" r:id="rId11" imgW="1305000" imgH="1085760" progId="MS_ClipArt_Gallery.2">
                      <p:embed/>
                    </p:oleObj>
                  </mc:Choice>
                  <mc:Fallback>
                    <p:oleObj name="Clip" r:id="rId11" imgW="1305000" imgH="1085760" progId="MS_ClipArt_Gallery.2">
                      <p:embed/>
                      <p:pic>
                        <p:nvPicPr>
                          <p:cNvPr id="0" name="Object 30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4" y="1694"/>
                            <a:ext cx="299" cy="2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6" name="Line 308"/>
              <p:cNvSpPr>
                <a:spLocks noChangeShapeType="1"/>
              </p:cNvSpPr>
              <p:nvPr/>
            </p:nvSpPr>
            <p:spPr bwMode="auto">
              <a:xfrm flipV="1">
                <a:off x="3606" y="1882"/>
                <a:ext cx="52" cy="2"/>
              </a:xfrm>
              <a:prstGeom prst="line">
                <a:avLst/>
              </a:prstGeom>
              <a:noFill/>
              <a:ln w="19050">
                <a:solidFill>
                  <a:schemeClr val="tx1"/>
                </a:solidFill>
                <a:round/>
                <a:headEnd/>
                <a:tailEnd/>
              </a:ln>
            </p:spPr>
            <p:txBody>
              <a:bodyPr wrap="none" anchor="ctr"/>
              <a:lstStyle/>
              <a:p>
                <a:endParaRPr lang="he-IL"/>
              </a:p>
            </p:txBody>
          </p:sp>
          <p:grpSp>
            <p:nvGrpSpPr>
              <p:cNvPr id="197" name="Group 309"/>
              <p:cNvGrpSpPr>
                <a:grpSpLocks/>
              </p:cNvGrpSpPr>
              <p:nvPr/>
            </p:nvGrpSpPr>
            <p:grpSpPr bwMode="auto">
              <a:xfrm>
                <a:off x="3404" y="1504"/>
                <a:ext cx="51" cy="167"/>
                <a:chOff x="3842" y="406"/>
                <a:chExt cx="51" cy="167"/>
              </a:xfrm>
            </p:grpSpPr>
            <p:sp>
              <p:nvSpPr>
                <p:cNvPr id="199" name="Oval 310"/>
                <p:cNvSpPr>
                  <a:spLocks noChangeArrowheads="1"/>
                </p:cNvSpPr>
                <p:nvPr/>
              </p:nvSpPr>
              <p:spPr bwMode="auto">
                <a:xfrm>
                  <a:off x="3842" y="406"/>
                  <a:ext cx="47" cy="47"/>
                </a:xfrm>
                <a:prstGeom prst="ellipse">
                  <a:avLst/>
                </a:prstGeom>
                <a:solidFill>
                  <a:schemeClr val="accent2"/>
                </a:solidFill>
                <a:ln w="9525">
                  <a:noFill/>
                  <a:round/>
                  <a:headEnd/>
                  <a:tailEnd/>
                </a:ln>
              </p:spPr>
              <p:txBody>
                <a:bodyPr wrap="none" anchor="ctr"/>
                <a:lstStyle/>
                <a:p>
                  <a:endParaRPr lang="he-IL"/>
                </a:p>
              </p:txBody>
            </p:sp>
            <p:sp>
              <p:nvSpPr>
                <p:cNvPr id="200" name="Oval 311"/>
                <p:cNvSpPr>
                  <a:spLocks noChangeArrowheads="1"/>
                </p:cNvSpPr>
                <p:nvPr/>
              </p:nvSpPr>
              <p:spPr bwMode="auto">
                <a:xfrm>
                  <a:off x="3844" y="466"/>
                  <a:ext cx="47" cy="47"/>
                </a:xfrm>
                <a:prstGeom prst="ellipse">
                  <a:avLst/>
                </a:prstGeom>
                <a:solidFill>
                  <a:schemeClr val="accent2"/>
                </a:solidFill>
                <a:ln w="9525">
                  <a:noFill/>
                  <a:round/>
                  <a:headEnd/>
                  <a:tailEnd/>
                </a:ln>
              </p:spPr>
              <p:txBody>
                <a:bodyPr wrap="none" anchor="ctr"/>
                <a:lstStyle/>
                <a:p>
                  <a:endParaRPr lang="he-IL"/>
                </a:p>
              </p:txBody>
            </p:sp>
            <p:sp>
              <p:nvSpPr>
                <p:cNvPr id="201" name="Oval 312"/>
                <p:cNvSpPr>
                  <a:spLocks noChangeArrowheads="1"/>
                </p:cNvSpPr>
                <p:nvPr/>
              </p:nvSpPr>
              <p:spPr bwMode="auto">
                <a:xfrm>
                  <a:off x="3846" y="526"/>
                  <a:ext cx="47" cy="47"/>
                </a:xfrm>
                <a:prstGeom prst="ellipse">
                  <a:avLst/>
                </a:prstGeom>
                <a:solidFill>
                  <a:schemeClr val="accent2"/>
                </a:solidFill>
                <a:ln w="9525">
                  <a:noFill/>
                  <a:round/>
                  <a:headEnd/>
                  <a:tailEnd/>
                </a:ln>
              </p:spPr>
              <p:txBody>
                <a:bodyPr wrap="none" anchor="ctr"/>
                <a:lstStyle/>
                <a:p>
                  <a:endParaRPr lang="he-IL"/>
                </a:p>
              </p:txBody>
            </p:sp>
          </p:grpSp>
          <p:sp>
            <p:nvSpPr>
              <p:cNvPr id="198" name="Line 313"/>
              <p:cNvSpPr>
                <a:spLocks noChangeShapeType="1"/>
              </p:cNvSpPr>
              <p:nvPr/>
            </p:nvSpPr>
            <p:spPr bwMode="auto">
              <a:xfrm>
                <a:off x="3654" y="1431"/>
                <a:ext cx="0" cy="450"/>
              </a:xfrm>
              <a:prstGeom prst="line">
                <a:avLst/>
              </a:prstGeom>
              <a:noFill/>
              <a:ln w="12700">
                <a:solidFill>
                  <a:schemeClr val="tx1"/>
                </a:solidFill>
                <a:round/>
                <a:headEnd/>
                <a:tailEnd/>
              </a:ln>
            </p:spPr>
            <p:txBody>
              <a:bodyPr wrap="none" anchor="ctr"/>
              <a:lstStyle/>
              <a:p>
                <a:endParaRPr lang="he-IL"/>
              </a:p>
            </p:txBody>
          </p:sp>
        </p:grpSp>
        <p:graphicFrame>
          <p:nvGraphicFramePr>
            <p:cNvPr id="24" name="Object 314"/>
            <p:cNvGraphicFramePr>
              <a:graphicFrameLocks noChangeAspect="1"/>
            </p:cNvGraphicFramePr>
            <p:nvPr/>
          </p:nvGraphicFramePr>
          <p:xfrm>
            <a:off x="3955" y="2837"/>
            <a:ext cx="263" cy="209"/>
          </p:xfrm>
          <a:graphic>
            <a:graphicData uri="http://schemas.openxmlformats.org/presentationml/2006/ole">
              <mc:AlternateContent xmlns:mc="http://schemas.openxmlformats.org/markup-compatibility/2006">
                <mc:Choice xmlns:v="urn:schemas-microsoft-com:vml" Requires="v">
                  <p:oleObj spid="_x0000_s255080" name="Clip" r:id="rId12" imgW="1305000" imgH="1085760" progId="MS_ClipArt_Gallery.2">
                    <p:embed/>
                  </p:oleObj>
                </mc:Choice>
                <mc:Fallback>
                  <p:oleObj name="Clip" r:id="rId12" imgW="1305000" imgH="1085760" progId="MS_ClipArt_Gallery.2">
                    <p:embed/>
                    <p:pic>
                      <p:nvPicPr>
                        <p:cNvPr id="0" name="Object 3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5" y="2837"/>
                          <a:ext cx="263" cy="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Object 315"/>
            <p:cNvGraphicFramePr>
              <a:graphicFrameLocks noChangeAspect="1"/>
            </p:cNvGraphicFramePr>
            <p:nvPr/>
          </p:nvGraphicFramePr>
          <p:xfrm>
            <a:off x="3568" y="2830"/>
            <a:ext cx="262" cy="208"/>
          </p:xfrm>
          <a:graphic>
            <a:graphicData uri="http://schemas.openxmlformats.org/presentationml/2006/ole">
              <mc:AlternateContent xmlns:mc="http://schemas.openxmlformats.org/markup-compatibility/2006">
                <mc:Choice xmlns:v="urn:schemas-microsoft-com:vml" Requires="v">
                  <p:oleObj spid="_x0000_s255081" name="Clip" r:id="rId13" imgW="1305000" imgH="1085760" progId="MS_ClipArt_Gallery.2">
                    <p:embed/>
                  </p:oleObj>
                </mc:Choice>
                <mc:Fallback>
                  <p:oleObj name="Clip" r:id="rId13" imgW="1305000" imgH="1085760" progId="MS_ClipArt_Gallery.2">
                    <p:embed/>
                    <p:pic>
                      <p:nvPicPr>
                        <p:cNvPr id="0" name="Object 3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8" y="2830"/>
                          <a:ext cx="262" cy="2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 name="Oval 316"/>
            <p:cNvSpPr>
              <a:spLocks noChangeArrowheads="1"/>
            </p:cNvSpPr>
            <p:nvPr/>
          </p:nvSpPr>
          <p:spPr bwMode="auto">
            <a:xfrm rot="-5400000">
              <a:off x="3831" y="2895"/>
              <a:ext cx="40" cy="41"/>
            </a:xfrm>
            <a:prstGeom prst="ellipse">
              <a:avLst/>
            </a:prstGeom>
            <a:solidFill>
              <a:schemeClr val="accent2"/>
            </a:solidFill>
            <a:ln w="9525">
              <a:noFill/>
              <a:round/>
              <a:headEnd/>
              <a:tailEnd/>
            </a:ln>
          </p:spPr>
          <p:txBody>
            <a:bodyPr wrap="none" anchor="ctr"/>
            <a:lstStyle/>
            <a:p>
              <a:endParaRPr lang="he-IL"/>
            </a:p>
          </p:txBody>
        </p:sp>
        <p:sp>
          <p:nvSpPr>
            <p:cNvPr id="27" name="Oval 317"/>
            <p:cNvSpPr>
              <a:spLocks noChangeArrowheads="1"/>
            </p:cNvSpPr>
            <p:nvPr/>
          </p:nvSpPr>
          <p:spPr bwMode="auto">
            <a:xfrm rot="-5400000">
              <a:off x="3884" y="2894"/>
              <a:ext cx="40" cy="42"/>
            </a:xfrm>
            <a:prstGeom prst="ellipse">
              <a:avLst/>
            </a:prstGeom>
            <a:solidFill>
              <a:schemeClr val="accent2"/>
            </a:solidFill>
            <a:ln w="9525">
              <a:noFill/>
              <a:round/>
              <a:headEnd/>
              <a:tailEnd/>
            </a:ln>
          </p:spPr>
          <p:txBody>
            <a:bodyPr wrap="none" anchor="ctr"/>
            <a:lstStyle/>
            <a:p>
              <a:endParaRPr lang="he-IL"/>
            </a:p>
          </p:txBody>
        </p:sp>
        <p:sp>
          <p:nvSpPr>
            <p:cNvPr id="28" name="Oval 318"/>
            <p:cNvSpPr>
              <a:spLocks noChangeArrowheads="1"/>
            </p:cNvSpPr>
            <p:nvPr/>
          </p:nvSpPr>
          <p:spPr bwMode="auto">
            <a:xfrm rot="-5400000">
              <a:off x="3933" y="2897"/>
              <a:ext cx="39" cy="41"/>
            </a:xfrm>
            <a:prstGeom prst="ellipse">
              <a:avLst/>
            </a:prstGeom>
            <a:solidFill>
              <a:schemeClr val="accent2"/>
            </a:solidFill>
            <a:ln w="9525">
              <a:noFill/>
              <a:round/>
              <a:headEnd/>
              <a:tailEnd/>
            </a:ln>
          </p:spPr>
          <p:txBody>
            <a:bodyPr wrap="none" anchor="ctr"/>
            <a:lstStyle/>
            <a:p>
              <a:endParaRPr lang="he-IL"/>
            </a:p>
          </p:txBody>
        </p:sp>
        <p:sp>
          <p:nvSpPr>
            <p:cNvPr id="29" name="Line 319"/>
            <p:cNvSpPr>
              <a:spLocks noChangeShapeType="1"/>
            </p:cNvSpPr>
            <p:nvPr/>
          </p:nvSpPr>
          <p:spPr bwMode="auto">
            <a:xfrm rot="-5400000">
              <a:off x="4097" y="2821"/>
              <a:ext cx="38" cy="1"/>
            </a:xfrm>
            <a:prstGeom prst="line">
              <a:avLst/>
            </a:prstGeom>
            <a:noFill/>
            <a:ln w="19050">
              <a:solidFill>
                <a:schemeClr val="tx1"/>
              </a:solidFill>
              <a:round/>
              <a:headEnd/>
              <a:tailEnd/>
            </a:ln>
          </p:spPr>
          <p:txBody>
            <a:bodyPr wrap="none" anchor="ctr"/>
            <a:lstStyle/>
            <a:p>
              <a:endParaRPr lang="he-IL"/>
            </a:p>
          </p:txBody>
        </p:sp>
        <p:sp>
          <p:nvSpPr>
            <p:cNvPr id="30" name="Line 320"/>
            <p:cNvSpPr>
              <a:spLocks noChangeShapeType="1"/>
            </p:cNvSpPr>
            <p:nvPr/>
          </p:nvSpPr>
          <p:spPr bwMode="auto">
            <a:xfrm rot="5400000" flipH="1">
              <a:off x="3702" y="2816"/>
              <a:ext cx="40" cy="0"/>
            </a:xfrm>
            <a:prstGeom prst="line">
              <a:avLst/>
            </a:prstGeom>
            <a:noFill/>
            <a:ln w="19050">
              <a:solidFill>
                <a:schemeClr val="tx1"/>
              </a:solidFill>
              <a:round/>
              <a:headEnd/>
              <a:tailEnd/>
            </a:ln>
          </p:spPr>
          <p:txBody>
            <a:bodyPr wrap="none" anchor="ctr"/>
            <a:lstStyle/>
            <a:p>
              <a:endParaRPr lang="he-IL"/>
            </a:p>
          </p:txBody>
        </p:sp>
        <p:sp>
          <p:nvSpPr>
            <p:cNvPr id="31" name="Line 321"/>
            <p:cNvSpPr>
              <a:spLocks noChangeShapeType="1"/>
            </p:cNvSpPr>
            <p:nvPr/>
          </p:nvSpPr>
          <p:spPr bwMode="auto">
            <a:xfrm rot="16200000" flipV="1">
              <a:off x="3921" y="2602"/>
              <a:ext cx="0" cy="395"/>
            </a:xfrm>
            <a:prstGeom prst="line">
              <a:avLst/>
            </a:prstGeom>
            <a:noFill/>
            <a:ln w="12700">
              <a:solidFill>
                <a:schemeClr val="tx1"/>
              </a:solidFill>
              <a:round/>
              <a:headEnd/>
              <a:tailEnd/>
            </a:ln>
          </p:spPr>
          <p:txBody>
            <a:bodyPr wrap="none" anchor="ctr"/>
            <a:lstStyle/>
            <a:p>
              <a:endParaRPr lang="he-IL"/>
            </a:p>
          </p:txBody>
        </p:sp>
        <p:sp>
          <p:nvSpPr>
            <p:cNvPr id="32" name="Line 322"/>
            <p:cNvSpPr>
              <a:spLocks noChangeShapeType="1"/>
            </p:cNvSpPr>
            <p:nvPr/>
          </p:nvSpPr>
          <p:spPr bwMode="auto">
            <a:xfrm flipV="1">
              <a:off x="3710" y="2564"/>
              <a:ext cx="59" cy="2"/>
            </a:xfrm>
            <a:prstGeom prst="line">
              <a:avLst/>
            </a:prstGeom>
            <a:noFill/>
            <a:ln w="12700">
              <a:solidFill>
                <a:schemeClr val="tx1"/>
              </a:solidFill>
              <a:round/>
              <a:headEnd/>
              <a:tailEnd/>
            </a:ln>
          </p:spPr>
          <p:txBody>
            <a:bodyPr wrap="none" anchor="ctr"/>
            <a:lstStyle/>
            <a:p>
              <a:endParaRPr lang="he-IL"/>
            </a:p>
          </p:txBody>
        </p:sp>
        <p:sp>
          <p:nvSpPr>
            <p:cNvPr id="33" name="Line 323"/>
            <p:cNvSpPr>
              <a:spLocks noChangeShapeType="1"/>
            </p:cNvSpPr>
            <p:nvPr/>
          </p:nvSpPr>
          <p:spPr bwMode="auto">
            <a:xfrm>
              <a:off x="4089" y="2593"/>
              <a:ext cx="191" cy="243"/>
            </a:xfrm>
            <a:prstGeom prst="line">
              <a:avLst/>
            </a:prstGeom>
            <a:noFill/>
            <a:ln w="12700">
              <a:solidFill>
                <a:schemeClr val="tx1"/>
              </a:solidFill>
              <a:round/>
              <a:headEnd/>
              <a:tailEnd/>
            </a:ln>
          </p:spPr>
          <p:txBody>
            <a:bodyPr wrap="none" anchor="ctr"/>
            <a:lstStyle/>
            <a:p>
              <a:endParaRPr lang="he-IL"/>
            </a:p>
          </p:txBody>
        </p:sp>
        <p:sp>
          <p:nvSpPr>
            <p:cNvPr id="34" name="Line 324"/>
            <p:cNvSpPr>
              <a:spLocks noChangeShapeType="1"/>
            </p:cNvSpPr>
            <p:nvPr/>
          </p:nvSpPr>
          <p:spPr bwMode="auto">
            <a:xfrm flipH="1">
              <a:off x="4590" y="2591"/>
              <a:ext cx="176" cy="247"/>
            </a:xfrm>
            <a:prstGeom prst="line">
              <a:avLst/>
            </a:prstGeom>
            <a:noFill/>
            <a:ln w="12700">
              <a:solidFill>
                <a:schemeClr val="tx1"/>
              </a:solidFill>
              <a:round/>
              <a:headEnd/>
              <a:tailEnd/>
            </a:ln>
          </p:spPr>
          <p:txBody>
            <a:bodyPr wrap="none" anchor="ctr"/>
            <a:lstStyle/>
            <a:p>
              <a:endParaRPr lang="he-IL"/>
            </a:p>
          </p:txBody>
        </p:sp>
        <p:graphicFrame>
          <p:nvGraphicFramePr>
            <p:cNvPr id="35" name="Object 325"/>
            <p:cNvGraphicFramePr>
              <a:graphicFrameLocks noChangeAspect="1"/>
            </p:cNvGraphicFramePr>
            <p:nvPr/>
          </p:nvGraphicFramePr>
          <p:xfrm>
            <a:off x="4702" y="2309"/>
            <a:ext cx="128" cy="152"/>
          </p:xfrm>
          <a:graphic>
            <a:graphicData uri="http://schemas.openxmlformats.org/presentationml/2006/ole">
              <mc:AlternateContent xmlns:mc="http://schemas.openxmlformats.org/markup-compatibility/2006">
                <mc:Choice xmlns:v="urn:schemas-microsoft-com:vml" Requires="v">
                  <p:oleObj spid="_x0000_s255082" name="Clip" r:id="rId14" imgW="981000" imgH="1209600" progId="MS_ClipArt_Gallery.2">
                    <p:embed/>
                  </p:oleObj>
                </mc:Choice>
                <mc:Fallback>
                  <p:oleObj name="Clip" r:id="rId14" imgW="981000" imgH="1209600" progId="MS_ClipArt_Gallery.2">
                    <p:embed/>
                    <p:pic>
                      <p:nvPicPr>
                        <p:cNvPr id="0" name="Object 32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02" y="2309"/>
                          <a:ext cx="128" cy="1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 name="Object 326"/>
            <p:cNvGraphicFramePr>
              <a:graphicFrameLocks noChangeAspect="1"/>
            </p:cNvGraphicFramePr>
            <p:nvPr/>
          </p:nvGraphicFramePr>
          <p:xfrm>
            <a:off x="3860" y="2360"/>
            <a:ext cx="128" cy="151"/>
          </p:xfrm>
          <a:graphic>
            <a:graphicData uri="http://schemas.openxmlformats.org/presentationml/2006/ole">
              <mc:AlternateContent xmlns:mc="http://schemas.openxmlformats.org/markup-compatibility/2006">
                <mc:Choice xmlns:v="urn:schemas-microsoft-com:vml" Requires="v">
                  <p:oleObj spid="_x0000_s255083" name="Clip" r:id="rId16" imgW="981000" imgH="1209600" progId="MS_ClipArt_Gallery.2">
                    <p:embed/>
                  </p:oleObj>
                </mc:Choice>
                <mc:Fallback>
                  <p:oleObj name="Clip" r:id="rId16" imgW="981000" imgH="1209600" progId="MS_ClipArt_Gallery.2">
                    <p:embed/>
                    <p:pic>
                      <p:nvPicPr>
                        <p:cNvPr id="0" name="Object 32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60" y="2360"/>
                          <a:ext cx="128" cy="1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 name="Freeform 327"/>
            <p:cNvSpPr>
              <a:spLocks/>
            </p:cNvSpPr>
            <p:nvPr/>
          </p:nvSpPr>
          <p:spPr bwMode="auto">
            <a:xfrm>
              <a:off x="3911" y="2218"/>
              <a:ext cx="853" cy="192"/>
            </a:xfrm>
            <a:custGeom>
              <a:avLst/>
              <a:gdLst>
                <a:gd name="T0" fmla="*/ 0 w 972"/>
                <a:gd name="T1" fmla="*/ 20 h 228"/>
                <a:gd name="T2" fmla="*/ 69 w 972"/>
                <a:gd name="T3" fmla="*/ 3 h 228"/>
                <a:gd name="T4" fmla="*/ 156 w 972"/>
                <a:gd name="T5" fmla="*/ 15 h 228"/>
                <a:gd name="T6" fmla="*/ 0 60000 65536"/>
                <a:gd name="T7" fmla="*/ 0 60000 65536"/>
                <a:gd name="T8" fmla="*/ 0 60000 65536"/>
                <a:gd name="T9" fmla="*/ 0 w 972"/>
                <a:gd name="T10" fmla="*/ 0 h 228"/>
                <a:gd name="T11" fmla="*/ 972 w 972"/>
                <a:gd name="T12" fmla="*/ 228 h 228"/>
              </a:gdLst>
              <a:ahLst/>
              <a:cxnLst>
                <a:cxn ang="T6">
                  <a:pos x="T0" y="T1"/>
                </a:cxn>
                <a:cxn ang="T7">
                  <a:pos x="T2" y="T3"/>
                </a:cxn>
                <a:cxn ang="T8">
                  <a:pos x="T4" y="T5"/>
                </a:cxn>
              </a:cxnLst>
              <a:rect l="T9" t="T10" r="T11" b="T12"/>
              <a:pathLst>
                <a:path w="972" h="228">
                  <a:moveTo>
                    <a:pt x="0" y="228"/>
                  </a:moveTo>
                  <a:cubicBezTo>
                    <a:pt x="135" y="123"/>
                    <a:pt x="270" y="18"/>
                    <a:pt x="432" y="9"/>
                  </a:cubicBezTo>
                  <a:cubicBezTo>
                    <a:pt x="594" y="0"/>
                    <a:pt x="783" y="85"/>
                    <a:pt x="972" y="171"/>
                  </a:cubicBezTo>
                </a:path>
              </a:pathLst>
            </a:custGeom>
            <a:noFill/>
            <a:ln w="19050">
              <a:solidFill>
                <a:schemeClr val="tx1"/>
              </a:solidFill>
              <a:prstDash val="dash"/>
              <a:round/>
              <a:headEnd/>
              <a:tailEnd/>
            </a:ln>
          </p:spPr>
          <p:txBody>
            <a:bodyPr wrap="none" anchor="ctr"/>
            <a:lstStyle/>
            <a:p>
              <a:endParaRPr lang="he-IL"/>
            </a:p>
          </p:txBody>
        </p:sp>
        <p:grpSp>
          <p:nvGrpSpPr>
            <p:cNvPr id="38" name="Group 328"/>
            <p:cNvGrpSpPr>
              <a:grpSpLocks/>
            </p:cNvGrpSpPr>
            <p:nvPr/>
          </p:nvGrpSpPr>
          <p:grpSpPr bwMode="auto">
            <a:xfrm>
              <a:off x="4079" y="3114"/>
              <a:ext cx="256" cy="269"/>
              <a:chOff x="2870" y="1518"/>
              <a:chExt cx="292" cy="320"/>
            </a:xfrm>
          </p:grpSpPr>
          <p:graphicFrame>
            <p:nvGraphicFramePr>
              <p:cNvPr id="191" name="Object 329"/>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55084" name="Clip" r:id="rId17" imgW="819000" imgH="847800" progId="MS_ClipArt_Gallery.2">
                      <p:embed/>
                    </p:oleObj>
                  </mc:Choice>
                  <mc:Fallback>
                    <p:oleObj name="Clip" r:id="rId17" imgW="819000" imgH="847800" progId="MS_ClipArt_Gallery.2">
                      <p:embed/>
                      <p:pic>
                        <p:nvPicPr>
                          <p:cNvPr id="0" name="Object 32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2" name="Object 330"/>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55085" name="Clip" r:id="rId19" imgW="1266840" imgH="1200240" progId="MS_ClipArt_Gallery.2">
                      <p:embed/>
                    </p:oleObj>
                  </mc:Choice>
                  <mc:Fallback>
                    <p:oleObj name="Clip" r:id="rId19" imgW="1266840" imgH="1200240" progId="MS_ClipArt_Gallery.2">
                      <p:embed/>
                      <p:pic>
                        <p:nvPicPr>
                          <p:cNvPr id="0" name="Object 33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9" name="Group 331"/>
            <p:cNvGrpSpPr>
              <a:grpSpLocks/>
            </p:cNvGrpSpPr>
            <p:nvPr/>
          </p:nvGrpSpPr>
          <p:grpSpPr bwMode="auto">
            <a:xfrm>
              <a:off x="4569" y="3134"/>
              <a:ext cx="256" cy="269"/>
              <a:chOff x="2870" y="1518"/>
              <a:chExt cx="292" cy="320"/>
            </a:xfrm>
          </p:grpSpPr>
          <p:graphicFrame>
            <p:nvGraphicFramePr>
              <p:cNvPr id="189" name="Object 332"/>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55086" name="Clip" r:id="rId21" imgW="819000" imgH="847800" progId="MS_ClipArt_Gallery.2">
                      <p:embed/>
                    </p:oleObj>
                  </mc:Choice>
                  <mc:Fallback>
                    <p:oleObj name="Clip" r:id="rId21" imgW="819000" imgH="847800" progId="MS_ClipArt_Gallery.2">
                      <p:embed/>
                      <p:pic>
                        <p:nvPicPr>
                          <p:cNvPr id="0" name="Object 33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0" name="Object 333"/>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55087" name="Clip" r:id="rId22" imgW="1266840" imgH="1200240" progId="MS_ClipArt_Gallery.2">
                      <p:embed/>
                    </p:oleObj>
                  </mc:Choice>
                  <mc:Fallback>
                    <p:oleObj name="Clip" r:id="rId22" imgW="1266840" imgH="1200240" progId="MS_ClipArt_Gallery.2">
                      <p:embed/>
                      <p:pic>
                        <p:nvPicPr>
                          <p:cNvPr id="0" name="Object 33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0" name="Group 334"/>
            <p:cNvGrpSpPr>
              <a:grpSpLocks/>
            </p:cNvGrpSpPr>
            <p:nvPr/>
          </p:nvGrpSpPr>
          <p:grpSpPr bwMode="auto">
            <a:xfrm>
              <a:off x="4308" y="2955"/>
              <a:ext cx="239" cy="237"/>
              <a:chOff x="4733" y="2082"/>
              <a:chExt cx="272" cy="282"/>
            </a:xfrm>
          </p:grpSpPr>
          <p:graphicFrame>
            <p:nvGraphicFramePr>
              <p:cNvPr id="187" name="Object 335"/>
              <p:cNvGraphicFramePr>
                <a:graphicFrameLocks noChangeAspect="1"/>
              </p:cNvGraphicFramePr>
              <p:nvPr/>
            </p:nvGraphicFramePr>
            <p:xfrm>
              <a:off x="4733" y="2082"/>
              <a:ext cx="272" cy="282"/>
            </p:xfrm>
            <a:graphic>
              <a:graphicData uri="http://schemas.openxmlformats.org/presentationml/2006/ole">
                <mc:AlternateContent xmlns:mc="http://schemas.openxmlformats.org/markup-compatibility/2006">
                  <mc:Choice xmlns:v="urn:schemas-microsoft-com:vml" Requires="v">
                    <p:oleObj spid="_x0000_s255088" name="Clip" r:id="rId23" imgW="819000" imgH="847800" progId="MS_ClipArt_Gallery.2">
                      <p:embed/>
                    </p:oleObj>
                  </mc:Choice>
                  <mc:Fallback>
                    <p:oleObj name="Clip" r:id="rId23" imgW="819000" imgH="847800" progId="MS_ClipArt_Gallery.2">
                      <p:embed/>
                      <p:pic>
                        <p:nvPicPr>
                          <p:cNvPr id="0" name="Object 33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33" y="2082"/>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8" name="Rectangle 336"/>
              <p:cNvSpPr>
                <a:spLocks noChangeArrowheads="1"/>
              </p:cNvSpPr>
              <p:nvPr/>
            </p:nvSpPr>
            <p:spPr bwMode="auto">
              <a:xfrm>
                <a:off x="4812" y="2181"/>
                <a:ext cx="192" cy="183"/>
              </a:xfrm>
              <a:prstGeom prst="rect">
                <a:avLst/>
              </a:prstGeom>
              <a:solidFill>
                <a:srgbClr val="33CCCC"/>
              </a:solidFill>
              <a:ln w="9525">
                <a:solidFill>
                  <a:schemeClr val="tx1"/>
                </a:solidFill>
                <a:miter lim="800000"/>
                <a:headEnd/>
                <a:tailEnd/>
              </a:ln>
            </p:spPr>
            <p:txBody>
              <a:bodyPr wrap="none" anchor="ctr"/>
              <a:lstStyle/>
              <a:p>
                <a:endParaRPr lang="he-IL"/>
              </a:p>
            </p:txBody>
          </p:sp>
        </p:grpSp>
        <p:sp>
          <p:nvSpPr>
            <p:cNvPr id="41" name="Line 337"/>
            <p:cNvSpPr>
              <a:spLocks noChangeShapeType="1"/>
            </p:cNvSpPr>
            <p:nvPr/>
          </p:nvSpPr>
          <p:spPr bwMode="auto">
            <a:xfrm>
              <a:off x="4501" y="2894"/>
              <a:ext cx="0" cy="144"/>
            </a:xfrm>
            <a:prstGeom prst="line">
              <a:avLst/>
            </a:prstGeom>
            <a:noFill/>
            <a:ln w="12700">
              <a:solidFill>
                <a:schemeClr val="tx1"/>
              </a:solidFill>
              <a:round/>
              <a:headEnd/>
              <a:tailEnd/>
            </a:ln>
          </p:spPr>
          <p:txBody>
            <a:bodyPr wrap="none" anchor="ctr"/>
            <a:lstStyle/>
            <a:p>
              <a:endParaRPr lang="he-IL"/>
            </a:p>
          </p:txBody>
        </p:sp>
        <p:grpSp>
          <p:nvGrpSpPr>
            <p:cNvPr id="42" name="Group 338"/>
            <p:cNvGrpSpPr>
              <a:grpSpLocks/>
            </p:cNvGrpSpPr>
            <p:nvPr/>
          </p:nvGrpSpPr>
          <p:grpSpPr bwMode="auto">
            <a:xfrm>
              <a:off x="4955" y="2531"/>
              <a:ext cx="131" cy="258"/>
              <a:chOff x="4180" y="783"/>
              <a:chExt cx="150" cy="307"/>
            </a:xfrm>
          </p:grpSpPr>
          <p:sp>
            <p:nvSpPr>
              <p:cNvPr id="179" name="AutoShape 339"/>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he-IL"/>
              </a:p>
            </p:txBody>
          </p:sp>
          <p:sp>
            <p:nvSpPr>
              <p:cNvPr id="180" name="Rectangle 340"/>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he-IL"/>
              </a:p>
            </p:txBody>
          </p:sp>
          <p:sp>
            <p:nvSpPr>
              <p:cNvPr id="181" name="Rectangle 341"/>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he-IL"/>
              </a:p>
            </p:txBody>
          </p:sp>
          <p:sp>
            <p:nvSpPr>
              <p:cNvPr id="182" name="AutoShape 342"/>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he-IL"/>
              </a:p>
            </p:txBody>
          </p:sp>
          <p:sp>
            <p:nvSpPr>
              <p:cNvPr id="183" name="Line 343"/>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he-IL"/>
              </a:p>
            </p:txBody>
          </p:sp>
          <p:sp>
            <p:nvSpPr>
              <p:cNvPr id="184" name="Line 344"/>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he-IL"/>
              </a:p>
            </p:txBody>
          </p:sp>
          <p:sp>
            <p:nvSpPr>
              <p:cNvPr id="185" name="Rectangle 345"/>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he-IL"/>
              </a:p>
            </p:txBody>
          </p:sp>
          <p:sp>
            <p:nvSpPr>
              <p:cNvPr id="186" name="Rectangle 346"/>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he-IL"/>
              </a:p>
            </p:txBody>
          </p:sp>
        </p:grpSp>
        <p:grpSp>
          <p:nvGrpSpPr>
            <p:cNvPr id="43" name="Group 347"/>
            <p:cNvGrpSpPr>
              <a:grpSpLocks/>
            </p:cNvGrpSpPr>
            <p:nvPr/>
          </p:nvGrpSpPr>
          <p:grpSpPr bwMode="auto">
            <a:xfrm>
              <a:off x="4947" y="2811"/>
              <a:ext cx="131" cy="258"/>
              <a:chOff x="4180" y="783"/>
              <a:chExt cx="150" cy="307"/>
            </a:xfrm>
          </p:grpSpPr>
          <p:sp>
            <p:nvSpPr>
              <p:cNvPr id="171" name="AutoShape 348"/>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he-IL"/>
              </a:p>
            </p:txBody>
          </p:sp>
          <p:sp>
            <p:nvSpPr>
              <p:cNvPr id="172" name="Rectangle 349"/>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he-IL"/>
              </a:p>
            </p:txBody>
          </p:sp>
          <p:sp>
            <p:nvSpPr>
              <p:cNvPr id="173" name="Rectangle 350"/>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he-IL"/>
              </a:p>
            </p:txBody>
          </p:sp>
          <p:sp>
            <p:nvSpPr>
              <p:cNvPr id="174" name="AutoShape 351"/>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he-IL"/>
              </a:p>
            </p:txBody>
          </p:sp>
          <p:sp>
            <p:nvSpPr>
              <p:cNvPr id="175" name="Line 352"/>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he-IL"/>
              </a:p>
            </p:txBody>
          </p:sp>
          <p:sp>
            <p:nvSpPr>
              <p:cNvPr id="176" name="Line 353"/>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he-IL"/>
              </a:p>
            </p:txBody>
          </p:sp>
          <p:sp>
            <p:nvSpPr>
              <p:cNvPr id="177" name="Rectangle 354"/>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he-IL"/>
              </a:p>
            </p:txBody>
          </p:sp>
          <p:sp>
            <p:nvSpPr>
              <p:cNvPr id="178" name="Rectangle 355"/>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he-IL"/>
              </a:p>
            </p:txBody>
          </p:sp>
        </p:grpSp>
        <p:sp>
          <p:nvSpPr>
            <p:cNvPr id="44" name="Line 356"/>
            <p:cNvSpPr>
              <a:spLocks noChangeShapeType="1"/>
            </p:cNvSpPr>
            <p:nvPr/>
          </p:nvSpPr>
          <p:spPr bwMode="auto">
            <a:xfrm rot="5400000" flipH="1">
              <a:off x="4711" y="2767"/>
              <a:ext cx="385" cy="0"/>
            </a:xfrm>
            <a:prstGeom prst="line">
              <a:avLst/>
            </a:prstGeom>
            <a:noFill/>
            <a:ln w="12700">
              <a:solidFill>
                <a:schemeClr val="tx1"/>
              </a:solidFill>
              <a:round/>
              <a:headEnd/>
              <a:tailEnd/>
            </a:ln>
          </p:spPr>
          <p:txBody>
            <a:bodyPr wrap="none" anchor="ctr"/>
            <a:lstStyle/>
            <a:p>
              <a:endParaRPr lang="he-IL"/>
            </a:p>
          </p:txBody>
        </p:sp>
        <p:sp>
          <p:nvSpPr>
            <p:cNvPr id="45" name="Line 357"/>
            <p:cNvSpPr>
              <a:spLocks noChangeShapeType="1"/>
            </p:cNvSpPr>
            <p:nvPr/>
          </p:nvSpPr>
          <p:spPr bwMode="auto">
            <a:xfrm rot="-5400000">
              <a:off x="4935" y="2925"/>
              <a:ext cx="0" cy="65"/>
            </a:xfrm>
            <a:prstGeom prst="line">
              <a:avLst/>
            </a:prstGeom>
            <a:noFill/>
            <a:ln w="12700">
              <a:solidFill>
                <a:schemeClr val="tx1"/>
              </a:solidFill>
              <a:round/>
              <a:headEnd/>
              <a:tailEnd/>
            </a:ln>
          </p:spPr>
          <p:txBody>
            <a:bodyPr wrap="none" anchor="ctr"/>
            <a:lstStyle/>
            <a:p>
              <a:endParaRPr lang="he-IL"/>
            </a:p>
          </p:txBody>
        </p:sp>
        <p:sp>
          <p:nvSpPr>
            <p:cNvPr id="46" name="Line 358"/>
            <p:cNvSpPr>
              <a:spLocks noChangeShapeType="1"/>
            </p:cNvSpPr>
            <p:nvPr/>
          </p:nvSpPr>
          <p:spPr bwMode="auto">
            <a:xfrm rot="-5400000">
              <a:off x="4928" y="2630"/>
              <a:ext cx="0" cy="56"/>
            </a:xfrm>
            <a:prstGeom prst="line">
              <a:avLst/>
            </a:prstGeom>
            <a:noFill/>
            <a:ln w="12700">
              <a:solidFill>
                <a:schemeClr val="tx1"/>
              </a:solidFill>
              <a:round/>
              <a:headEnd/>
              <a:tailEnd/>
            </a:ln>
          </p:spPr>
          <p:txBody>
            <a:bodyPr wrap="none" anchor="ctr"/>
            <a:lstStyle/>
            <a:p>
              <a:endParaRPr lang="he-IL"/>
            </a:p>
          </p:txBody>
        </p:sp>
        <p:sp>
          <p:nvSpPr>
            <p:cNvPr id="47" name="Line 359"/>
            <p:cNvSpPr>
              <a:spLocks noChangeShapeType="1"/>
            </p:cNvSpPr>
            <p:nvPr/>
          </p:nvSpPr>
          <p:spPr bwMode="auto">
            <a:xfrm flipV="1">
              <a:off x="4096" y="1459"/>
              <a:ext cx="289" cy="131"/>
            </a:xfrm>
            <a:prstGeom prst="line">
              <a:avLst/>
            </a:prstGeom>
            <a:noFill/>
            <a:ln w="12700">
              <a:solidFill>
                <a:schemeClr val="tx1"/>
              </a:solidFill>
              <a:round/>
              <a:headEnd/>
              <a:tailEnd/>
            </a:ln>
          </p:spPr>
          <p:txBody>
            <a:bodyPr wrap="none" anchor="ctr"/>
            <a:lstStyle/>
            <a:p>
              <a:endParaRPr lang="he-IL"/>
            </a:p>
          </p:txBody>
        </p:sp>
        <p:sp>
          <p:nvSpPr>
            <p:cNvPr id="48" name="Line 360"/>
            <p:cNvSpPr>
              <a:spLocks noChangeShapeType="1"/>
            </p:cNvSpPr>
            <p:nvPr/>
          </p:nvSpPr>
          <p:spPr bwMode="auto">
            <a:xfrm>
              <a:off x="4685" y="1449"/>
              <a:ext cx="306" cy="131"/>
            </a:xfrm>
            <a:prstGeom prst="line">
              <a:avLst/>
            </a:prstGeom>
            <a:noFill/>
            <a:ln w="12700">
              <a:solidFill>
                <a:schemeClr val="tx1"/>
              </a:solidFill>
              <a:round/>
              <a:headEnd/>
              <a:tailEnd/>
            </a:ln>
          </p:spPr>
          <p:txBody>
            <a:bodyPr wrap="none" anchor="ctr"/>
            <a:lstStyle/>
            <a:p>
              <a:endParaRPr lang="he-IL"/>
            </a:p>
          </p:txBody>
        </p:sp>
        <p:sp>
          <p:nvSpPr>
            <p:cNvPr id="49" name="Line 361"/>
            <p:cNvSpPr>
              <a:spLocks noChangeShapeType="1"/>
            </p:cNvSpPr>
            <p:nvPr/>
          </p:nvSpPr>
          <p:spPr bwMode="auto">
            <a:xfrm flipH="1">
              <a:off x="5012" y="1661"/>
              <a:ext cx="152" cy="429"/>
            </a:xfrm>
            <a:prstGeom prst="line">
              <a:avLst/>
            </a:prstGeom>
            <a:noFill/>
            <a:ln w="12700">
              <a:solidFill>
                <a:schemeClr val="tx1"/>
              </a:solidFill>
              <a:round/>
              <a:headEnd/>
              <a:tailEnd/>
            </a:ln>
          </p:spPr>
          <p:txBody>
            <a:bodyPr wrap="none" anchor="ctr"/>
            <a:lstStyle/>
            <a:p>
              <a:endParaRPr lang="he-IL"/>
            </a:p>
          </p:txBody>
        </p:sp>
        <p:sp>
          <p:nvSpPr>
            <p:cNvPr id="50" name="Line 362"/>
            <p:cNvSpPr>
              <a:spLocks noChangeShapeType="1"/>
            </p:cNvSpPr>
            <p:nvPr/>
          </p:nvSpPr>
          <p:spPr bwMode="auto">
            <a:xfrm>
              <a:off x="4527" y="1520"/>
              <a:ext cx="0" cy="272"/>
            </a:xfrm>
            <a:prstGeom prst="line">
              <a:avLst/>
            </a:prstGeom>
            <a:noFill/>
            <a:ln w="12700">
              <a:solidFill>
                <a:schemeClr val="tx1"/>
              </a:solidFill>
              <a:round/>
              <a:headEnd/>
              <a:tailEnd/>
            </a:ln>
          </p:spPr>
          <p:txBody>
            <a:bodyPr wrap="none" anchor="ctr"/>
            <a:lstStyle/>
            <a:p>
              <a:endParaRPr lang="he-IL"/>
            </a:p>
          </p:txBody>
        </p:sp>
        <p:sp>
          <p:nvSpPr>
            <p:cNvPr id="51" name="Line 363"/>
            <p:cNvSpPr>
              <a:spLocks noChangeShapeType="1"/>
            </p:cNvSpPr>
            <p:nvPr/>
          </p:nvSpPr>
          <p:spPr bwMode="auto">
            <a:xfrm>
              <a:off x="4543" y="1928"/>
              <a:ext cx="337" cy="232"/>
            </a:xfrm>
            <a:prstGeom prst="line">
              <a:avLst/>
            </a:prstGeom>
            <a:noFill/>
            <a:ln w="12700">
              <a:solidFill>
                <a:schemeClr val="tx1"/>
              </a:solidFill>
              <a:round/>
              <a:headEnd/>
              <a:tailEnd/>
            </a:ln>
          </p:spPr>
          <p:txBody>
            <a:bodyPr wrap="none" anchor="ctr"/>
            <a:lstStyle/>
            <a:p>
              <a:endParaRPr lang="he-IL"/>
            </a:p>
          </p:txBody>
        </p:sp>
        <p:sp>
          <p:nvSpPr>
            <p:cNvPr id="52" name="Line 364"/>
            <p:cNvSpPr>
              <a:spLocks noChangeShapeType="1"/>
            </p:cNvSpPr>
            <p:nvPr/>
          </p:nvSpPr>
          <p:spPr bwMode="auto">
            <a:xfrm flipH="1">
              <a:off x="4833" y="2221"/>
              <a:ext cx="168" cy="227"/>
            </a:xfrm>
            <a:prstGeom prst="line">
              <a:avLst/>
            </a:prstGeom>
            <a:noFill/>
            <a:ln w="12700">
              <a:solidFill>
                <a:schemeClr val="tx1"/>
              </a:solidFill>
              <a:round/>
              <a:headEnd/>
              <a:tailEnd/>
            </a:ln>
          </p:spPr>
          <p:txBody>
            <a:bodyPr wrap="none" anchor="ctr"/>
            <a:lstStyle/>
            <a:p>
              <a:endParaRPr lang="he-IL"/>
            </a:p>
          </p:txBody>
        </p:sp>
        <p:sp>
          <p:nvSpPr>
            <p:cNvPr id="53" name="Line 365"/>
            <p:cNvSpPr>
              <a:spLocks noChangeShapeType="1"/>
            </p:cNvSpPr>
            <p:nvPr/>
          </p:nvSpPr>
          <p:spPr bwMode="auto">
            <a:xfrm flipH="1">
              <a:off x="4690" y="1641"/>
              <a:ext cx="353" cy="242"/>
            </a:xfrm>
            <a:prstGeom prst="line">
              <a:avLst/>
            </a:prstGeom>
            <a:noFill/>
            <a:ln w="12700">
              <a:solidFill>
                <a:schemeClr val="tx1"/>
              </a:solidFill>
              <a:round/>
              <a:headEnd/>
              <a:tailEnd/>
            </a:ln>
          </p:spPr>
          <p:txBody>
            <a:bodyPr wrap="none" anchor="ctr"/>
            <a:lstStyle/>
            <a:p>
              <a:endParaRPr lang="he-IL"/>
            </a:p>
          </p:txBody>
        </p:sp>
        <p:sp>
          <p:nvSpPr>
            <p:cNvPr id="54" name="Line 366"/>
            <p:cNvSpPr>
              <a:spLocks noChangeShapeType="1"/>
            </p:cNvSpPr>
            <p:nvPr/>
          </p:nvSpPr>
          <p:spPr bwMode="auto">
            <a:xfrm flipH="1">
              <a:off x="4696" y="1288"/>
              <a:ext cx="221" cy="161"/>
            </a:xfrm>
            <a:prstGeom prst="line">
              <a:avLst/>
            </a:prstGeom>
            <a:noFill/>
            <a:ln w="12700">
              <a:solidFill>
                <a:schemeClr val="tx1"/>
              </a:solidFill>
              <a:round/>
              <a:headEnd/>
              <a:tailEnd/>
            </a:ln>
          </p:spPr>
          <p:txBody>
            <a:bodyPr wrap="none" anchor="ctr"/>
            <a:lstStyle/>
            <a:p>
              <a:endParaRPr lang="he-IL"/>
            </a:p>
          </p:txBody>
        </p:sp>
        <p:sp>
          <p:nvSpPr>
            <p:cNvPr id="55" name="Line 367"/>
            <p:cNvSpPr>
              <a:spLocks noChangeShapeType="1"/>
            </p:cNvSpPr>
            <p:nvPr/>
          </p:nvSpPr>
          <p:spPr bwMode="auto">
            <a:xfrm flipH="1">
              <a:off x="5148" y="1399"/>
              <a:ext cx="127" cy="111"/>
            </a:xfrm>
            <a:prstGeom prst="line">
              <a:avLst/>
            </a:prstGeom>
            <a:noFill/>
            <a:ln w="12700">
              <a:solidFill>
                <a:schemeClr val="tx1"/>
              </a:solidFill>
              <a:round/>
              <a:headEnd/>
              <a:tailEnd/>
            </a:ln>
          </p:spPr>
          <p:txBody>
            <a:bodyPr wrap="none" anchor="ctr"/>
            <a:lstStyle/>
            <a:p>
              <a:endParaRPr lang="he-IL"/>
            </a:p>
          </p:txBody>
        </p:sp>
        <p:grpSp>
          <p:nvGrpSpPr>
            <p:cNvPr id="56" name="Group 368"/>
            <p:cNvGrpSpPr>
              <a:grpSpLocks/>
            </p:cNvGrpSpPr>
            <p:nvPr/>
          </p:nvGrpSpPr>
          <p:grpSpPr bwMode="auto">
            <a:xfrm>
              <a:off x="3769" y="1520"/>
              <a:ext cx="316" cy="147"/>
              <a:chOff x="3600" y="219"/>
              <a:chExt cx="360" cy="175"/>
            </a:xfrm>
          </p:grpSpPr>
          <p:sp>
            <p:nvSpPr>
              <p:cNvPr id="158" name="Oval 36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he-IL"/>
              </a:p>
            </p:txBody>
          </p:sp>
          <p:sp>
            <p:nvSpPr>
              <p:cNvPr id="159" name="Line 370"/>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he-IL"/>
              </a:p>
            </p:txBody>
          </p:sp>
          <p:sp>
            <p:nvSpPr>
              <p:cNvPr id="160" name="Line 371"/>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he-IL"/>
              </a:p>
            </p:txBody>
          </p:sp>
          <p:sp>
            <p:nvSpPr>
              <p:cNvPr id="161" name="Rectangle 372"/>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eaLnBrk="0" hangingPunct="0"/>
                <a:endParaRPr lang="he-IL" sz="2400" b="0">
                  <a:latin typeface="Times New Roman" pitchFamily="18" charset="0"/>
                </a:endParaRPr>
              </a:p>
            </p:txBody>
          </p:sp>
          <p:sp>
            <p:nvSpPr>
              <p:cNvPr id="162" name="Oval 37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he-IL"/>
              </a:p>
            </p:txBody>
          </p:sp>
          <p:grpSp>
            <p:nvGrpSpPr>
              <p:cNvPr id="163" name="Group 374"/>
              <p:cNvGrpSpPr>
                <a:grpSpLocks/>
              </p:cNvGrpSpPr>
              <p:nvPr/>
            </p:nvGrpSpPr>
            <p:grpSpPr bwMode="auto">
              <a:xfrm>
                <a:off x="3686" y="244"/>
                <a:ext cx="177" cy="66"/>
                <a:chOff x="2848" y="848"/>
                <a:chExt cx="140" cy="98"/>
              </a:xfrm>
            </p:grpSpPr>
            <p:sp>
              <p:nvSpPr>
                <p:cNvPr id="168" name="Line 37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he-IL"/>
                </a:p>
              </p:txBody>
            </p:sp>
            <p:sp>
              <p:nvSpPr>
                <p:cNvPr id="169" name="Line 37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he-IL"/>
                </a:p>
              </p:txBody>
            </p:sp>
            <p:sp>
              <p:nvSpPr>
                <p:cNvPr id="170" name="Line 37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he-IL"/>
                </a:p>
              </p:txBody>
            </p:sp>
          </p:grpSp>
          <p:grpSp>
            <p:nvGrpSpPr>
              <p:cNvPr id="164" name="Group 378"/>
              <p:cNvGrpSpPr>
                <a:grpSpLocks/>
              </p:cNvGrpSpPr>
              <p:nvPr/>
            </p:nvGrpSpPr>
            <p:grpSpPr bwMode="auto">
              <a:xfrm flipV="1">
                <a:off x="3686" y="243"/>
                <a:ext cx="177" cy="66"/>
                <a:chOff x="2848" y="848"/>
                <a:chExt cx="140" cy="98"/>
              </a:xfrm>
            </p:grpSpPr>
            <p:sp>
              <p:nvSpPr>
                <p:cNvPr id="165" name="Line 37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he-IL"/>
                </a:p>
              </p:txBody>
            </p:sp>
            <p:sp>
              <p:nvSpPr>
                <p:cNvPr id="166" name="Line 38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he-IL"/>
                </a:p>
              </p:txBody>
            </p:sp>
            <p:sp>
              <p:nvSpPr>
                <p:cNvPr id="167" name="Line 38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he-IL"/>
                </a:p>
              </p:txBody>
            </p:sp>
          </p:grpSp>
        </p:grpSp>
        <p:grpSp>
          <p:nvGrpSpPr>
            <p:cNvPr id="59" name="Group 382"/>
            <p:cNvGrpSpPr>
              <a:grpSpLocks/>
            </p:cNvGrpSpPr>
            <p:nvPr/>
          </p:nvGrpSpPr>
          <p:grpSpPr bwMode="auto">
            <a:xfrm>
              <a:off x="4369" y="1376"/>
              <a:ext cx="316" cy="147"/>
              <a:chOff x="3600" y="219"/>
              <a:chExt cx="360" cy="175"/>
            </a:xfrm>
          </p:grpSpPr>
          <p:sp>
            <p:nvSpPr>
              <p:cNvPr id="145" name="Oval 38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he-IL"/>
              </a:p>
            </p:txBody>
          </p:sp>
          <p:sp>
            <p:nvSpPr>
              <p:cNvPr id="146" name="Line 384"/>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he-IL"/>
              </a:p>
            </p:txBody>
          </p:sp>
          <p:sp>
            <p:nvSpPr>
              <p:cNvPr id="147" name="Line 385"/>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he-IL"/>
              </a:p>
            </p:txBody>
          </p:sp>
          <p:sp>
            <p:nvSpPr>
              <p:cNvPr id="148" name="Rectangle 386"/>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eaLnBrk="0" hangingPunct="0"/>
                <a:endParaRPr lang="he-IL" sz="2400" b="0">
                  <a:latin typeface="Times New Roman" pitchFamily="18" charset="0"/>
                </a:endParaRPr>
              </a:p>
            </p:txBody>
          </p:sp>
          <p:sp>
            <p:nvSpPr>
              <p:cNvPr id="149" name="Oval 38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he-IL"/>
              </a:p>
            </p:txBody>
          </p:sp>
          <p:grpSp>
            <p:nvGrpSpPr>
              <p:cNvPr id="150" name="Group 388"/>
              <p:cNvGrpSpPr>
                <a:grpSpLocks/>
              </p:cNvGrpSpPr>
              <p:nvPr/>
            </p:nvGrpSpPr>
            <p:grpSpPr bwMode="auto">
              <a:xfrm>
                <a:off x="3686" y="244"/>
                <a:ext cx="177" cy="66"/>
                <a:chOff x="2848" y="848"/>
                <a:chExt cx="140" cy="98"/>
              </a:xfrm>
            </p:grpSpPr>
            <p:sp>
              <p:nvSpPr>
                <p:cNvPr id="155" name="Line 38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he-IL"/>
                </a:p>
              </p:txBody>
            </p:sp>
            <p:sp>
              <p:nvSpPr>
                <p:cNvPr id="156" name="Line 39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he-IL"/>
                </a:p>
              </p:txBody>
            </p:sp>
            <p:sp>
              <p:nvSpPr>
                <p:cNvPr id="157" name="Line 39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he-IL"/>
                </a:p>
              </p:txBody>
            </p:sp>
          </p:grpSp>
          <p:grpSp>
            <p:nvGrpSpPr>
              <p:cNvPr id="151" name="Group 392"/>
              <p:cNvGrpSpPr>
                <a:grpSpLocks/>
              </p:cNvGrpSpPr>
              <p:nvPr/>
            </p:nvGrpSpPr>
            <p:grpSpPr bwMode="auto">
              <a:xfrm flipV="1">
                <a:off x="3686" y="243"/>
                <a:ext cx="177" cy="66"/>
                <a:chOff x="2848" y="848"/>
                <a:chExt cx="140" cy="98"/>
              </a:xfrm>
            </p:grpSpPr>
            <p:sp>
              <p:nvSpPr>
                <p:cNvPr id="152" name="Line 39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he-IL"/>
                </a:p>
              </p:txBody>
            </p:sp>
            <p:sp>
              <p:nvSpPr>
                <p:cNvPr id="153" name="Line 39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he-IL"/>
                </a:p>
              </p:txBody>
            </p:sp>
            <p:sp>
              <p:nvSpPr>
                <p:cNvPr id="154" name="Line 39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he-IL"/>
                </a:p>
              </p:txBody>
            </p:sp>
          </p:grpSp>
        </p:grpSp>
        <p:grpSp>
          <p:nvGrpSpPr>
            <p:cNvPr id="60" name="Group 396"/>
            <p:cNvGrpSpPr>
              <a:grpSpLocks/>
            </p:cNvGrpSpPr>
            <p:nvPr/>
          </p:nvGrpSpPr>
          <p:grpSpPr bwMode="auto">
            <a:xfrm>
              <a:off x="4380" y="1790"/>
              <a:ext cx="316" cy="147"/>
              <a:chOff x="3600" y="219"/>
              <a:chExt cx="360" cy="175"/>
            </a:xfrm>
          </p:grpSpPr>
          <p:sp>
            <p:nvSpPr>
              <p:cNvPr id="132" name="Oval 39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he-IL"/>
              </a:p>
            </p:txBody>
          </p:sp>
          <p:sp>
            <p:nvSpPr>
              <p:cNvPr id="133" name="Line 398"/>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he-IL"/>
              </a:p>
            </p:txBody>
          </p:sp>
          <p:sp>
            <p:nvSpPr>
              <p:cNvPr id="134" name="Line 399"/>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he-IL"/>
              </a:p>
            </p:txBody>
          </p:sp>
          <p:sp>
            <p:nvSpPr>
              <p:cNvPr id="135" name="Rectangle 400"/>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eaLnBrk="0" hangingPunct="0"/>
                <a:endParaRPr lang="he-IL" sz="2400" b="0">
                  <a:latin typeface="Times New Roman" pitchFamily="18" charset="0"/>
                </a:endParaRPr>
              </a:p>
            </p:txBody>
          </p:sp>
          <p:sp>
            <p:nvSpPr>
              <p:cNvPr id="136" name="Oval 40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he-IL"/>
              </a:p>
            </p:txBody>
          </p:sp>
          <p:grpSp>
            <p:nvGrpSpPr>
              <p:cNvPr id="137" name="Group 402"/>
              <p:cNvGrpSpPr>
                <a:grpSpLocks/>
              </p:cNvGrpSpPr>
              <p:nvPr/>
            </p:nvGrpSpPr>
            <p:grpSpPr bwMode="auto">
              <a:xfrm>
                <a:off x="3686" y="244"/>
                <a:ext cx="177" cy="66"/>
                <a:chOff x="2848" y="848"/>
                <a:chExt cx="140" cy="98"/>
              </a:xfrm>
            </p:grpSpPr>
            <p:sp>
              <p:nvSpPr>
                <p:cNvPr id="142" name="Line 40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he-IL"/>
                </a:p>
              </p:txBody>
            </p:sp>
            <p:sp>
              <p:nvSpPr>
                <p:cNvPr id="143" name="Line 40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he-IL"/>
                </a:p>
              </p:txBody>
            </p:sp>
            <p:sp>
              <p:nvSpPr>
                <p:cNvPr id="144" name="Line 40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he-IL"/>
                </a:p>
              </p:txBody>
            </p:sp>
          </p:grpSp>
          <p:grpSp>
            <p:nvGrpSpPr>
              <p:cNvPr id="138" name="Group 406"/>
              <p:cNvGrpSpPr>
                <a:grpSpLocks/>
              </p:cNvGrpSpPr>
              <p:nvPr/>
            </p:nvGrpSpPr>
            <p:grpSpPr bwMode="auto">
              <a:xfrm flipV="1">
                <a:off x="3686" y="243"/>
                <a:ext cx="177" cy="66"/>
                <a:chOff x="2848" y="848"/>
                <a:chExt cx="140" cy="98"/>
              </a:xfrm>
            </p:grpSpPr>
            <p:sp>
              <p:nvSpPr>
                <p:cNvPr id="139" name="Line 40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he-IL"/>
                </a:p>
              </p:txBody>
            </p:sp>
            <p:sp>
              <p:nvSpPr>
                <p:cNvPr id="140" name="Line 40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he-IL"/>
                </a:p>
              </p:txBody>
            </p:sp>
            <p:sp>
              <p:nvSpPr>
                <p:cNvPr id="141" name="Line 40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he-IL"/>
                </a:p>
              </p:txBody>
            </p:sp>
          </p:grpSp>
        </p:grpSp>
        <p:grpSp>
          <p:nvGrpSpPr>
            <p:cNvPr id="61" name="Group 410"/>
            <p:cNvGrpSpPr>
              <a:grpSpLocks/>
            </p:cNvGrpSpPr>
            <p:nvPr/>
          </p:nvGrpSpPr>
          <p:grpSpPr bwMode="auto">
            <a:xfrm>
              <a:off x="4991" y="1507"/>
              <a:ext cx="315" cy="147"/>
              <a:chOff x="3600" y="219"/>
              <a:chExt cx="360" cy="175"/>
            </a:xfrm>
          </p:grpSpPr>
          <p:sp>
            <p:nvSpPr>
              <p:cNvPr id="119" name="Oval 41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he-IL"/>
              </a:p>
            </p:txBody>
          </p:sp>
          <p:sp>
            <p:nvSpPr>
              <p:cNvPr id="120" name="Line 412"/>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he-IL"/>
              </a:p>
            </p:txBody>
          </p:sp>
          <p:sp>
            <p:nvSpPr>
              <p:cNvPr id="121" name="Line 413"/>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he-IL"/>
              </a:p>
            </p:txBody>
          </p:sp>
          <p:sp>
            <p:nvSpPr>
              <p:cNvPr id="122" name="Rectangle 414"/>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eaLnBrk="0" hangingPunct="0"/>
                <a:endParaRPr lang="he-IL" sz="2400" b="0">
                  <a:latin typeface="Times New Roman" pitchFamily="18" charset="0"/>
                </a:endParaRPr>
              </a:p>
            </p:txBody>
          </p:sp>
          <p:sp>
            <p:nvSpPr>
              <p:cNvPr id="123" name="Oval 41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he-IL"/>
              </a:p>
            </p:txBody>
          </p:sp>
          <p:grpSp>
            <p:nvGrpSpPr>
              <p:cNvPr id="124" name="Group 416"/>
              <p:cNvGrpSpPr>
                <a:grpSpLocks/>
              </p:cNvGrpSpPr>
              <p:nvPr/>
            </p:nvGrpSpPr>
            <p:grpSpPr bwMode="auto">
              <a:xfrm>
                <a:off x="3686" y="244"/>
                <a:ext cx="177" cy="66"/>
                <a:chOff x="2848" y="848"/>
                <a:chExt cx="140" cy="98"/>
              </a:xfrm>
            </p:grpSpPr>
            <p:sp>
              <p:nvSpPr>
                <p:cNvPr id="129" name="Line 41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he-IL"/>
                </a:p>
              </p:txBody>
            </p:sp>
            <p:sp>
              <p:nvSpPr>
                <p:cNvPr id="130" name="Line 41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he-IL"/>
                </a:p>
              </p:txBody>
            </p:sp>
            <p:sp>
              <p:nvSpPr>
                <p:cNvPr id="131" name="Line 41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he-IL"/>
                </a:p>
              </p:txBody>
            </p:sp>
          </p:grpSp>
          <p:grpSp>
            <p:nvGrpSpPr>
              <p:cNvPr id="125" name="Group 420"/>
              <p:cNvGrpSpPr>
                <a:grpSpLocks/>
              </p:cNvGrpSpPr>
              <p:nvPr/>
            </p:nvGrpSpPr>
            <p:grpSpPr bwMode="auto">
              <a:xfrm flipV="1">
                <a:off x="3686" y="243"/>
                <a:ext cx="177" cy="66"/>
                <a:chOff x="2848" y="848"/>
                <a:chExt cx="140" cy="98"/>
              </a:xfrm>
            </p:grpSpPr>
            <p:sp>
              <p:nvSpPr>
                <p:cNvPr id="126" name="Line 42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he-IL"/>
                </a:p>
              </p:txBody>
            </p:sp>
            <p:sp>
              <p:nvSpPr>
                <p:cNvPr id="127" name="Line 42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he-IL"/>
                </a:p>
              </p:txBody>
            </p:sp>
            <p:sp>
              <p:nvSpPr>
                <p:cNvPr id="128" name="Line 42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he-IL"/>
                </a:p>
              </p:txBody>
            </p:sp>
          </p:grpSp>
        </p:grpSp>
        <p:grpSp>
          <p:nvGrpSpPr>
            <p:cNvPr id="62" name="Group 424"/>
            <p:cNvGrpSpPr>
              <a:grpSpLocks/>
            </p:cNvGrpSpPr>
            <p:nvPr/>
          </p:nvGrpSpPr>
          <p:grpSpPr bwMode="auto">
            <a:xfrm>
              <a:off x="4869" y="2072"/>
              <a:ext cx="316" cy="147"/>
              <a:chOff x="3600" y="219"/>
              <a:chExt cx="360" cy="175"/>
            </a:xfrm>
          </p:grpSpPr>
          <p:sp>
            <p:nvSpPr>
              <p:cNvPr id="106" name="Oval 42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he-IL"/>
              </a:p>
            </p:txBody>
          </p:sp>
          <p:sp>
            <p:nvSpPr>
              <p:cNvPr id="107" name="Line 426"/>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he-IL"/>
              </a:p>
            </p:txBody>
          </p:sp>
          <p:sp>
            <p:nvSpPr>
              <p:cNvPr id="108" name="Line 427"/>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he-IL"/>
              </a:p>
            </p:txBody>
          </p:sp>
          <p:sp>
            <p:nvSpPr>
              <p:cNvPr id="109" name="Rectangle 428"/>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eaLnBrk="0" hangingPunct="0"/>
                <a:endParaRPr lang="he-IL" sz="2400" b="0">
                  <a:latin typeface="Times New Roman" pitchFamily="18" charset="0"/>
                </a:endParaRPr>
              </a:p>
            </p:txBody>
          </p:sp>
          <p:sp>
            <p:nvSpPr>
              <p:cNvPr id="110" name="Oval 42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he-IL"/>
              </a:p>
            </p:txBody>
          </p:sp>
          <p:grpSp>
            <p:nvGrpSpPr>
              <p:cNvPr id="111" name="Group 430"/>
              <p:cNvGrpSpPr>
                <a:grpSpLocks/>
              </p:cNvGrpSpPr>
              <p:nvPr/>
            </p:nvGrpSpPr>
            <p:grpSpPr bwMode="auto">
              <a:xfrm>
                <a:off x="3686" y="244"/>
                <a:ext cx="177" cy="66"/>
                <a:chOff x="2848" y="848"/>
                <a:chExt cx="140" cy="98"/>
              </a:xfrm>
            </p:grpSpPr>
            <p:sp>
              <p:nvSpPr>
                <p:cNvPr id="116" name="Line 43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he-IL"/>
                </a:p>
              </p:txBody>
            </p:sp>
            <p:sp>
              <p:nvSpPr>
                <p:cNvPr id="117" name="Line 43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he-IL"/>
                </a:p>
              </p:txBody>
            </p:sp>
            <p:sp>
              <p:nvSpPr>
                <p:cNvPr id="118" name="Line 43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he-IL"/>
                </a:p>
              </p:txBody>
            </p:sp>
          </p:grpSp>
          <p:grpSp>
            <p:nvGrpSpPr>
              <p:cNvPr id="112" name="Group 434"/>
              <p:cNvGrpSpPr>
                <a:grpSpLocks/>
              </p:cNvGrpSpPr>
              <p:nvPr/>
            </p:nvGrpSpPr>
            <p:grpSpPr bwMode="auto">
              <a:xfrm flipV="1">
                <a:off x="3686" y="243"/>
                <a:ext cx="177" cy="66"/>
                <a:chOff x="2848" y="848"/>
                <a:chExt cx="140" cy="98"/>
              </a:xfrm>
            </p:grpSpPr>
            <p:sp>
              <p:nvSpPr>
                <p:cNvPr id="113" name="Line 43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he-IL"/>
                </a:p>
              </p:txBody>
            </p:sp>
            <p:sp>
              <p:nvSpPr>
                <p:cNvPr id="114" name="Line 43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he-IL"/>
                </a:p>
              </p:txBody>
            </p:sp>
            <p:sp>
              <p:nvSpPr>
                <p:cNvPr id="115" name="Line 43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he-IL"/>
                </a:p>
              </p:txBody>
            </p:sp>
          </p:grpSp>
        </p:grpSp>
        <p:grpSp>
          <p:nvGrpSpPr>
            <p:cNvPr id="63" name="Group 438"/>
            <p:cNvGrpSpPr>
              <a:grpSpLocks/>
            </p:cNvGrpSpPr>
            <p:nvPr/>
          </p:nvGrpSpPr>
          <p:grpSpPr bwMode="auto">
            <a:xfrm>
              <a:off x="4659" y="2440"/>
              <a:ext cx="316" cy="148"/>
              <a:chOff x="3600" y="219"/>
              <a:chExt cx="360" cy="175"/>
            </a:xfrm>
          </p:grpSpPr>
          <p:sp>
            <p:nvSpPr>
              <p:cNvPr id="93" name="Oval 43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he-IL"/>
              </a:p>
            </p:txBody>
          </p:sp>
          <p:sp>
            <p:nvSpPr>
              <p:cNvPr id="94" name="Line 440"/>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he-IL"/>
              </a:p>
            </p:txBody>
          </p:sp>
          <p:sp>
            <p:nvSpPr>
              <p:cNvPr id="95" name="Line 441"/>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he-IL"/>
              </a:p>
            </p:txBody>
          </p:sp>
          <p:sp>
            <p:nvSpPr>
              <p:cNvPr id="96" name="Rectangle 442"/>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eaLnBrk="0" hangingPunct="0"/>
                <a:endParaRPr lang="he-IL" sz="2400" b="0">
                  <a:latin typeface="Times New Roman" pitchFamily="18" charset="0"/>
                </a:endParaRPr>
              </a:p>
            </p:txBody>
          </p:sp>
          <p:sp>
            <p:nvSpPr>
              <p:cNvPr id="97" name="Oval 44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he-IL"/>
              </a:p>
            </p:txBody>
          </p:sp>
          <p:grpSp>
            <p:nvGrpSpPr>
              <p:cNvPr id="98" name="Group 444"/>
              <p:cNvGrpSpPr>
                <a:grpSpLocks/>
              </p:cNvGrpSpPr>
              <p:nvPr/>
            </p:nvGrpSpPr>
            <p:grpSpPr bwMode="auto">
              <a:xfrm>
                <a:off x="3686" y="244"/>
                <a:ext cx="177" cy="66"/>
                <a:chOff x="2848" y="848"/>
                <a:chExt cx="140" cy="98"/>
              </a:xfrm>
            </p:grpSpPr>
            <p:sp>
              <p:nvSpPr>
                <p:cNvPr id="103" name="Line 44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he-IL"/>
                </a:p>
              </p:txBody>
            </p:sp>
            <p:sp>
              <p:nvSpPr>
                <p:cNvPr id="104" name="Line 44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he-IL"/>
                </a:p>
              </p:txBody>
            </p:sp>
            <p:sp>
              <p:nvSpPr>
                <p:cNvPr id="105" name="Line 44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he-IL"/>
                </a:p>
              </p:txBody>
            </p:sp>
          </p:grpSp>
          <p:grpSp>
            <p:nvGrpSpPr>
              <p:cNvPr id="99" name="Group 448"/>
              <p:cNvGrpSpPr>
                <a:grpSpLocks/>
              </p:cNvGrpSpPr>
              <p:nvPr/>
            </p:nvGrpSpPr>
            <p:grpSpPr bwMode="auto">
              <a:xfrm flipV="1">
                <a:off x="3686" y="243"/>
                <a:ext cx="177" cy="66"/>
                <a:chOff x="2848" y="848"/>
                <a:chExt cx="140" cy="98"/>
              </a:xfrm>
            </p:grpSpPr>
            <p:sp>
              <p:nvSpPr>
                <p:cNvPr id="100" name="Line 44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he-IL"/>
                </a:p>
              </p:txBody>
            </p:sp>
            <p:sp>
              <p:nvSpPr>
                <p:cNvPr id="101" name="Line 45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he-IL"/>
                </a:p>
              </p:txBody>
            </p:sp>
            <p:sp>
              <p:nvSpPr>
                <p:cNvPr id="102" name="Line 45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he-IL"/>
                </a:p>
              </p:txBody>
            </p:sp>
          </p:grpSp>
        </p:grpSp>
        <p:grpSp>
          <p:nvGrpSpPr>
            <p:cNvPr id="64" name="Group 452"/>
            <p:cNvGrpSpPr>
              <a:grpSpLocks/>
            </p:cNvGrpSpPr>
            <p:nvPr/>
          </p:nvGrpSpPr>
          <p:grpSpPr bwMode="auto">
            <a:xfrm>
              <a:off x="4275" y="2748"/>
              <a:ext cx="315" cy="147"/>
              <a:chOff x="3600" y="219"/>
              <a:chExt cx="360" cy="175"/>
            </a:xfrm>
          </p:grpSpPr>
          <p:sp>
            <p:nvSpPr>
              <p:cNvPr id="80" name="Oval 45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he-IL"/>
              </a:p>
            </p:txBody>
          </p:sp>
          <p:sp>
            <p:nvSpPr>
              <p:cNvPr id="81" name="Line 454"/>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he-IL"/>
              </a:p>
            </p:txBody>
          </p:sp>
          <p:sp>
            <p:nvSpPr>
              <p:cNvPr id="82" name="Line 455"/>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he-IL"/>
              </a:p>
            </p:txBody>
          </p:sp>
          <p:sp>
            <p:nvSpPr>
              <p:cNvPr id="83" name="Rectangle 456"/>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eaLnBrk="0" hangingPunct="0"/>
                <a:endParaRPr lang="he-IL" sz="2400" b="0">
                  <a:latin typeface="Times New Roman" pitchFamily="18" charset="0"/>
                </a:endParaRPr>
              </a:p>
            </p:txBody>
          </p:sp>
          <p:sp>
            <p:nvSpPr>
              <p:cNvPr id="84" name="Oval 45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he-IL"/>
              </a:p>
            </p:txBody>
          </p:sp>
          <p:grpSp>
            <p:nvGrpSpPr>
              <p:cNvPr id="85" name="Group 458"/>
              <p:cNvGrpSpPr>
                <a:grpSpLocks/>
              </p:cNvGrpSpPr>
              <p:nvPr/>
            </p:nvGrpSpPr>
            <p:grpSpPr bwMode="auto">
              <a:xfrm>
                <a:off x="3686" y="244"/>
                <a:ext cx="177" cy="66"/>
                <a:chOff x="2848" y="848"/>
                <a:chExt cx="140" cy="98"/>
              </a:xfrm>
            </p:grpSpPr>
            <p:sp>
              <p:nvSpPr>
                <p:cNvPr id="90" name="Line 45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he-IL"/>
                </a:p>
              </p:txBody>
            </p:sp>
            <p:sp>
              <p:nvSpPr>
                <p:cNvPr id="91" name="Line 46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he-IL"/>
                </a:p>
              </p:txBody>
            </p:sp>
            <p:sp>
              <p:nvSpPr>
                <p:cNvPr id="92" name="Line 46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he-IL"/>
                </a:p>
              </p:txBody>
            </p:sp>
          </p:grpSp>
          <p:grpSp>
            <p:nvGrpSpPr>
              <p:cNvPr id="86" name="Group 462"/>
              <p:cNvGrpSpPr>
                <a:grpSpLocks/>
              </p:cNvGrpSpPr>
              <p:nvPr/>
            </p:nvGrpSpPr>
            <p:grpSpPr bwMode="auto">
              <a:xfrm flipV="1">
                <a:off x="3686" y="243"/>
                <a:ext cx="177" cy="66"/>
                <a:chOff x="2848" y="848"/>
                <a:chExt cx="140" cy="98"/>
              </a:xfrm>
            </p:grpSpPr>
            <p:sp>
              <p:nvSpPr>
                <p:cNvPr id="87" name="Line 46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he-IL"/>
                </a:p>
              </p:txBody>
            </p:sp>
            <p:sp>
              <p:nvSpPr>
                <p:cNvPr id="88" name="Line 46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he-IL"/>
                </a:p>
              </p:txBody>
            </p:sp>
            <p:sp>
              <p:nvSpPr>
                <p:cNvPr id="89" name="Line 46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he-IL"/>
                </a:p>
              </p:txBody>
            </p:sp>
          </p:grpSp>
        </p:grpSp>
        <p:grpSp>
          <p:nvGrpSpPr>
            <p:cNvPr id="65" name="Group 466"/>
            <p:cNvGrpSpPr>
              <a:grpSpLocks/>
            </p:cNvGrpSpPr>
            <p:nvPr/>
          </p:nvGrpSpPr>
          <p:grpSpPr bwMode="auto">
            <a:xfrm>
              <a:off x="3769" y="2511"/>
              <a:ext cx="316" cy="147"/>
              <a:chOff x="3600" y="219"/>
              <a:chExt cx="360" cy="175"/>
            </a:xfrm>
          </p:grpSpPr>
          <p:sp>
            <p:nvSpPr>
              <p:cNvPr id="67" name="Oval 46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he-IL"/>
              </a:p>
            </p:txBody>
          </p:sp>
          <p:sp>
            <p:nvSpPr>
              <p:cNvPr id="68" name="Line 468"/>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he-IL"/>
              </a:p>
            </p:txBody>
          </p:sp>
          <p:sp>
            <p:nvSpPr>
              <p:cNvPr id="69" name="Line 469"/>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he-IL"/>
              </a:p>
            </p:txBody>
          </p:sp>
          <p:sp>
            <p:nvSpPr>
              <p:cNvPr id="70" name="Rectangle 470"/>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eaLnBrk="0" hangingPunct="0"/>
                <a:endParaRPr lang="he-IL" sz="2400" b="0">
                  <a:latin typeface="Times New Roman" pitchFamily="18" charset="0"/>
                </a:endParaRPr>
              </a:p>
            </p:txBody>
          </p:sp>
          <p:sp>
            <p:nvSpPr>
              <p:cNvPr id="71" name="Oval 47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he-IL"/>
              </a:p>
            </p:txBody>
          </p:sp>
          <p:grpSp>
            <p:nvGrpSpPr>
              <p:cNvPr id="72" name="Group 472"/>
              <p:cNvGrpSpPr>
                <a:grpSpLocks/>
              </p:cNvGrpSpPr>
              <p:nvPr/>
            </p:nvGrpSpPr>
            <p:grpSpPr bwMode="auto">
              <a:xfrm>
                <a:off x="3686" y="244"/>
                <a:ext cx="177" cy="66"/>
                <a:chOff x="2848" y="848"/>
                <a:chExt cx="140" cy="98"/>
              </a:xfrm>
            </p:grpSpPr>
            <p:sp>
              <p:nvSpPr>
                <p:cNvPr id="77" name="Line 47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he-IL"/>
                </a:p>
              </p:txBody>
            </p:sp>
            <p:sp>
              <p:nvSpPr>
                <p:cNvPr id="78" name="Line 47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he-IL"/>
                </a:p>
              </p:txBody>
            </p:sp>
            <p:sp>
              <p:nvSpPr>
                <p:cNvPr id="79" name="Line 47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he-IL"/>
                </a:p>
              </p:txBody>
            </p:sp>
          </p:grpSp>
          <p:grpSp>
            <p:nvGrpSpPr>
              <p:cNvPr id="73" name="Group 476"/>
              <p:cNvGrpSpPr>
                <a:grpSpLocks/>
              </p:cNvGrpSpPr>
              <p:nvPr/>
            </p:nvGrpSpPr>
            <p:grpSpPr bwMode="auto">
              <a:xfrm flipV="1">
                <a:off x="3686" y="243"/>
                <a:ext cx="177" cy="66"/>
                <a:chOff x="2848" y="848"/>
                <a:chExt cx="140" cy="98"/>
              </a:xfrm>
            </p:grpSpPr>
            <p:sp>
              <p:nvSpPr>
                <p:cNvPr id="74" name="Line 47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he-IL"/>
                </a:p>
              </p:txBody>
            </p:sp>
            <p:sp>
              <p:nvSpPr>
                <p:cNvPr id="75" name="Line 47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he-IL"/>
                </a:p>
              </p:txBody>
            </p:sp>
            <p:sp>
              <p:nvSpPr>
                <p:cNvPr id="76" name="Line 47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he-IL"/>
                </a:p>
              </p:txBody>
            </p:sp>
          </p:grpSp>
        </p:grpSp>
        <p:sp>
          <p:nvSpPr>
            <p:cNvPr id="66" name="Line 480"/>
            <p:cNvSpPr>
              <a:spLocks noChangeShapeType="1"/>
            </p:cNvSpPr>
            <p:nvPr/>
          </p:nvSpPr>
          <p:spPr bwMode="auto">
            <a:xfrm flipV="1">
              <a:off x="3930" y="2645"/>
              <a:ext cx="1" cy="157"/>
            </a:xfrm>
            <a:prstGeom prst="line">
              <a:avLst/>
            </a:prstGeom>
            <a:noFill/>
            <a:ln w="12700">
              <a:solidFill>
                <a:schemeClr val="tx1"/>
              </a:solidFill>
              <a:round/>
              <a:headEnd/>
              <a:tailEnd/>
            </a:ln>
          </p:spPr>
          <p:txBody>
            <a:bodyPr wrap="none" anchor="ctr"/>
            <a:lstStyle/>
            <a:p>
              <a:endParaRPr lang="he-IL"/>
            </a:p>
          </p:txBody>
        </p:sp>
      </p:grpSp>
      <p:grpSp>
        <p:nvGrpSpPr>
          <p:cNvPr id="230" name="Group 481"/>
          <p:cNvGrpSpPr>
            <a:grpSpLocks/>
          </p:cNvGrpSpPr>
          <p:nvPr/>
        </p:nvGrpSpPr>
        <p:grpSpPr bwMode="auto">
          <a:xfrm>
            <a:off x="192411" y="1748358"/>
            <a:ext cx="3738563" cy="3830638"/>
            <a:chOff x="2986" y="945"/>
            <a:chExt cx="2355" cy="2413"/>
          </a:xfrm>
        </p:grpSpPr>
        <p:grpSp>
          <p:nvGrpSpPr>
            <p:cNvPr id="231" name="Group 482"/>
            <p:cNvGrpSpPr>
              <a:grpSpLocks/>
            </p:cNvGrpSpPr>
            <p:nvPr/>
          </p:nvGrpSpPr>
          <p:grpSpPr bwMode="auto">
            <a:xfrm>
              <a:off x="2986" y="945"/>
              <a:ext cx="513" cy="541"/>
              <a:chOff x="2938" y="2925"/>
              <a:chExt cx="513" cy="541"/>
            </a:xfrm>
          </p:grpSpPr>
          <p:sp>
            <p:nvSpPr>
              <p:cNvPr id="250" name="Rectangle 483"/>
              <p:cNvSpPr>
                <a:spLocks noChangeArrowheads="1"/>
              </p:cNvSpPr>
              <p:nvPr/>
            </p:nvSpPr>
            <p:spPr bwMode="auto">
              <a:xfrm>
                <a:off x="3000" y="2925"/>
                <a:ext cx="426" cy="489"/>
              </a:xfrm>
              <a:prstGeom prst="rect">
                <a:avLst/>
              </a:prstGeom>
              <a:solidFill>
                <a:schemeClr val="accent2"/>
              </a:solidFill>
              <a:ln w="9525">
                <a:noFill/>
                <a:miter lim="800000"/>
                <a:headEnd/>
                <a:tailEnd/>
              </a:ln>
            </p:spPr>
            <p:txBody>
              <a:bodyPr wrap="none" anchor="ctr"/>
              <a:lstStyle/>
              <a:p>
                <a:endParaRPr lang="he-IL"/>
              </a:p>
            </p:txBody>
          </p:sp>
          <p:sp>
            <p:nvSpPr>
              <p:cNvPr id="251" name="Rectangle 484"/>
              <p:cNvSpPr>
                <a:spLocks noChangeArrowheads="1"/>
              </p:cNvSpPr>
              <p:nvPr/>
            </p:nvSpPr>
            <p:spPr bwMode="auto">
              <a:xfrm>
                <a:off x="2979" y="2940"/>
                <a:ext cx="435" cy="504"/>
              </a:xfrm>
              <a:prstGeom prst="rect">
                <a:avLst/>
              </a:prstGeom>
              <a:solidFill>
                <a:schemeClr val="bg1"/>
              </a:solidFill>
              <a:ln w="12700">
                <a:solidFill>
                  <a:schemeClr val="tx1"/>
                </a:solidFill>
                <a:miter lim="800000"/>
                <a:headEnd/>
                <a:tailEnd/>
              </a:ln>
            </p:spPr>
            <p:txBody>
              <a:bodyPr wrap="none" anchor="ctr"/>
              <a:lstStyle/>
              <a:p>
                <a:endParaRPr lang="he-IL"/>
              </a:p>
            </p:txBody>
          </p:sp>
          <p:sp>
            <p:nvSpPr>
              <p:cNvPr id="252" name="Rectangle 485"/>
              <p:cNvSpPr>
                <a:spLocks noChangeArrowheads="1"/>
              </p:cNvSpPr>
              <p:nvPr/>
            </p:nvSpPr>
            <p:spPr bwMode="auto">
              <a:xfrm>
                <a:off x="2982" y="2943"/>
                <a:ext cx="426" cy="126"/>
              </a:xfrm>
              <a:prstGeom prst="rect">
                <a:avLst/>
              </a:prstGeom>
              <a:solidFill>
                <a:srgbClr val="FF0000"/>
              </a:solidFill>
              <a:ln w="9525">
                <a:noFill/>
                <a:miter lim="800000"/>
                <a:headEnd/>
                <a:tailEnd/>
              </a:ln>
            </p:spPr>
            <p:txBody>
              <a:bodyPr wrap="none" anchor="ctr"/>
              <a:lstStyle/>
              <a:p>
                <a:endParaRPr lang="he-IL"/>
              </a:p>
            </p:txBody>
          </p:sp>
          <p:sp>
            <p:nvSpPr>
              <p:cNvPr id="253" name="Text Box 486"/>
              <p:cNvSpPr txBox="1">
                <a:spLocks noChangeArrowheads="1"/>
              </p:cNvSpPr>
              <p:nvPr/>
            </p:nvSpPr>
            <p:spPr bwMode="auto">
              <a:xfrm>
                <a:off x="2938" y="2928"/>
                <a:ext cx="513" cy="538"/>
              </a:xfrm>
              <a:prstGeom prst="rect">
                <a:avLst/>
              </a:prstGeom>
              <a:noFill/>
              <a:ln w="9525">
                <a:noFill/>
                <a:miter lim="800000"/>
                <a:headEnd/>
                <a:tailEnd/>
              </a:ln>
            </p:spPr>
            <p:txBody>
              <a:bodyPr>
                <a:spAutoFit/>
              </a:bodyPr>
              <a:lstStyle/>
              <a:p>
                <a:pPr algn="ctr" eaLnBrk="0" hangingPunct="0"/>
                <a:r>
                  <a:rPr lang="en-US" sz="1000" b="0">
                    <a:solidFill>
                      <a:schemeClr val="bg1"/>
                    </a:solidFill>
                    <a:latin typeface="Comic Sans MS" pitchFamily="66" charset="0"/>
                  </a:rPr>
                  <a:t>application</a:t>
                </a:r>
                <a:endParaRPr lang="en-US" sz="1000" b="0">
                  <a:latin typeface="Comic Sans MS" pitchFamily="66" charset="0"/>
                </a:endParaRPr>
              </a:p>
              <a:p>
                <a:pPr algn="ctr" eaLnBrk="0" hangingPunct="0"/>
                <a:r>
                  <a:rPr lang="en-US" sz="1000" b="0">
                    <a:latin typeface="Comic Sans MS" pitchFamily="66" charset="0"/>
                  </a:rPr>
                  <a:t>transport</a:t>
                </a:r>
              </a:p>
              <a:p>
                <a:pPr algn="ctr" eaLnBrk="0" hangingPunct="0"/>
                <a:r>
                  <a:rPr lang="en-US" sz="1000" b="0">
                    <a:latin typeface="Comic Sans MS" pitchFamily="66" charset="0"/>
                  </a:rPr>
                  <a:t>network</a:t>
                </a:r>
              </a:p>
              <a:p>
                <a:pPr algn="ctr" eaLnBrk="0" hangingPunct="0"/>
                <a:r>
                  <a:rPr lang="en-US" sz="1000" b="0">
                    <a:latin typeface="Comic Sans MS" pitchFamily="66" charset="0"/>
                  </a:rPr>
                  <a:t>data link</a:t>
                </a:r>
              </a:p>
              <a:p>
                <a:pPr algn="ctr" eaLnBrk="0" hangingPunct="0"/>
                <a:r>
                  <a:rPr lang="en-US" sz="1000" b="0">
                    <a:latin typeface="Comic Sans MS" pitchFamily="66" charset="0"/>
                  </a:rPr>
                  <a:t>physical</a:t>
                </a:r>
                <a:endParaRPr lang="en-US" sz="2400" b="0">
                  <a:latin typeface="Times New Roman" pitchFamily="18" charset="0"/>
                </a:endParaRPr>
              </a:p>
            </p:txBody>
          </p:sp>
          <p:sp>
            <p:nvSpPr>
              <p:cNvPr id="254" name="Line 487"/>
              <p:cNvSpPr>
                <a:spLocks noChangeShapeType="1"/>
              </p:cNvSpPr>
              <p:nvPr/>
            </p:nvSpPr>
            <p:spPr bwMode="auto">
              <a:xfrm>
                <a:off x="2979" y="3156"/>
                <a:ext cx="435" cy="3"/>
              </a:xfrm>
              <a:prstGeom prst="line">
                <a:avLst/>
              </a:prstGeom>
              <a:noFill/>
              <a:ln w="12700">
                <a:solidFill>
                  <a:schemeClr val="tx1"/>
                </a:solidFill>
                <a:round/>
                <a:headEnd/>
                <a:tailEnd/>
              </a:ln>
            </p:spPr>
            <p:txBody>
              <a:bodyPr wrap="none" anchor="ctr"/>
              <a:lstStyle/>
              <a:p>
                <a:endParaRPr lang="he-IL"/>
              </a:p>
            </p:txBody>
          </p:sp>
          <p:sp>
            <p:nvSpPr>
              <p:cNvPr id="255" name="Line 488"/>
              <p:cNvSpPr>
                <a:spLocks noChangeShapeType="1"/>
              </p:cNvSpPr>
              <p:nvPr/>
            </p:nvSpPr>
            <p:spPr bwMode="auto">
              <a:xfrm>
                <a:off x="2985" y="3243"/>
                <a:ext cx="435" cy="3"/>
              </a:xfrm>
              <a:prstGeom prst="line">
                <a:avLst/>
              </a:prstGeom>
              <a:noFill/>
              <a:ln w="12700">
                <a:solidFill>
                  <a:schemeClr val="tx1"/>
                </a:solidFill>
                <a:round/>
                <a:headEnd/>
                <a:tailEnd/>
              </a:ln>
            </p:spPr>
            <p:txBody>
              <a:bodyPr wrap="none" anchor="ctr"/>
              <a:lstStyle/>
              <a:p>
                <a:endParaRPr lang="he-IL"/>
              </a:p>
            </p:txBody>
          </p:sp>
          <p:sp>
            <p:nvSpPr>
              <p:cNvPr id="256" name="Line 489"/>
              <p:cNvSpPr>
                <a:spLocks noChangeShapeType="1"/>
              </p:cNvSpPr>
              <p:nvPr/>
            </p:nvSpPr>
            <p:spPr bwMode="auto">
              <a:xfrm>
                <a:off x="2985" y="3330"/>
                <a:ext cx="435" cy="3"/>
              </a:xfrm>
              <a:prstGeom prst="line">
                <a:avLst/>
              </a:prstGeom>
              <a:noFill/>
              <a:ln w="12700">
                <a:solidFill>
                  <a:schemeClr val="tx1"/>
                </a:solidFill>
                <a:round/>
                <a:headEnd/>
                <a:tailEnd/>
              </a:ln>
            </p:spPr>
            <p:txBody>
              <a:bodyPr wrap="none" anchor="ctr"/>
              <a:lstStyle/>
              <a:p>
                <a:endParaRPr lang="he-IL"/>
              </a:p>
            </p:txBody>
          </p:sp>
        </p:grpSp>
        <p:grpSp>
          <p:nvGrpSpPr>
            <p:cNvPr id="232" name="Group 490"/>
            <p:cNvGrpSpPr>
              <a:grpSpLocks/>
            </p:cNvGrpSpPr>
            <p:nvPr/>
          </p:nvGrpSpPr>
          <p:grpSpPr bwMode="auto">
            <a:xfrm>
              <a:off x="4828" y="2751"/>
              <a:ext cx="513" cy="541"/>
              <a:chOff x="2938" y="2925"/>
              <a:chExt cx="513" cy="541"/>
            </a:xfrm>
          </p:grpSpPr>
          <p:sp>
            <p:nvSpPr>
              <p:cNvPr id="243" name="Rectangle 491"/>
              <p:cNvSpPr>
                <a:spLocks noChangeArrowheads="1"/>
              </p:cNvSpPr>
              <p:nvPr/>
            </p:nvSpPr>
            <p:spPr bwMode="auto">
              <a:xfrm>
                <a:off x="3000" y="2925"/>
                <a:ext cx="426" cy="489"/>
              </a:xfrm>
              <a:prstGeom prst="rect">
                <a:avLst/>
              </a:prstGeom>
              <a:solidFill>
                <a:schemeClr val="accent2"/>
              </a:solidFill>
              <a:ln w="9525">
                <a:noFill/>
                <a:miter lim="800000"/>
                <a:headEnd/>
                <a:tailEnd/>
              </a:ln>
            </p:spPr>
            <p:txBody>
              <a:bodyPr wrap="none" anchor="ctr"/>
              <a:lstStyle/>
              <a:p>
                <a:endParaRPr lang="he-IL"/>
              </a:p>
            </p:txBody>
          </p:sp>
          <p:sp>
            <p:nvSpPr>
              <p:cNvPr id="244" name="Rectangle 492"/>
              <p:cNvSpPr>
                <a:spLocks noChangeArrowheads="1"/>
              </p:cNvSpPr>
              <p:nvPr/>
            </p:nvSpPr>
            <p:spPr bwMode="auto">
              <a:xfrm>
                <a:off x="2979" y="2940"/>
                <a:ext cx="435" cy="504"/>
              </a:xfrm>
              <a:prstGeom prst="rect">
                <a:avLst/>
              </a:prstGeom>
              <a:solidFill>
                <a:schemeClr val="bg1"/>
              </a:solidFill>
              <a:ln w="12700">
                <a:solidFill>
                  <a:schemeClr val="tx1"/>
                </a:solidFill>
                <a:miter lim="800000"/>
                <a:headEnd/>
                <a:tailEnd/>
              </a:ln>
            </p:spPr>
            <p:txBody>
              <a:bodyPr wrap="none" anchor="ctr"/>
              <a:lstStyle/>
              <a:p>
                <a:endParaRPr lang="he-IL"/>
              </a:p>
            </p:txBody>
          </p:sp>
          <p:sp>
            <p:nvSpPr>
              <p:cNvPr id="245" name="Rectangle 493"/>
              <p:cNvSpPr>
                <a:spLocks noChangeArrowheads="1"/>
              </p:cNvSpPr>
              <p:nvPr/>
            </p:nvSpPr>
            <p:spPr bwMode="auto">
              <a:xfrm>
                <a:off x="2982" y="2943"/>
                <a:ext cx="426" cy="126"/>
              </a:xfrm>
              <a:prstGeom prst="rect">
                <a:avLst/>
              </a:prstGeom>
              <a:solidFill>
                <a:srgbClr val="FF0000"/>
              </a:solidFill>
              <a:ln w="9525">
                <a:noFill/>
                <a:miter lim="800000"/>
                <a:headEnd/>
                <a:tailEnd/>
              </a:ln>
            </p:spPr>
            <p:txBody>
              <a:bodyPr wrap="none" anchor="ctr"/>
              <a:lstStyle/>
              <a:p>
                <a:endParaRPr lang="he-IL"/>
              </a:p>
            </p:txBody>
          </p:sp>
          <p:sp>
            <p:nvSpPr>
              <p:cNvPr id="246" name="Text Box 494"/>
              <p:cNvSpPr txBox="1">
                <a:spLocks noChangeArrowheads="1"/>
              </p:cNvSpPr>
              <p:nvPr/>
            </p:nvSpPr>
            <p:spPr bwMode="auto">
              <a:xfrm>
                <a:off x="2938" y="2928"/>
                <a:ext cx="513" cy="538"/>
              </a:xfrm>
              <a:prstGeom prst="rect">
                <a:avLst/>
              </a:prstGeom>
              <a:noFill/>
              <a:ln w="9525">
                <a:noFill/>
                <a:miter lim="800000"/>
                <a:headEnd/>
                <a:tailEnd/>
              </a:ln>
            </p:spPr>
            <p:txBody>
              <a:bodyPr>
                <a:spAutoFit/>
              </a:bodyPr>
              <a:lstStyle/>
              <a:p>
                <a:pPr algn="ctr" eaLnBrk="0" hangingPunct="0"/>
                <a:r>
                  <a:rPr lang="en-US" sz="1000" b="0">
                    <a:solidFill>
                      <a:schemeClr val="bg1"/>
                    </a:solidFill>
                    <a:latin typeface="Comic Sans MS" pitchFamily="66" charset="0"/>
                  </a:rPr>
                  <a:t>application</a:t>
                </a:r>
                <a:endParaRPr lang="en-US" sz="1000" b="0">
                  <a:latin typeface="Comic Sans MS" pitchFamily="66" charset="0"/>
                </a:endParaRPr>
              </a:p>
              <a:p>
                <a:pPr algn="ctr" eaLnBrk="0" hangingPunct="0"/>
                <a:r>
                  <a:rPr lang="en-US" sz="1000" b="0">
                    <a:latin typeface="Comic Sans MS" pitchFamily="66" charset="0"/>
                  </a:rPr>
                  <a:t>transport</a:t>
                </a:r>
              </a:p>
              <a:p>
                <a:pPr algn="ctr" eaLnBrk="0" hangingPunct="0"/>
                <a:r>
                  <a:rPr lang="en-US" sz="1000" b="0">
                    <a:latin typeface="Comic Sans MS" pitchFamily="66" charset="0"/>
                  </a:rPr>
                  <a:t>network</a:t>
                </a:r>
              </a:p>
              <a:p>
                <a:pPr algn="ctr" eaLnBrk="0" hangingPunct="0"/>
                <a:r>
                  <a:rPr lang="en-US" sz="1000" b="0">
                    <a:latin typeface="Comic Sans MS" pitchFamily="66" charset="0"/>
                  </a:rPr>
                  <a:t>data link</a:t>
                </a:r>
              </a:p>
              <a:p>
                <a:pPr algn="ctr" eaLnBrk="0" hangingPunct="0"/>
                <a:r>
                  <a:rPr lang="en-US" sz="1000" b="0">
                    <a:latin typeface="Comic Sans MS" pitchFamily="66" charset="0"/>
                  </a:rPr>
                  <a:t>physical</a:t>
                </a:r>
                <a:endParaRPr lang="en-US" sz="2400" b="0">
                  <a:latin typeface="Times New Roman" pitchFamily="18" charset="0"/>
                </a:endParaRPr>
              </a:p>
            </p:txBody>
          </p:sp>
          <p:sp>
            <p:nvSpPr>
              <p:cNvPr id="247" name="Line 495"/>
              <p:cNvSpPr>
                <a:spLocks noChangeShapeType="1"/>
              </p:cNvSpPr>
              <p:nvPr/>
            </p:nvSpPr>
            <p:spPr bwMode="auto">
              <a:xfrm>
                <a:off x="2979" y="3156"/>
                <a:ext cx="435" cy="3"/>
              </a:xfrm>
              <a:prstGeom prst="line">
                <a:avLst/>
              </a:prstGeom>
              <a:noFill/>
              <a:ln w="12700">
                <a:solidFill>
                  <a:schemeClr val="tx1"/>
                </a:solidFill>
                <a:round/>
                <a:headEnd/>
                <a:tailEnd/>
              </a:ln>
            </p:spPr>
            <p:txBody>
              <a:bodyPr wrap="none" anchor="ctr"/>
              <a:lstStyle/>
              <a:p>
                <a:endParaRPr lang="he-IL"/>
              </a:p>
            </p:txBody>
          </p:sp>
          <p:sp>
            <p:nvSpPr>
              <p:cNvPr id="248" name="Line 496"/>
              <p:cNvSpPr>
                <a:spLocks noChangeShapeType="1"/>
              </p:cNvSpPr>
              <p:nvPr/>
            </p:nvSpPr>
            <p:spPr bwMode="auto">
              <a:xfrm>
                <a:off x="2985" y="3243"/>
                <a:ext cx="435" cy="3"/>
              </a:xfrm>
              <a:prstGeom prst="line">
                <a:avLst/>
              </a:prstGeom>
              <a:noFill/>
              <a:ln w="12700">
                <a:solidFill>
                  <a:schemeClr val="tx1"/>
                </a:solidFill>
                <a:round/>
                <a:headEnd/>
                <a:tailEnd/>
              </a:ln>
            </p:spPr>
            <p:txBody>
              <a:bodyPr wrap="none" anchor="ctr"/>
              <a:lstStyle/>
              <a:p>
                <a:endParaRPr lang="he-IL"/>
              </a:p>
            </p:txBody>
          </p:sp>
          <p:sp>
            <p:nvSpPr>
              <p:cNvPr id="249" name="Line 497"/>
              <p:cNvSpPr>
                <a:spLocks noChangeShapeType="1"/>
              </p:cNvSpPr>
              <p:nvPr/>
            </p:nvSpPr>
            <p:spPr bwMode="auto">
              <a:xfrm>
                <a:off x="2985" y="3330"/>
                <a:ext cx="435" cy="3"/>
              </a:xfrm>
              <a:prstGeom prst="line">
                <a:avLst/>
              </a:prstGeom>
              <a:noFill/>
              <a:ln w="12700">
                <a:solidFill>
                  <a:schemeClr val="tx1"/>
                </a:solidFill>
                <a:round/>
                <a:headEnd/>
                <a:tailEnd/>
              </a:ln>
            </p:spPr>
            <p:txBody>
              <a:bodyPr wrap="none" anchor="ctr"/>
              <a:lstStyle/>
              <a:p>
                <a:endParaRPr lang="he-IL"/>
              </a:p>
            </p:txBody>
          </p:sp>
        </p:grpSp>
        <p:grpSp>
          <p:nvGrpSpPr>
            <p:cNvPr id="233" name="Group 498"/>
            <p:cNvGrpSpPr>
              <a:grpSpLocks/>
            </p:cNvGrpSpPr>
            <p:nvPr/>
          </p:nvGrpSpPr>
          <p:grpSpPr bwMode="auto">
            <a:xfrm>
              <a:off x="3352" y="2817"/>
              <a:ext cx="513" cy="541"/>
              <a:chOff x="2938" y="2925"/>
              <a:chExt cx="513" cy="541"/>
            </a:xfrm>
          </p:grpSpPr>
          <p:sp>
            <p:nvSpPr>
              <p:cNvPr id="236" name="Rectangle 499"/>
              <p:cNvSpPr>
                <a:spLocks noChangeArrowheads="1"/>
              </p:cNvSpPr>
              <p:nvPr/>
            </p:nvSpPr>
            <p:spPr bwMode="auto">
              <a:xfrm>
                <a:off x="3000" y="2925"/>
                <a:ext cx="426" cy="489"/>
              </a:xfrm>
              <a:prstGeom prst="rect">
                <a:avLst/>
              </a:prstGeom>
              <a:solidFill>
                <a:schemeClr val="accent2"/>
              </a:solidFill>
              <a:ln w="9525">
                <a:noFill/>
                <a:miter lim="800000"/>
                <a:headEnd/>
                <a:tailEnd/>
              </a:ln>
            </p:spPr>
            <p:txBody>
              <a:bodyPr wrap="none" anchor="ctr"/>
              <a:lstStyle/>
              <a:p>
                <a:endParaRPr lang="he-IL"/>
              </a:p>
            </p:txBody>
          </p:sp>
          <p:sp>
            <p:nvSpPr>
              <p:cNvPr id="237" name="Rectangle 500"/>
              <p:cNvSpPr>
                <a:spLocks noChangeArrowheads="1"/>
              </p:cNvSpPr>
              <p:nvPr/>
            </p:nvSpPr>
            <p:spPr bwMode="auto">
              <a:xfrm>
                <a:off x="2979" y="2940"/>
                <a:ext cx="435" cy="504"/>
              </a:xfrm>
              <a:prstGeom prst="rect">
                <a:avLst/>
              </a:prstGeom>
              <a:solidFill>
                <a:schemeClr val="bg1"/>
              </a:solidFill>
              <a:ln w="12700">
                <a:solidFill>
                  <a:schemeClr val="tx1"/>
                </a:solidFill>
                <a:miter lim="800000"/>
                <a:headEnd/>
                <a:tailEnd/>
              </a:ln>
            </p:spPr>
            <p:txBody>
              <a:bodyPr wrap="none" anchor="ctr"/>
              <a:lstStyle/>
              <a:p>
                <a:endParaRPr lang="he-IL"/>
              </a:p>
            </p:txBody>
          </p:sp>
          <p:sp>
            <p:nvSpPr>
              <p:cNvPr id="238" name="Rectangle 501"/>
              <p:cNvSpPr>
                <a:spLocks noChangeArrowheads="1"/>
              </p:cNvSpPr>
              <p:nvPr/>
            </p:nvSpPr>
            <p:spPr bwMode="auto">
              <a:xfrm>
                <a:off x="2982" y="2943"/>
                <a:ext cx="426" cy="126"/>
              </a:xfrm>
              <a:prstGeom prst="rect">
                <a:avLst/>
              </a:prstGeom>
              <a:solidFill>
                <a:srgbClr val="FF0000"/>
              </a:solidFill>
              <a:ln w="9525">
                <a:noFill/>
                <a:miter lim="800000"/>
                <a:headEnd/>
                <a:tailEnd/>
              </a:ln>
            </p:spPr>
            <p:txBody>
              <a:bodyPr wrap="none" anchor="ctr"/>
              <a:lstStyle/>
              <a:p>
                <a:endParaRPr lang="he-IL"/>
              </a:p>
            </p:txBody>
          </p:sp>
          <p:sp>
            <p:nvSpPr>
              <p:cNvPr id="239" name="Text Box 502"/>
              <p:cNvSpPr txBox="1">
                <a:spLocks noChangeArrowheads="1"/>
              </p:cNvSpPr>
              <p:nvPr/>
            </p:nvSpPr>
            <p:spPr bwMode="auto">
              <a:xfrm>
                <a:off x="2938" y="2928"/>
                <a:ext cx="513" cy="538"/>
              </a:xfrm>
              <a:prstGeom prst="rect">
                <a:avLst/>
              </a:prstGeom>
              <a:noFill/>
              <a:ln w="9525">
                <a:noFill/>
                <a:miter lim="800000"/>
                <a:headEnd/>
                <a:tailEnd/>
              </a:ln>
            </p:spPr>
            <p:txBody>
              <a:bodyPr>
                <a:spAutoFit/>
              </a:bodyPr>
              <a:lstStyle/>
              <a:p>
                <a:pPr algn="ctr" eaLnBrk="0" hangingPunct="0"/>
                <a:r>
                  <a:rPr lang="en-US" sz="1000" b="0">
                    <a:solidFill>
                      <a:schemeClr val="bg1"/>
                    </a:solidFill>
                    <a:latin typeface="Comic Sans MS" pitchFamily="66" charset="0"/>
                  </a:rPr>
                  <a:t>application</a:t>
                </a:r>
                <a:endParaRPr lang="en-US" sz="1000" b="0">
                  <a:latin typeface="Comic Sans MS" pitchFamily="66" charset="0"/>
                </a:endParaRPr>
              </a:p>
              <a:p>
                <a:pPr algn="ctr" eaLnBrk="0" hangingPunct="0"/>
                <a:r>
                  <a:rPr lang="en-US" sz="1000" b="0">
                    <a:latin typeface="Comic Sans MS" pitchFamily="66" charset="0"/>
                  </a:rPr>
                  <a:t>transport</a:t>
                </a:r>
              </a:p>
              <a:p>
                <a:pPr algn="ctr" eaLnBrk="0" hangingPunct="0"/>
                <a:r>
                  <a:rPr lang="en-US" sz="1000" b="0">
                    <a:latin typeface="Comic Sans MS" pitchFamily="66" charset="0"/>
                  </a:rPr>
                  <a:t>network</a:t>
                </a:r>
              </a:p>
              <a:p>
                <a:pPr algn="ctr" eaLnBrk="0" hangingPunct="0"/>
                <a:r>
                  <a:rPr lang="en-US" sz="1000" b="0">
                    <a:latin typeface="Comic Sans MS" pitchFamily="66" charset="0"/>
                  </a:rPr>
                  <a:t>data link</a:t>
                </a:r>
              </a:p>
              <a:p>
                <a:pPr algn="ctr" eaLnBrk="0" hangingPunct="0"/>
                <a:r>
                  <a:rPr lang="en-US" sz="1000" b="0">
                    <a:latin typeface="Comic Sans MS" pitchFamily="66" charset="0"/>
                  </a:rPr>
                  <a:t>physical</a:t>
                </a:r>
                <a:endParaRPr lang="en-US" sz="2400" b="0">
                  <a:latin typeface="Times New Roman" pitchFamily="18" charset="0"/>
                </a:endParaRPr>
              </a:p>
            </p:txBody>
          </p:sp>
          <p:sp>
            <p:nvSpPr>
              <p:cNvPr id="240" name="Line 503"/>
              <p:cNvSpPr>
                <a:spLocks noChangeShapeType="1"/>
              </p:cNvSpPr>
              <p:nvPr/>
            </p:nvSpPr>
            <p:spPr bwMode="auto">
              <a:xfrm>
                <a:off x="2979" y="3156"/>
                <a:ext cx="435" cy="3"/>
              </a:xfrm>
              <a:prstGeom prst="line">
                <a:avLst/>
              </a:prstGeom>
              <a:noFill/>
              <a:ln w="12700">
                <a:solidFill>
                  <a:schemeClr val="tx1"/>
                </a:solidFill>
                <a:round/>
                <a:headEnd/>
                <a:tailEnd/>
              </a:ln>
            </p:spPr>
            <p:txBody>
              <a:bodyPr wrap="none" anchor="ctr"/>
              <a:lstStyle/>
              <a:p>
                <a:endParaRPr lang="he-IL"/>
              </a:p>
            </p:txBody>
          </p:sp>
          <p:sp>
            <p:nvSpPr>
              <p:cNvPr id="241" name="Line 504"/>
              <p:cNvSpPr>
                <a:spLocks noChangeShapeType="1"/>
              </p:cNvSpPr>
              <p:nvPr/>
            </p:nvSpPr>
            <p:spPr bwMode="auto">
              <a:xfrm>
                <a:off x="2985" y="3243"/>
                <a:ext cx="435" cy="3"/>
              </a:xfrm>
              <a:prstGeom prst="line">
                <a:avLst/>
              </a:prstGeom>
              <a:noFill/>
              <a:ln w="12700">
                <a:solidFill>
                  <a:schemeClr val="tx1"/>
                </a:solidFill>
                <a:round/>
                <a:headEnd/>
                <a:tailEnd/>
              </a:ln>
            </p:spPr>
            <p:txBody>
              <a:bodyPr wrap="none" anchor="ctr"/>
              <a:lstStyle/>
              <a:p>
                <a:endParaRPr lang="he-IL"/>
              </a:p>
            </p:txBody>
          </p:sp>
          <p:sp>
            <p:nvSpPr>
              <p:cNvPr id="242" name="Line 505"/>
              <p:cNvSpPr>
                <a:spLocks noChangeShapeType="1"/>
              </p:cNvSpPr>
              <p:nvPr/>
            </p:nvSpPr>
            <p:spPr bwMode="auto">
              <a:xfrm>
                <a:off x="2985" y="3330"/>
                <a:ext cx="435" cy="3"/>
              </a:xfrm>
              <a:prstGeom prst="line">
                <a:avLst/>
              </a:prstGeom>
              <a:noFill/>
              <a:ln w="12700">
                <a:solidFill>
                  <a:schemeClr val="tx1"/>
                </a:solidFill>
                <a:round/>
                <a:headEnd/>
                <a:tailEnd/>
              </a:ln>
            </p:spPr>
            <p:txBody>
              <a:bodyPr wrap="none" anchor="ctr"/>
              <a:lstStyle/>
              <a:p>
                <a:endParaRPr lang="he-IL"/>
              </a:p>
            </p:txBody>
          </p:sp>
        </p:grpSp>
        <p:sp>
          <p:nvSpPr>
            <p:cNvPr id="234" name="Line 506"/>
            <p:cNvSpPr>
              <a:spLocks noChangeShapeType="1"/>
            </p:cNvSpPr>
            <p:nvPr/>
          </p:nvSpPr>
          <p:spPr bwMode="auto">
            <a:xfrm>
              <a:off x="3480" y="1020"/>
              <a:ext cx="1380" cy="1794"/>
            </a:xfrm>
            <a:prstGeom prst="line">
              <a:avLst/>
            </a:prstGeom>
            <a:noFill/>
            <a:ln w="57150">
              <a:solidFill>
                <a:srgbClr val="FF0000"/>
              </a:solidFill>
              <a:round/>
              <a:headEnd type="triangle" w="med" len="med"/>
              <a:tailEnd type="triangle" w="med" len="med"/>
            </a:ln>
          </p:spPr>
          <p:txBody>
            <a:bodyPr wrap="none" anchor="ctr"/>
            <a:lstStyle/>
            <a:p>
              <a:endParaRPr lang="he-IL"/>
            </a:p>
          </p:txBody>
        </p:sp>
        <p:sp>
          <p:nvSpPr>
            <p:cNvPr id="235" name="Line 507"/>
            <p:cNvSpPr>
              <a:spLocks noChangeShapeType="1"/>
            </p:cNvSpPr>
            <p:nvPr/>
          </p:nvSpPr>
          <p:spPr bwMode="auto">
            <a:xfrm flipV="1">
              <a:off x="3846" y="2850"/>
              <a:ext cx="1002" cy="36"/>
            </a:xfrm>
            <a:prstGeom prst="line">
              <a:avLst/>
            </a:prstGeom>
            <a:noFill/>
            <a:ln w="57150">
              <a:solidFill>
                <a:srgbClr val="FF0000"/>
              </a:solidFill>
              <a:round/>
              <a:headEnd type="triangle" w="med" len="med"/>
              <a:tailEnd type="triangle" w="med" len="med"/>
            </a:ln>
          </p:spPr>
          <p:txBody>
            <a:bodyPr wrap="none" anchor="ctr"/>
            <a:lstStyle/>
            <a:p>
              <a:endParaRPr lang="he-IL"/>
            </a:p>
          </p:txBody>
        </p:sp>
      </p:gr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0"/>
                                        </p:tgtEl>
                                        <p:attrNameLst>
                                          <p:attrName>style.visibility</p:attrName>
                                        </p:attrNameLst>
                                      </p:cBhvr>
                                      <p:to>
                                        <p:strVal val="visible"/>
                                      </p:to>
                                    </p:set>
                                    <p:animEffect transition="in" filter="dissolve">
                                      <p:cBhvr>
                                        <p:cTn id="7"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he-IL" dirty="0" smtClean="0">
                <a:solidFill>
                  <a:schemeClr val="bg1"/>
                </a:solidFill>
                <a:latin typeface="Arial" pitchFamily="34" charset="0"/>
              </a:rPr>
              <a:t>הודעת בקשה ב-</a:t>
            </a:r>
            <a:r>
              <a:rPr lang="en-US" dirty="0" smtClean="0">
                <a:solidFill>
                  <a:schemeClr val="bg1"/>
                </a:solidFill>
                <a:latin typeface="Arial" pitchFamily="34" charset="0"/>
              </a:rPr>
              <a:t>HTTP</a:t>
            </a:r>
            <a:r>
              <a:rPr lang="he-IL" dirty="0" smtClean="0">
                <a:solidFill>
                  <a:schemeClr val="bg1"/>
                </a:solidFill>
                <a:latin typeface="Arial" pitchFamily="34" charset="0"/>
              </a:rPr>
              <a:t>:</a:t>
            </a:r>
            <a:endParaRPr lang="he-IL" dirty="0">
              <a:solidFill>
                <a:schemeClr val="bg1"/>
              </a:solidFill>
            </a:endParaRPr>
          </a:p>
        </p:txBody>
      </p:sp>
      <p:sp>
        <p:nvSpPr>
          <p:cNvPr id="4" name="Text Box 4"/>
          <p:cNvSpPr txBox="1">
            <a:spLocks noChangeArrowheads="1"/>
          </p:cNvSpPr>
          <p:nvPr/>
        </p:nvSpPr>
        <p:spPr bwMode="auto">
          <a:xfrm>
            <a:off x="363355" y="1700808"/>
            <a:ext cx="8753148" cy="2492990"/>
          </a:xfrm>
          <a:prstGeom prst="rect">
            <a:avLst/>
          </a:prstGeom>
          <a:noFill/>
          <a:ln w="9525">
            <a:noFill/>
            <a:miter lim="800000"/>
            <a:headEnd/>
            <a:tailEnd/>
          </a:ln>
        </p:spPr>
        <p:txBody>
          <a:bodyPr wrap="square">
            <a:spAutoFit/>
          </a:bodyPr>
          <a:lstStyle/>
          <a:p>
            <a:pPr marL="342900" indent="-342900">
              <a:spcBef>
                <a:spcPct val="50000"/>
              </a:spcBef>
              <a:buFont typeface="Wingdings" panose="05000000000000000000" pitchFamily="2" charset="2"/>
              <a:buChar char="q"/>
            </a:pPr>
            <a:r>
              <a:rPr lang="en-US" sz="1200" dirty="0">
                <a:latin typeface="Arial" pitchFamily="34" charset="0"/>
              </a:rPr>
              <a:t>The file being fetched is /</a:t>
            </a:r>
            <a:r>
              <a:rPr lang="en-US" sz="1200" dirty="0" err="1">
                <a:latin typeface="Arial" pitchFamily="34" charset="0"/>
              </a:rPr>
              <a:t>kurose_ross</a:t>
            </a:r>
            <a:r>
              <a:rPr lang="en-US" sz="1200" dirty="0">
                <a:latin typeface="Arial" pitchFamily="34" charset="0"/>
              </a:rPr>
              <a:t>/interactive/quotation8.htm</a:t>
            </a:r>
          </a:p>
          <a:p>
            <a:pPr marL="342900" indent="-342900">
              <a:spcBef>
                <a:spcPct val="50000"/>
              </a:spcBef>
              <a:buFont typeface="Wingdings" panose="05000000000000000000" pitchFamily="2" charset="2"/>
              <a:buChar char="q"/>
            </a:pPr>
            <a:r>
              <a:rPr lang="en-US" sz="1200" smtClean="0">
                <a:latin typeface="Arial" pitchFamily="34" charset="0"/>
              </a:rPr>
              <a:t>The client is running HTTP </a:t>
            </a:r>
            <a:r>
              <a:rPr lang="en-US" sz="1200" dirty="0">
                <a:latin typeface="Arial" pitchFamily="34" charset="0"/>
              </a:rPr>
              <a:t>version 1.1.</a:t>
            </a:r>
          </a:p>
          <a:p>
            <a:pPr marL="342900" indent="-342900">
              <a:spcBef>
                <a:spcPct val="50000"/>
              </a:spcBef>
              <a:buFont typeface="Wingdings" panose="05000000000000000000" pitchFamily="2" charset="2"/>
              <a:buChar char="q"/>
            </a:pPr>
            <a:r>
              <a:rPr lang="en-US" sz="1200" dirty="0">
                <a:latin typeface="Arial" pitchFamily="34" charset="0"/>
              </a:rPr>
              <a:t>The accepted media types are text/plain (Textual data; defined in RFC 2046 and RFC 3676) , text/html (HTML; defined in RFC 2854) , text/xml (Extensible Markup Language; defined in RFC 3023) , image/gif (GIF image; defined in RFC 2045 and RFC 2046) , image/</a:t>
            </a:r>
            <a:r>
              <a:rPr lang="en-US" sz="1200" dirty="0" err="1">
                <a:latin typeface="Arial" pitchFamily="34" charset="0"/>
              </a:rPr>
              <a:t>png</a:t>
            </a:r>
            <a:r>
              <a:rPr lang="en-US" sz="1200" dirty="0">
                <a:latin typeface="Arial" pitchFamily="34" charset="0"/>
              </a:rPr>
              <a:t> (Portable Network Graphics; defined in RFC 2083) , audio/mp4 (MP4 audio) , audio/mpeg (MP3 or other MPEG audio; defined in RFC 3003) , video/</a:t>
            </a:r>
            <a:r>
              <a:rPr lang="en-US" sz="1200" dirty="0" err="1">
                <a:latin typeface="Arial" pitchFamily="34" charset="0"/>
              </a:rPr>
              <a:t>wmv</a:t>
            </a:r>
            <a:r>
              <a:rPr lang="en-US" sz="1200" dirty="0">
                <a:latin typeface="Arial" pitchFamily="34" charset="0"/>
              </a:rPr>
              <a:t> (Windows Media Video; documented in Microsoft KB 288102) , video/mp4 (MP4 video; defined in RFC 4337)</a:t>
            </a:r>
          </a:p>
          <a:p>
            <a:pPr marL="342900" indent="-342900">
              <a:spcBef>
                <a:spcPct val="50000"/>
              </a:spcBef>
              <a:buFont typeface="Wingdings" panose="05000000000000000000" pitchFamily="2" charset="2"/>
              <a:buChar char="q"/>
            </a:pPr>
            <a:r>
              <a:rPr lang="en-US" sz="1200" dirty="0" smtClean="0">
                <a:latin typeface="Arial" pitchFamily="34" charset="0"/>
              </a:rPr>
              <a:t>The </a:t>
            </a:r>
            <a:r>
              <a:rPr lang="en-US" sz="1200" dirty="0">
                <a:latin typeface="Arial" pitchFamily="34" charset="0"/>
              </a:rPr>
              <a:t>accepted languages are </a:t>
            </a:r>
            <a:r>
              <a:rPr lang="en-US" sz="1200" dirty="0" err="1">
                <a:latin typeface="Arial" pitchFamily="34" charset="0"/>
              </a:rPr>
              <a:t>en</a:t>
            </a:r>
            <a:r>
              <a:rPr lang="en-US" sz="1200" dirty="0">
                <a:latin typeface="Arial" pitchFamily="34" charset="0"/>
              </a:rPr>
              <a:t>-us (American English), </a:t>
            </a:r>
            <a:r>
              <a:rPr lang="en-US" sz="1200" dirty="0" err="1">
                <a:latin typeface="Arial" pitchFamily="34" charset="0"/>
              </a:rPr>
              <a:t>en-gb</a:t>
            </a:r>
            <a:r>
              <a:rPr lang="en-US" sz="1200" dirty="0">
                <a:latin typeface="Arial" pitchFamily="34" charset="0"/>
              </a:rPr>
              <a:t> (British English), </a:t>
            </a:r>
            <a:r>
              <a:rPr lang="en-US" sz="1200" dirty="0" err="1">
                <a:latin typeface="Arial" pitchFamily="34" charset="0"/>
              </a:rPr>
              <a:t>en</a:t>
            </a:r>
            <a:r>
              <a:rPr lang="en-US" sz="1200" dirty="0">
                <a:latin typeface="Arial" pitchFamily="34" charset="0"/>
              </a:rPr>
              <a:t> (English), </a:t>
            </a:r>
            <a:r>
              <a:rPr lang="en-US" sz="1200" dirty="0" err="1">
                <a:latin typeface="Arial" pitchFamily="34" charset="0"/>
              </a:rPr>
              <a:t>fr</a:t>
            </a:r>
            <a:r>
              <a:rPr lang="en-US" sz="1200" dirty="0">
                <a:latin typeface="Arial" pitchFamily="34" charset="0"/>
              </a:rPr>
              <a:t> (French), </a:t>
            </a:r>
            <a:r>
              <a:rPr lang="en-US" sz="1200" dirty="0" err="1">
                <a:latin typeface="Arial" pitchFamily="34" charset="0"/>
              </a:rPr>
              <a:t>fr-ch</a:t>
            </a:r>
            <a:r>
              <a:rPr lang="en-US" sz="1200" dirty="0">
                <a:latin typeface="Arial" pitchFamily="34" charset="0"/>
              </a:rPr>
              <a:t> (Swiss French), de (German), </a:t>
            </a:r>
            <a:r>
              <a:rPr lang="en-US" sz="1200" dirty="0" err="1">
                <a:latin typeface="Arial" pitchFamily="34" charset="0"/>
              </a:rPr>
              <a:t>ar</a:t>
            </a:r>
            <a:r>
              <a:rPr lang="en-US" sz="1200" dirty="0">
                <a:latin typeface="Arial" pitchFamily="34" charset="0"/>
              </a:rPr>
              <a:t> (Arabic), </a:t>
            </a:r>
            <a:r>
              <a:rPr lang="en-US" sz="1200" dirty="0" err="1">
                <a:latin typeface="Arial" pitchFamily="34" charset="0"/>
              </a:rPr>
              <a:t>cs</a:t>
            </a:r>
            <a:r>
              <a:rPr lang="en-US" sz="1200" dirty="0">
                <a:latin typeface="Arial" pitchFamily="34" charset="0"/>
              </a:rPr>
              <a:t> (Czech</a:t>
            </a:r>
            <a:r>
              <a:rPr lang="en-US" sz="1200" dirty="0" smtClean="0">
                <a:latin typeface="Arial" pitchFamily="34" charset="0"/>
              </a:rPr>
              <a:t>).</a:t>
            </a:r>
            <a:endParaRPr lang="en-US" sz="1200" dirty="0">
              <a:latin typeface="Arial" pitchFamily="34" charset="0"/>
            </a:endParaRPr>
          </a:p>
          <a:p>
            <a:pPr marL="342900" indent="-342900">
              <a:spcBef>
                <a:spcPct val="50000"/>
              </a:spcBef>
              <a:buFont typeface="Wingdings" panose="05000000000000000000" pitchFamily="2" charset="2"/>
              <a:buChar char="q"/>
            </a:pPr>
            <a:r>
              <a:rPr lang="en-US" sz="1200" dirty="0">
                <a:latin typeface="Arial" pitchFamily="34" charset="0"/>
              </a:rPr>
              <a:t>The browser's User Agent: header field value of Mozilla/5.0 (Windows NT 6.1; WOW64; rv:12.0) Gecko/20100101 Firefox/12.0 indicates that the browser/OS type is Firefox 12.0, Win7 64-bit.</a:t>
            </a:r>
            <a:endParaRPr lang="en-US" sz="1100" b="0" dirty="0">
              <a:solidFill>
                <a:srgbClr val="000000"/>
              </a:solidFill>
              <a:latin typeface="Arial" pitchFamily="34" charset="0"/>
            </a:endParaRPr>
          </a:p>
        </p:txBody>
      </p:sp>
    </p:spTree>
    <p:extLst>
      <p:ext uri="{BB962C8B-B14F-4D97-AF65-F5344CB8AC3E}">
        <p14:creationId xmlns:p14="http://schemas.microsoft.com/office/powerpoint/2010/main" val="2343412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he-IL" dirty="0" smtClean="0">
                <a:solidFill>
                  <a:schemeClr val="bg1"/>
                </a:solidFill>
                <a:latin typeface="Arial" pitchFamily="34" charset="0"/>
              </a:rPr>
              <a:t>הודעת תגובה ב-</a:t>
            </a:r>
            <a:r>
              <a:rPr lang="en-US" dirty="0" smtClean="0">
                <a:solidFill>
                  <a:schemeClr val="bg1"/>
                </a:solidFill>
                <a:latin typeface="Arial" pitchFamily="34" charset="0"/>
              </a:rPr>
              <a:t>HTTP</a:t>
            </a:r>
            <a:r>
              <a:rPr lang="he-IL" dirty="0" smtClean="0">
                <a:solidFill>
                  <a:schemeClr val="bg1"/>
                </a:solidFill>
                <a:latin typeface="Arial" pitchFamily="34" charset="0"/>
              </a:rPr>
              <a:t>:</a:t>
            </a:r>
            <a:endParaRPr lang="he-IL" dirty="0">
              <a:solidFill>
                <a:schemeClr val="bg1"/>
              </a:solidFill>
            </a:endParaRPr>
          </a:p>
        </p:txBody>
      </p:sp>
      <p:sp>
        <p:nvSpPr>
          <p:cNvPr id="3" name="Text Placeholder 2"/>
          <p:cNvSpPr>
            <a:spLocks noGrp="1"/>
          </p:cNvSpPr>
          <p:nvPr>
            <p:ph type="body" idx="1"/>
          </p:nvPr>
        </p:nvSpPr>
        <p:spPr/>
        <p:txBody>
          <a:bodyPr/>
          <a:lstStyle/>
          <a:p>
            <a:endParaRPr lang="he-IL" dirty="0"/>
          </a:p>
        </p:txBody>
      </p:sp>
      <p:sp>
        <p:nvSpPr>
          <p:cNvPr id="4" name="Text Box 8"/>
          <p:cNvSpPr txBox="1">
            <a:spLocks noChangeArrowheads="1"/>
          </p:cNvSpPr>
          <p:nvPr/>
        </p:nvSpPr>
        <p:spPr bwMode="auto">
          <a:xfrm>
            <a:off x="2699792" y="2492896"/>
            <a:ext cx="5822950" cy="2835275"/>
          </a:xfrm>
          <a:prstGeom prst="rect">
            <a:avLst/>
          </a:prstGeom>
          <a:noFill/>
          <a:ln w="9525">
            <a:noFill/>
            <a:miter lim="800000"/>
            <a:headEnd/>
            <a:tailEnd/>
          </a:ln>
        </p:spPr>
        <p:txBody>
          <a:bodyPr wrap="none">
            <a:spAutoFit/>
          </a:bodyPr>
          <a:lstStyle/>
          <a:p>
            <a:pPr eaLnBrk="0" hangingPunct="0"/>
            <a:r>
              <a:rPr lang="en-US" sz="2000" dirty="0">
                <a:solidFill>
                  <a:srgbClr val="000000"/>
                </a:solidFill>
                <a:latin typeface="Courier New" pitchFamily="49" charset="0"/>
              </a:rPr>
              <a:t>HTTP/1.1 200 OK </a:t>
            </a:r>
          </a:p>
          <a:p>
            <a:pPr eaLnBrk="0" hangingPunct="0"/>
            <a:r>
              <a:rPr lang="en-US" sz="2000" dirty="0">
                <a:solidFill>
                  <a:srgbClr val="000000"/>
                </a:solidFill>
                <a:latin typeface="Courier New" pitchFamily="49" charset="0"/>
              </a:rPr>
              <a:t>Connection close</a:t>
            </a:r>
          </a:p>
          <a:p>
            <a:pPr eaLnBrk="0" hangingPunct="0"/>
            <a:r>
              <a:rPr lang="en-US" sz="2000" dirty="0">
                <a:solidFill>
                  <a:srgbClr val="000000"/>
                </a:solidFill>
                <a:latin typeface="Courier New" pitchFamily="49" charset="0"/>
              </a:rPr>
              <a:t>Date: Thu, 06 Aug 1998 12:00:15 GMT </a:t>
            </a:r>
          </a:p>
          <a:p>
            <a:pPr eaLnBrk="0" hangingPunct="0"/>
            <a:r>
              <a:rPr lang="en-US" sz="2000" dirty="0">
                <a:solidFill>
                  <a:srgbClr val="000000"/>
                </a:solidFill>
                <a:latin typeface="Courier New" pitchFamily="49" charset="0"/>
              </a:rPr>
              <a:t>Server: Apache/1.3.0 (Unix) </a:t>
            </a:r>
          </a:p>
          <a:p>
            <a:pPr eaLnBrk="0" hangingPunct="0"/>
            <a:r>
              <a:rPr lang="en-US" sz="2000" dirty="0">
                <a:solidFill>
                  <a:srgbClr val="000000"/>
                </a:solidFill>
                <a:latin typeface="Courier New" pitchFamily="49" charset="0"/>
              </a:rPr>
              <a:t>Last-Modified: Mon, 22 Jun 1998 …... </a:t>
            </a:r>
          </a:p>
          <a:p>
            <a:pPr eaLnBrk="0" hangingPunct="0"/>
            <a:r>
              <a:rPr lang="en-US" sz="2000" dirty="0">
                <a:solidFill>
                  <a:srgbClr val="000000"/>
                </a:solidFill>
                <a:latin typeface="Courier New" pitchFamily="49" charset="0"/>
              </a:rPr>
              <a:t>Content-Length: 6821 </a:t>
            </a:r>
          </a:p>
          <a:p>
            <a:pPr eaLnBrk="0" hangingPunct="0"/>
            <a:r>
              <a:rPr lang="en-US" sz="2000" dirty="0">
                <a:solidFill>
                  <a:srgbClr val="000000"/>
                </a:solidFill>
                <a:latin typeface="Courier New" pitchFamily="49" charset="0"/>
              </a:rPr>
              <a:t>Content-Type: text/html</a:t>
            </a:r>
          </a:p>
          <a:p>
            <a:pPr eaLnBrk="0" hangingPunct="0"/>
            <a:r>
              <a:rPr lang="en-US" sz="2000" dirty="0">
                <a:solidFill>
                  <a:srgbClr val="000000"/>
                </a:solidFill>
                <a:latin typeface="Courier New" pitchFamily="49" charset="0"/>
              </a:rPr>
              <a:t> </a:t>
            </a:r>
          </a:p>
          <a:p>
            <a:pPr eaLnBrk="0" hangingPunct="0"/>
            <a:r>
              <a:rPr lang="en-US" sz="2000" dirty="0">
                <a:solidFill>
                  <a:srgbClr val="000000"/>
                </a:solidFill>
                <a:latin typeface="Courier New" pitchFamily="49" charset="0"/>
              </a:rPr>
              <a:t>data </a:t>
            </a:r>
            <a:r>
              <a:rPr lang="en-US" sz="2000" dirty="0" err="1">
                <a:solidFill>
                  <a:srgbClr val="000000"/>
                </a:solidFill>
                <a:latin typeface="Courier New" pitchFamily="49" charset="0"/>
              </a:rPr>
              <a:t>data</a:t>
            </a:r>
            <a:r>
              <a:rPr lang="en-US" sz="2000" dirty="0">
                <a:solidFill>
                  <a:srgbClr val="000000"/>
                </a:solidFill>
                <a:latin typeface="Courier New" pitchFamily="49" charset="0"/>
              </a:rPr>
              <a:t> </a:t>
            </a:r>
            <a:r>
              <a:rPr lang="en-US" sz="2000" dirty="0" err="1">
                <a:solidFill>
                  <a:srgbClr val="000000"/>
                </a:solidFill>
                <a:latin typeface="Courier New" pitchFamily="49" charset="0"/>
              </a:rPr>
              <a:t>data</a:t>
            </a:r>
            <a:r>
              <a:rPr lang="en-US" sz="2000" dirty="0">
                <a:solidFill>
                  <a:srgbClr val="000000"/>
                </a:solidFill>
                <a:latin typeface="Courier New" pitchFamily="49" charset="0"/>
              </a:rPr>
              <a:t> </a:t>
            </a:r>
            <a:r>
              <a:rPr lang="en-US" sz="2000" dirty="0" err="1">
                <a:solidFill>
                  <a:srgbClr val="000000"/>
                </a:solidFill>
                <a:latin typeface="Courier New" pitchFamily="49" charset="0"/>
              </a:rPr>
              <a:t>data</a:t>
            </a:r>
            <a:r>
              <a:rPr lang="en-US" sz="2000" dirty="0">
                <a:solidFill>
                  <a:srgbClr val="000000"/>
                </a:solidFill>
                <a:latin typeface="Courier New" pitchFamily="49" charset="0"/>
              </a:rPr>
              <a:t> </a:t>
            </a:r>
            <a:r>
              <a:rPr lang="en-US" sz="2000" dirty="0" err="1">
                <a:solidFill>
                  <a:srgbClr val="000000"/>
                </a:solidFill>
                <a:latin typeface="Courier New" pitchFamily="49" charset="0"/>
              </a:rPr>
              <a:t>data</a:t>
            </a:r>
            <a:r>
              <a:rPr lang="en-US" sz="2000" dirty="0">
                <a:solidFill>
                  <a:srgbClr val="000000"/>
                </a:solidFill>
                <a:latin typeface="Courier New" pitchFamily="49" charset="0"/>
              </a:rPr>
              <a:t> ... </a:t>
            </a:r>
          </a:p>
        </p:txBody>
      </p:sp>
      <p:sp>
        <p:nvSpPr>
          <p:cNvPr id="5" name="Text Box 9"/>
          <p:cNvSpPr txBox="1">
            <a:spLocks noChangeArrowheads="1"/>
          </p:cNvSpPr>
          <p:nvPr/>
        </p:nvSpPr>
        <p:spPr bwMode="auto">
          <a:xfrm>
            <a:off x="434430" y="1913459"/>
            <a:ext cx="1576387" cy="1676400"/>
          </a:xfrm>
          <a:prstGeom prst="rect">
            <a:avLst/>
          </a:prstGeom>
          <a:noFill/>
          <a:ln w="9525">
            <a:noFill/>
            <a:miter lim="800000"/>
            <a:headEnd/>
            <a:tailEnd/>
          </a:ln>
        </p:spPr>
        <p:txBody>
          <a:bodyPr wrap="none">
            <a:spAutoFit/>
          </a:bodyPr>
          <a:lstStyle/>
          <a:p>
            <a:pPr algn="ctr" eaLnBrk="0" hangingPunct="0"/>
            <a:r>
              <a:rPr lang="he-IL" sz="2000">
                <a:solidFill>
                  <a:srgbClr val="000099"/>
                </a:solidFill>
                <a:latin typeface="Comic Sans MS" pitchFamily="66" charset="0"/>
              </a:rPr>
              <a:t>שורת סטטוס </a:t>
            </a:r>
            <a:r>
              <a:rPr lang="en-US" sz="2000">
                <a:solidFill>
                  <a:srgbClr val="000099"/>
                </a:solidFill>
                <a:latin typeface="Comic Sans MS" pitchFamily="66" charset="0"/>
              </a:rPr>
              <a:t/>
            </a:r>
            <a:br>
              <a:rPr lang="en-US" sz="2000">
                <a:solidFill>
                  <a:srgbClr val="000099"/>
                </a:solidFill>
                <a:latin typeface="Comic Sans MS" pitchFamily="66" charset="0"/>
              </a:rPr>
            </a:br>
            <a:r>
              <a:rPr lang="he-IL" sz="2000">
                <a:solidFill>
                  <a:srgbClr val="000099"/>
                </a:solidFill>
                <a:latin typeface="Comic Sans MS" pitchFamily="66" charset="0"/>
              </a:rPr>
              <a:t>(פרוטוקול, </a:t>
            </a:r>
            <a:r>
              <a:rPr lang="en-US" sz="2000">
                <a:solidFill>
                  <a:srgbClr val="000099"/>
                </a:solidFill>
                <a:latin typeface="Comic Sans MS" pitchFamily="66" charset="0"/>
              </a:rPr>
              <a:t/>
            </a:r>
            <a:br>
              <a:rPr lang="en-US" sz="2000">
                <a:solidFill>
                  <a:srgbClr val="000099"/>
                </a:solidFill>
                <a:latin typeface="Comic Sans MS" pitchFamily="66" charset="0"/>
              </a:rPr>
            </a:br>
            <a:r>
              <a:rPr lang="he-IL" sz="2000">
                <a:solidFill>
                  <a:srgbClr val="000099"/>
                </a:solidFill>
                <a:latin typeface="Comic Sans MS" pitchFamily="66" charset="0"/>
              </a:rPr>
              <a:t>קוד סטטוס, </a:t>
            </a:r>
            <a:r>
              <a:rPr lang="en-US" sz="2000">
                <a:solidFill>
                  <a:srgbClr val="000099"/>
                </a:solidFill>
                <a:latin typeface="Comic Sans MS" pitchFamily="66" charset="0"/>
              </a:rPr>
              <a:t/>
            </a:r>
            <a:br>
              <a:rPr lang="en-US" sz="2000">
                <a:solidFill>
                  <a:srgbClr val="000099"/>
                </a:solidFill>
                <a:latin typeface="Comic Sans MS" pitchFamily="66" charset="0"/>
              </a:rPr>
            </a:br>
            <a:r>
              <a:rPr lang="he-IL" sz="2000">
                <a:solidFill>
                  <a:srgbClr val="000099"/>
                </a:solidFill>
                <a:latin typeface="Comic Sans MS" pitchFamily="66" charset="0"/>
              </a:rPr>
              <a:t>וכינוי סטטוס)</a:t>
            </a:r>
            <a:endParaRPr lang="en-US" sz="2000">
              <a:solidFill>
                <a:srgbClr val="000099"/>
              </a:solidFill>
              <a:latin typeface="Comic Sans MS" pitchFamily="66" charset="0"/>
            </a:endParaRPr>
          </a:p>
          <a:p>
            <a:pPr algn="ctr" eaLnBrk="0" hangingPunct="0"/>
            <a:endParaRPr lang="en-US" sz="2400" b="0">
              <a:solidFill>
                <a:srgbClr val="000099"/>
              </a:solidFill>
              <a:latin typeface="Times New Roman" pitchFamily="18" charset="0"/>
            </a:endParaRPr>
          </a:p>
        </p:txBody>
      </p:sp>
      <p:sp>
        <p:nvSpPr>
          <p:cNvPr id="6" name="Line 10"/>
          <p:cNvSpPr>
            <a:spLocks noChangeShapeType="1"/>
          </p:cNvSpPr>
          <p:nvPr/>
        </p:nvSpPr>
        <p:spPr bwMode="auto">
          <a:xfrm>
            <a:off x="1813967" y="2419871"/>
            <a:ext cx="923925" cy="257175"/>
          </a:xfrm>
          <a:prstGeom prst="line">
            <a:avLst/>
          </a:prstGeom>
          <a:noFill/>
          <a:ln w="19050">
            <a:solidFill>
              <a:srgbClr val="000099"/>
            </a:solidFill>
            <a:round/>
            <a:headEnd/>
            <a:tailEnd type="triangle" w="med" len="med"/>
          </a:ln>
        </p:spPr>
        <p:txBody>
          <a:bodyPr wrap="none" anchor="ctr"/>
          <a:lstStyle/>
          <a:p>
            <a:endParaRPr lang="he-IL"/>
          </a:p>
        </p:txBody>
      </p:sp>
      <p:sp>
        <p:nvSpPr>
          <p:cNvPr id="7" name="Freeform 11"/>
          <p:cNvSpPr>
            <a:spLocks/>
          </p:cNvSpPr>
          <p:nvPr/>
        </p:nvSpPr>
        <p:spPr bwMode="auto">
          <a:xfrm>
            <a:off x="2614067" y="2854846"/>
            <a:ext cx="257175" cy="1858963"/>
          </a:xfrm>
          <a:custGeom>
            <a:avLst/>
            <a:gdLst>
              <a:gd name="T0" fmla="*/ 2147483647 w 162"/>
              <a:gd name="T1" fmla="*/ 2147483647 h 1428"/>
              <a:gd name="T2" fmla="*/ 0 w 162"/>
              <a:gd name="T3" fmla="*/ 0 h 1428"/>
              <a:gd name="T4" fmla="*/ 0 w 162"/>
              <a:gd name="T5" fmla="*/ 2147483647 h 1428"/>
              <a:gd name="T6" fmla="*/ 2147483647 w 162"/>
              <a:gd name="T7" fmla="*/ 2147483647 h 1428"/>
              <a:gd name="T8" fmla="*/ 0 60000 65536"/>
              <a:gd name="T9" fmla="*/ 0 60000 65536"/>
              <a:gd name="T10" fmla="*/ 0 60000 65536"/>
              <a:gd name="T11" fmla="*/ 0 60000 65536"/>
              <a:gd name="T12" fmla="*/ 0 w 162"/>
              <a:gd name="T13" fmla="*/ 0 h 1428"/>
              <a:gd name="T14" fmla="*/ 162 w 162"/>
              <a:gd name="T15" fmla="*/ 1428 h 1428"/>
            </a:gdLst>
            <a:ahLst/>
            <a:cxnLst>
              <a:cxn ang="T8">
                <a:pos x="T0" y="T1"/>
              </a:cxn>
              <a:cxn ang="T9">
                <a:pos x="T2" y="T3"/>
              </a:cxn>
              <a:cxn ang="T10">
                <a:pos x="T4" y="T5"/>
              </a:cxn>
              <a:cxn ang="T11">
                <a:pos x="T6" y="T7"/>
              </a:cxn>
            </a:cxnLst>
            <a:rect l="T12" t="T13" r="T14" b="T15"/>
            <a:pathLst>
              <a:path w="162" h="1428">
                <a:moveTo>
                  <a:pt x="132" y="9"/>
                </a:moveTo>
                <a:lnTo>
                  <a:pt x="0" y="0"/>
                </a:lnTo>
                <a:lnTo>
                  <a:pt x="0" y="1428"/>
                </a:lnTo>
                <a:lnTo>
                  <a:pt x="162" y="1425"/>
                </a:lnTo>
              </a:path>
            </a:pathLst>
          </a:custGeom>
          <a:noFill/>
          <a:ln w="19050">
            <a:solidFill>
              <a:srgbClr val="000099"/>
            </a:solidFill>
            <a:round/>
            <a:headEnd/>
            <a:tailEnd/>
          </a:ln>
        </p:spPr>
        <p:txBody>
          <a:bodyPr wrap="none" anchor="ctr"/>
          <a:lstStyle/>
          <a:p>
            <a:endParaRPr lang="he-IL"/>
          </a:p>
        </p:txBody>
      </p:sp>
      <p:sp>
        <p:nvSpPr>
          <p:cNvPr id="8" name="Text Box 12"/>
          <p:cNvSpPr txBox="1">
            <a:spLocks noChangeArrowheads="1"/>
          </p:cNvSpPr>
          <p:nvPr/>
        </p:nvSpPr>
        <p:spPr bwMode="auto">
          <a:xfrm>
            <a:off x="1656805" y="3523184"/>
            <a:ext cx="877887" cy="1066800"/>
          </a:xfrm>
          <a:prstGeom prst="rect">
            <a:avLst/>
          </a:prstGeom>
          <a:noFill/>
          <a:ln w="9525">
            <a:noFill/>
            <a:miter lim="800000"/>
            <a:headEnd/>
            <a:tailEnd/>
          </a:ln>
        </p:spPr>
        <p:txBody>
          <a:bodyPr wrap="none">
            <a:spAutoFit/>
          </a:bodyPr>
          <a:lstStyle/>
          <a:p>
            <a:pPr algn="r" eaLnBrk="0" hangingPunct="0"/>
            <a:r>
              <a:rPr lang="he-IL" sz="2000">
                <a:solidFill>
                  <a:srgbClr val="000099"/>
                </a:solidFill>
                <a:latin typeface="Comic Sans MS" pitchFamily="66" charset="0"/>
              </a:rPr>
              <a:t>שורות </a:t>
            </a:r>
            <a:r>
              <a:rPr lang="en-US" sz="2000">
                <a:solidFill>
                  <a:srgbClr val="000099"/>
                </a:solidFill>
                <a:latin typeface="Comic Sans MS" pitchFamily="66" charset="0"/>
              </a:rPr>
              <a:t/>
            </a:r>
            <a:br>
              <a:rPr lang="en-US" sz="2000">
                <a:solidFill>
                  <a:srgbClr val="000099"/>
                </a:solidFill>
                <a:latin typeface="Comic Sans MS" pitchFamily="66" charset="0"/>
              </a:rPr>
            </a:br>
            <a:r>
              <a:rPr lang="he-IL" sz="2000">
                <a:solidFill>
                  <a:srgbClr val="000099"/>
                </a:solidFill>
                <a:latin typeface="Comic Sans MS" pitchFamily="66" charset="0"/>
              </a:rPr>
              <a:t>פתיח</a:t>
            </a:r>
            <a:r>
              <a:rPr lang="en-US" sz="2000">
                <a:solidFill>
                  <a:srgbClr val="000099"/>
                </a:solidFill>
                <a:latin typeface="Comic Sans MS" pitchFamily="66" charset="0"/>
              </a:rPr>
              <a:t/>
            </a:r>
            <a:br>
              <a:rPr lang="en-US" sz="2000">
                <a:solidFill>
                  <a:srgbClr val="000099"/>
                </a:solidFill>
                <a:latin typeface="Comic Sans MS" pitchFamily="66" charset="0"/>
              </a:rPr>
            </a:br>
            <a:endParaRPr lang="en-US" sz="2400">
              <a:solidFill>
                <a:srgbClr val="000099"/>
              </a:solidFill>
              <a:latin typeface="Times New Roman" pitchFamily="18" charset="0"/>
            </a:endParaRPr>
          </a:p>
        </p:txBody>
      </p:sp>
      <p:sp>
        <p:nvSpPr>
          <p:cNvPr id="9" name="Line 13"/>
          <p:cNvSpPr>
            <a:spLocks noChangeShapeType="1"/>
          </p:cNvSpPr>
          <p:nvPr/>
        </p:nvSpPr>
        <p:spPr bwMode="auto">
          <a:xfrm flipV="1">
            <a:off x="1709192" y="5107509"/>
            <a:ext cx="911225" cy="36512"/>
          </a:xfrm>
          <a:prstGeom prst="line">
            <a:avLst/>
          </a:prstGeom>
          <a:noFill/>
          <a:ln w="19050">
            <a:solidFill>
              <a:srgbClr val="000099"/>
            </a:solidFill>
            <a:round/>
            <a:headEnd/>
            <a:tailEnd type="triangle" w="med" len="med"/>
          </a:ln>
        </p:spPr>
        <p:txBody>
          <a:bodyPr wrap="none" anchor="ctr"/>
          <a:lstStyle/>
          <a:p>
            <a:endParaRPr lang="he-IL"/>
          </a:p>
        </p:txBody>
      </p:sp>
      <p:sp>
        <p:nvSpPr>
          <p:cNvPr id="10" name="Text Box 14"/>
          <p:cNvSpPr txBox="1">
            <a:spLocks noChangeArrowheads="1"/>
          </p:cNvSpPr>
          <p:nvPr/>
        </p:nvSpPr>
        <p:spPr bwMode="auto">
          <a:xfrm>
            <a:off x="326480" y="4866209"/>
            <a:ext cx="1477962" cy="1676400"/>
          </a:xfrm>
          <a:prstGeom prst="rect">
            <a:avLst/>
          </a:prstGeom>
          <a:noFill/>
          <a:ln w="9525">
            <a:noFill/>
            <a:miter lim="800000"/>
            <a:headEnd/>
            <a:tailEnd/>
          </a:ln>
        </p:spPr>
        <p:txBody>
          <a:bodyPr wrap="none">
            <a:spAutoFit/>
          </a:bodyPr>
          <a:lstStyle/>
          <a:p>
            <a:pPr algn="ctr" rtl="1" eaLnBrk="0" hangingPunct="0"/>
            <a:r>
              <a:rPr lang="he-IL" sz="2000">
                <a:solidFill>
                  <a:srgbClr val="000099"/>
                </a:solidFill>
                <a:latin typeface="Comic Sans MS" pitchFamily="66" charset="0"/>
              </a:rPr>
              <a:t>מידע </a:t>
            </a:r>
            <a:r>
              <a:rPr lang="en-US" sz="2000">
                <a:solidFill>
                  <a:srgbClr val="000099"/>
                </a:solidFill>
                <a:latin typeface="Comic Sans MS" pitchFamily="66" charset="0"/>
              </a:rPr>
              <a:t/>
            </a:r>
            <a:br>
              <a:rPr lang="en-US" sz="2000">
                <a:solidFill>
                  <a:srgbClr val="000099"/>
                </a:solidFill>
                <a:latin typeface="Comic Sans MS" pitchFamily="66" charset="0"/>
              </a:rPr>
            </a:br>
            <a:r>
              <a:rPr lang="he-IL" sz="2000">
                <a:solidFill>
                  <a:srgbClr val="000099"/>
                </a:solidFill>
                <a:latin typeface="Comic Sans MS" pitchFamily="66" charset="0"/>
              </a:rPr>
              <a:t>(לדוגמה </a:t>
            </a:r>
            <a:r>
              <a:rPr lang="en-US" sz="2000">
                <a:solidFill>
                  <a:srgbClr val="000099"/>
                </a:solidFill>
                <a:latin typeface="Comic Sans MS" pitchFamily="66" charset="0"/>
              </a:rPr>
              <a:t/>
            </a:r>
            <a:br>
              <a:rPr lang="en-US" sz="2000">
                <a:solidFill>
                  <a:srgbClr val="000099"/>
                </a:solidFill>
                <a:latin typeface="Comic Sans MS" pitchFamily="66" charset="0"/>
              </a:rPr>
            </a:br>
            <a:r>
              <a:rPr lang="he-IL" sz="2000">
                <a:solidFill>
                  <a:srgbClr val="000099"/>
                </a:solidFill>
                <a:latin typeface="Comic Sans MS" pitchFamily="66" charset="0"/>
              </a:rPr>
              <a:t>קובץ </a:t>
            </a:r>
            <a:r>
              <a:rPr lang="en-US" sz="2000">
                <a:solidFill>
                  <a:srgbClr val="000099"/>
                </a:solidFill>
                <a:latin typeface="Comic Sans MS" pitchFamily="66" charset="0"/>
              </a:rPr>
              <a:t>HTML</a:t>
            </a:r>
            <a:r>
              <a:rPr lang="he-IL" sz="2000">
                <a:solidFill>
                  <a:srgbClr val="000099"/>
                </a:solidFill>
                <a:latin typeface="Comic Sans MS" pitchFamily="66" charset="0"/>
              </a:rPr>
              <a:t> </a:t>
            </a:r>
            <a:r>
              <a:rPr lang="en-US" sz="2000">
                <a:solidFill>
                  <a:srgbClr val="000099"/>
                </a:solidFill>
                <a:latin typeface="Comic Sans MS" pitchFamily="66" charset="0"/>
              </a:rPr>
              <a:t/>
            </a:r>
            <a:br>
              <a:rPr lang="en-US" sz="2000">
                <a:solidFill>
                  <a:srgbClr val="000099"/>
                </a:solidFill>
                <a:latin typeface="Comic Sans MS" pitchFamily="66" charset="0"/>
              </a:rPr>
            </a:br>
            <a:r>
              <a:rPr lang="he-IL" sz="2000">
                <a:solidFill>
                  <a:srgbClr val="000099"/>
                </a:solidFill>
                <a:latin typeface="Comic Sans MS" pitchFamily="66" charset="0"/>
              </a:rPr>
              <a:t>שנדרש)</a:t>
            </a:r>
            <a:endParaRPr lang="en-US" sz="2000">
              <a:solidFill>
                <a:srgbClr val="000099"/>
              </a:solidFill>
              <a:latin typeface="Comic Sans MS" pitchFamily="66" charset="0"/>
            </a:endParaRPr>
          </a:p>
          <a:p>
            <a:pPr algn="ctr" eaLnBrk="0" hangingPunct="0"/>
            <a:endParaRPr lang="en-US" sz="2400" b="0">
              <a:solidFill>
                <a:srgbClr val="000099"/>
              </a:solidFill>
              <a:latin typeface="Times New Roman" pitchFamily="18"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he-IL" dirty="0" smtClean="0">
                <a:solidFill>
                  <a:schemeClr val="bg1"/>
                </a:solidFill>
                <a:latin typeface="Arial" pitchFamily="34" charset="0"/>
              </a:rPr>
              <a:t>הודעת תגובה ב-</a:t>
            </a:r>
            <a:r>
              <a:rPr lang="en-US" dirty="0" smtClean="0">
                <a:solidFill>
                  <a:schemeClr val="bg1"/>
                </a:solidFill>
                <a:latin typeface="Arial" pitchFamily="34" charset="0"/>
              </a:rPr>
              <a:t>HTTP</a:t>
            </a:r>
            <a:r>
              <a:rPr lang="he-IL" dirty="0" smtClean="0">
                <a:solidFill>
                  <a:schemeClr val="bg1"/>
                </a:solidFill>
                <a:latin typeface="Arial" pitchFamily="34" charset="0"/>
              </a:rPr>
              <a:t>:</a:t>
            </a:r>
            <a:endParaRPr lang="he-IL" dirty="0">
              <a:solidFill>
                <a:schemeClr val="bg1"/>
              </a:solidFill>
            </a:endParaRPr>
          </a:p>
        </p:txBody>
      </p:sp>
      <p:sp>
        <p:nvSpPr>
          <p:cNvPr id="4" name="Text Box 4"/>
          <p:cNvSpPr txBox="1">
            <a:spLocks noChangeArrowheads="1"/>
          </p:cNvSpPr>
          <p:nvPr/>
        </p:nvSpPr>
        <p:spPr bwMode="auto">
          <a:xfrm>
            <a:off x="333937" y="4005064"/>
            <a:ext cx="8208963" cy="2031325"/>
          </a:xfrm>
          <a:prstGeom prst="rect">
            <a:avLst/>
          </a:prstGeom>
          <a:noFill/>
          <a:ln w="9525">
            <a:noFill/>
            <a:miter lim="800000"/>
            <a:headEnd/>
            <a:tailEnd/>
          </a:ln>
        </p:spPr>
        <p:txBody>
          <a:bodyPr>
            <a:spAutoFit/>
          </a:bodyPr>
          <a:lstStyle/>
          <a:p>
            <a:pPr marL="342900" indent="-342900">
              <a:spcBef>
                <a:spcPct val="50000"/>
              </a:spcBef>
              <a:buFont typeface="Wingdings" panose="05000000000000000000" pitchFamily="2" charset="2"/>
              <a:buChar char="q"/>
            </a:pPr>
            <a:r>
              <a:rPr lang="en-US" sz="1800" dirty="0">
                <a:latin typeface="Arial" pitchFamily="34" charset="0"/>
              </a:rPr>
              <a:t>Is the response message using HTTP 1.0 or HTTP 1.1? Explain.</a:t>
            </a:r>
          </a:p>
          <a:p>
            <a:pPr marL="342900" indent="-342900">
              <a:spcBef>
                <a:spcPct val="50000"/>
              </a:spcBef>
              <a:buFont typeface="Wingdings" panose="05000000000000000000" pitchFamily="2" charset="2"/>
              <a:buChar char="q"/>
            </a:pPr>
            <a:r>
              <a:rPr lang="en-US" sz="1800" dirty="0">
                <a:latin typeface="Arial" pitchFamily="34" charset="0"/>
              </a:rPr>
              <a:t>Was the server able to send the document successfully? Explain</a:t>
            </a:r>
          </a:p>
          <a:p>
            <a:pPr marL="342900" indent="-342900">
              <a:spcBef>
                <a:spcPct val="50000"/>
              </a:spcBef>
              <a:buFont typeface="Wingdings" panose="05000000000000000000" pitchFamily="2" charset="2"/>
              <a:buChar char="q"/>
            </a:pPr>
            <a:r>
              <a:rPr lang="en-US" sz="1800" dirty="0">
                <a:latin typeface="Arial" pitchFamily="34" charset="0"/>
              </a:rPr>
              <a:t>At what date and time was this response sent?</a:t>
            </a:r>
          </a:p>
          <a:p>
            <a:pPr marL="342900" indent="-342900">
              <a:spcBef>
                <a:spcPct val="50000"/>
              </a:spcBef>
              <a:buFont typeface="Wingdings" panose="05000000000000000000" pitchFamily="2" charset="2"/>
              <a:buChar char="q"/>
            </a:pPr>
            <a:r>
              <a:rPr lang="en-US" sz="1800" dirty="0">
                <a:latin typeface="Arial" pitchFamily="34" charset="0"/>
              </a:rPr>
              <a:t>How many bytes are there in the document being returned by the server?</a:t>
            </a:r>
          </a:p>
          <a:p>
            <a:pPr marL="342900" indent="-342900">
              <a:spcBef>
                <a:spcPct val="50000"/>
              </a:spcBef>
              <a:buFont typeface="Wingdings" panose="05000000000000000000" pitchFamily="2" charset="2"/>
              <a:buChar char="q"/>
            </a:pPr>
            <a:r>
              <a:rPr lang="en-US" sz="1800" dirty="0" smtClean="0">
                <a:latin typeface="Arial" pitchFamily="34" charset="0"/>
              </a:rPr>
              <a:t>What </a:t>
            </a:r>
            <a:r>
              <a:rPr lang="en-US" sz="1800" dirty="0">
                <a:latin typeface="Arial" pitchFamily="34" charset="0"/>
              </a:rPr>
              <a:t>is the name of the server and its version?</a:t>
            </a:r>
            <a:endParaRPr lang="en-US" sz="1600" b="0" dirty="0">
              <a:solidFill>
                <a:srgbClr val="000000"/>
              </a:solidFill>
              <a:latin typeface="Arial" pitchFamily="34" charset="0"/>
            </a:endParaRPr>
          </a:p>
        </p:txBody>
      </p:sp>
      <p:sp>
        <p:nvSpPr>
          <p:cNvPr id="11" name="Text Box 13"/>
          <p:cNvSpPr txBox="1">
            <a:spLocks noChangeArrowheads="1"/>
          </p:cNvSpPr>
          <p:nvPr/>
        </p:nvSpPr>
        <p:spPr bwMode="auto">
          <a:xfrm>
            <a:off x="324962" y="1916832"/>
            <a:ext cx="8567518" cy="1938992"/>
          </a:xfrm>
          <a:prstGeom prst="rect">
            <a:avLst/>
          </a:prstGeom>
          <a:noFill/>
          <a:ln w="9525">
            <a:noFill/>
            <a:miter lim="800000"/>
            <a:headEnd/>
            <a:tailEnd/>
          </a:ln>
        </p:spPr>
        <p:txBody>
          <a:bodyPr wrap="square">
            <a:spAutoFit/>
          </a:bodyPr>
          <a:lstStyle/>
          <a:p>
            <a:pPr eaLnBrk="0" hangingPunct="0"/>
            <a:r>
              <a:rPr lang="en-US" sz="2000" b="1" dirty="0">
                <a:solidFill>
                  <a:srgbClr val="000099"/>
                </a:solidFill>
                <a:latin typeface="Courier New" pitchFamily="49" charset="0"/>
              </a:rPr>
              <a:t>HTTP/1.0 404 Not Found </a:t>
            </a:r>
          </a:p>
          <a:p>
            <a:pPr eaLnBrk="0" hangingPunct="0"/>
            <a:r>
              <a:rPr lang="en-US" sz="2000" b="1" dirty="0">
                <a:solidFill>
                  <a:srgbClr val="000099"/>
                </a:solidFill>
                <a:latin typeface="Courier New" pitchFamily="49" charset="0"/>
              </a:rPr>
              <a:t>Date: Mon, 07 Aug 2017 06:45:16 +0000</a:t>
            </a:r>
          </a:p>
          <a:p>
            <a:pPr eaLnBrk="0" hangingPunct="0"/>
            <a:r>
              <a:rPr lang="en-US" sz="2000" b="1" dirty="0">
                <a:solidFill>
                  <a:srgbClr val="000099"/>
                </a:solidFill>
                <a:latin typeface="Courier New" pitchFamily="49" charset="0"/>
              </a:rPr>
              <a:t>Server: Apache/2.2.3 (CentOS) </a:t>
            </a:r>
          </a:p>
          <a:p>
            <a:pPr eaLnBrk="0" hangingPunct="0"/>
            <a:r>
              <a:rPr lang="en-US" sz="2000" b="1" dirty="0">
                <a:solidFill>
                  <a:srgbClr val="000099"/>
                </a:solidFill>
                <a:latin typeface="Courier New" pitchFamily="49" charset="0"/>
              </a:rPr>
              <a:t>Content-Length: 237 </a:t>
            </a:r>
          </a:p>
          <a:p>
            <a:pPr eaLnBrk="0" hangingPunct="0"/>
            <a:r>
              <a:rPr lang="en-US" sz="2000" b="1" dirty="0">
                <a:solidFill>
                  <a:srgbClr val="000099"/>
                </a:solidFill>
                <a:latin typeface="Courier New" pitchFamily="49" charset="0"/>
              </a:rPr>
              <a:t>Connection: Close </a:t>
            </a:r>
          </a:p>
          <a:p>
            <a:pPr eaLnBrk="0" hangingPunct="0"/>
            <a:r>
              <a:rPr lang="en-US" sz="2000" b="1" dirty="0">
                <a:solidFill>
                  <a:srgbClr val="000099"/>
                </a:solidFill>
                <a:latin typeface="Courier New" pitchFamily="49" charset="0"/>
              </a:rPr>
              <a:t>Content-type: image/html </a:t>
            </a:r>
            <a:endParaRPr lang="en-US" sz="2000" dirty="0">
              <a:solidFill>
                <a:srgbClr val="000099"/>
              </a:solidFill>
              <a:latin typeface="Courier New" pitchFamily="49" charset="0"/>
            </a:endParaRPr>
          </a:p>
        </p:txBody>
      </p:sp>
    </p:spTree>
    <p:extLst>
      <p:ext uri="{BB962C8B-B14F-4D97-AF65-F5344CB8AC3E}">
        <p14:creationId xmlns:p14="http://schemas.microsoft.com/office/powerpoint/2010/main" val="7309812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he-IL" dirty="0" smtClean="0">
                <a:solidFill>
                  <a:schemeClr val="bg1"/>
                </a:solidFill>
                <a:latin typeface="Arial" pitchFamily="34" charset="0"/>
              </a:rPr>
              <a:t>הודעת תגובה ב-</a:t>
            </a:r>
            <a:r>
              <a:rPr lang="en-US" dirty="0" smtClean="0">
                <a:solidFill>
                  <a:schemeClr val="bg1"/>
                </a:solidFill>
                <a:latin typeface="Arial" pitchFamily="34" charset="0"/>
              </a:rPr>
              <a:t>HTTP</a:t>
            </a:r>
            <a:r>
              <a:rPr lang="he-IL" dirty="0" smtClean="0">
                <a:solidFill>
                  <a:schemeClr val="bg1"/>
                </a:solidFill>
                <a:latin typeface="Arial" pitchFamily="34" charset="0"/>
              </a:rPr>
              <a:t>:</a:t>
            </a:r>
            <a:endParaRPr lang="he-IL" dirty="0">
              <a:solidFill>
                <a:schemeClr val="bg1"/>
              </a:solidFill>
            </a:endParaRPr>
          </a:p>
        </p:txBody>
      </p:sp>
      <p:sp>
        <p:nvSpPr>
          <p:cNvPr id="4" name="Text Box 4"/>
          <p:cNvSpPr txBox="1">
            <a:spLocks noChangeArrowheads="1"/>
          </p:cNvSpPr>
          <p:nvPr/>
        </p:nvSpPr>
        <p:spPr bwMode="auto">
          <a:xfrm>
            <a:off x="457200" y="1700808"/>
            <a:ext cx="8208963" cy="2308324"/>
          </a:xfrm>
          <a:prstGeom prst="rect">
            <a:avLst/>
          </a:prstGeom>
          <a:noFill/>
          <a:ln w="9525">
            <a:noFill/>
            <a:miter lim="800000"/>
            <a:headEnd/>
            <a:tailEnd/>
          </a:ln>
        </p:spPr>
        <p:txBody>
          <a:bodyPr>
            <a:spAutoFit/>
          </a:bodyPr>
          <a:lstStyle/>
          <a:p>
            <a:pPr marL="342900" indent="-342900">
              <a:spcBef>
                <a:spcPct val="50000"/>
              </a:spcBef>
              <a:buFont typeface="Wingdings" panose="05000000000000000000" pitchFamily="2" charset="2"/>
              <a:buChar char="q"/>
            </a:pPr>
            <a:r>
              <a:rPr lang="en-US" sz="1800" dirty="0">
                <a:latin typeface="Arial" pitchFamily="34" charset="0"/>
              </a:rPr>
              <a:t>The server is running HTTP version 1.0.</a:t>
            </a:r>
          </a:p>
          <a:p>
            <a:pPr marL="342900" indent="-342900">
              <a:spcBef>
                <a:spcPct val="50000"/>
              </a:spcBef>
              <a:buFont typeface="Wingdings" panose="05000000000000000000" pitchFamily="2" charset="2"/>
              <a:buChar char="q"/>
            </a:pPr>
            <a:r>
              <a:rPr lang="en-US" sz="1800" dirty="0">
                <a:latin typeface="Arial" pitchFamily="34" charset="0"/>
              </a:rPr>
              <a:t>No, the server was not able to send the document </a:t>
            </a:r>
            <a:r>
              <a:rPr lang="en-US" sz="1800" dirty="0" smtClean="0">
                <a:latin typeface="Arial" pitchFamily="34" charset="0"/>
              </a:rPr>
              <a:t>successfully. </a:t>
            </a:r>
            <a:r>
              <a:rPr lang="en-US" sz="1800" dirty="0">
                <a:latin typeface="Arial" pitchFamily="34" charset="0"/>
              </a:rPr>
              <a:t>The status code 404 Not Found signifies there was an error in the file transfer. </a:t>
            </a:r>
            <a:endParaRPr lang="en-US" sz="1800" dirty="0" smtClean="0">
              <a:latin typeface="Arial" pitchFamily="34" charset="0"/>
            </a:endParaRPr>
          </a:p>
          <a:p>
            <a:pPr marL="342900" indent="-342900">
              <a:spcBef>
                <a:spcPct val="50000"/>
              </a:spcBef>
              <a:buFont typeface="Wingdings" panose="05000000000000000000" pitchFamily="2" charset="2"/>
              <a:buChar char="q"/>
            </a:pPr>
            <a:r>
              <a:rPr lang="fr-FR" sz="1800" dirty="0">
                <a:latin typeface="Arial" pitchFamily="34" charset="0"/>
              </a:rPr>
              <a:t>Date: Mon, 07 </a:t>
            </a:r>
            <a:r>
              <a:rPr lang="fr-FR" sz="1800" dirty="0" err="1">
                <a:latin typeface="Arial" pitchFamily="34" charset="0"/>
              </a:rPr>
              <a:t>Aug</a:t>
            </a:r>
            <a:r>
              <a:rPr lang="fr-FR" sz="1800" dirty="0">
                <a:latin typeface="Arial" pitchFamily="34" charset="0"/>
              </a:rPr>
              <a:t> 2017 06:45:16 +</a:t>
            </a:r>
            <a:r>
              <a:rPr lang="fr-FR" sz="1800" dirty="0" smtClean="0">
                <a:latin typeface="Arial" pitchFamily="34" charset="0"/>
              </a:rPr>
              <a:t>0000</a:t>
            </a:r>
            <a:endParaRPr lang="en-US" sz="1800" dirty="0">
              <a:latin typeface="Arial" pitchFamily="34" charset="0"/>
            </a:endParaRPr>
          </a:p>
          <a:p>
            <a:pPr marL="342900" indent="-342900">
              <a:spcBef>
                <a:spcPct val="50000"/>
              </a:spcBef>
              <a:buFont typeface="Wingdings" panose="05000000000000000000" pitchFamily="2" charset="2"/>
              <a:buChar char="q"/>
            </a:pPr>
            <a:r>
              <a:rPr lang="en-US" sz="1800" dirty="0">
                <a:latin typeface="Arial" pitchFamily="34" charset="0"/>
              </a:rPr>
              <a:t>There are 237 bytes in the document being returned by the server.</a:t>
            </a:r>
          </a:p>
          <a:p>
            <a:pPr marL="342900" indent="-342900">
              <a:spcBef>
                <a:spcPct val="50000"/>
              </a:spcBef>
              <a:buFont typeface="Wingdings" panose="05000000000000000000" pitchFamily="2" charset="2"/>
              <a:buChar char="q"/>
            </a:pPr>
            <a:r>
              <a:rPr lang="en-US" sz="1800" dirty="0" smtClean="0">
                <a:latin typeface="Arial" pitchFamily="34" charset="0"/>
              </a:rPr>
              <a:t>The </a:t>
            </a:r>
            <a:r>
              <a:rPr lang="en-US" sz="1800" dirty="0">
                <a:latin typeface="Arial" pitchFamily="34" charset="0"/>
              </a:rPr>
              <a:t>server used is Apache/2.2.3.</a:t>
            </a:r>
            <a:endParaRPr lang="en-US" sz="1600" b="0" dirty="0">
              <a:solidFill>
                <a:srgbClr val="000000"/>
              </a:solidFill>
              <a:latin typeface="Arial" pitchFamily="34" charset="0"/>
            </a:endParaRPr>
          </a:p>
        </p:txBody>
      </p:sp>
    </p:spTree>
    <p:extLst>
      <p:ext uri="{BB962C8B-B14F-4D97-AF65-F5344CB8AC3E}">
        <p14:creationId xmlns:p14="http://schemas.microsoft.com/office/powerpoint/2010/main" val="853416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he-IL" dirty="0" smtClean="0">
                <a:solidFill>
                  <a:schemeClr val="bg1"/>
                </a:solidFill>
                <a:latin typeface="Arial" pitchFamily="34" charset="0"/>
              </a:rPr>
              <a:t>הודעת תגובה ב-</a:t>
            </a:r>
            <a:r>
              <a:rPr lang="en-US" dirty="0" smtClean="0">
                <a:solidFill>
                  <a:schemeClr val="bg1"/>
                </a:solidFill>
                <a:latin typeface="Arial" pitchFamily="34" charset="0"/>
              </a:rPr>
              <a:t>HTTP</a:t>
            </a:r>
            <a:r>
              <a:rPr lang="he-IL" dirty="0" smtClean="0">
                <a:solidFill>
                  <a:schemeClr val="bg1"/>
                </a:solidFill>
                <a:latin typeface="Arial" pitchFamily="34" charset="0"/>
              </a:rPr>
              <a:t>:</a:t>
            </a:r>
            <a:endParaRPr lang="he-IL" dirty="0">
              <a:solidFill>
                <a:schemeClr val="bg1"/>
              </a:solidFill>
            </a:endParaRPr>
          </a:p>
        </p:txBody>
      </p:sp>
      <p:sp>
        <p:nvSpPr>
          <p:cNvPr id="11" name="Text Box 13"/>
          <p:cNvSpPr txBox="1">
            <a:spLocks noChangeArrowheads="1"/>
          </p:cNvSpPr>
          <p:nvPr/>
        </p:nvSpPr>
        <p:spPr bwMode="auto">
          <a:xfrm>
            <a:off x="324962" y="1916832"/>
            <a:ext cx="8567518" cy="2862322"/>
          </a:xfrm>
          <a:prstGeom prst="rect">
            <a:avLst/>
          </a:prstGeom>
          <a:noFill/>
          <a:ln w="9525">
            <a:noFill/>
            <a:miter lim="800000"/>
            <a:headEnd/>
            <a:tailEnd/>
          </a:ln>
        </p:spPr>
        <p:txBody>
          <a:bodyPr wrap="square">
            <a:spAutoFit/>
          </a:bodyPr>
          <a:lstStyle/>
          <a:p>
            <a:pPr eaLnBrk="0" hangingPunct="0"/>
            <a:r>
              <a:rPr lang="en-US" sz="2000" b="1" dirty="0">
                <a:solidFill>
                  <a:srgbClr val="000099"/>
                </a:solidFill>
                <a:latin typeface="Courier New" pitchFamily="49" charset="0"/>
              </a:rPr>
              <a:t>HTTP/1.1 200 OK </a:t>
            </a:r>
          </a:p>
          <a:p>
            <a:pPr eaLnBrk="0" hangingPunct="0"/>
            <a:r>
              <a:rPr lang="en-US" sz="2000" b="1" dirty="0">
                <a:solidFill>
                  <a:srgbClr val="000099"/>
                </a:solidFill>
                <a:latin typeface="Courier New" pitchFamily="49" charset="0"/>
              </a:rPr>
              <a:t>Date: Mon, 07 Aug 2017 06:54:16 +0000</a:t>
            </a:r>
          </a:p>
          <a:p>
            <a:pPr eaLnBrk="0" hangingPunct="0"/>
            <a:r>
              <a:rPr lang="en-US" sz="2000" b="1" dirty="0">
                <a:solidFill>
                  <a:srgbClr val="000099"/>
                </a:solidFill>
                <a:latin typeface="Courier New" pitchFamily="49" charset="0"/>
              </a:rPr>
              <a:t>Server: Apache/2.2.3 (CentOS) </a:t>
            </a:r>
          </a:p>
          <a:p>
            <a:pPr eaLnBrk="0" hangingPunct="0"/>
            <a:r>
              <a:rPr lang="en-US" sz="2000" b="1" dirty="0">
                <a:solidFill>
                  <a:srgbClr val="000099"/>
                </a:solidFill>
                <a:latin typeface="Courier New" pitchFamily="49" charset="0"/>
              </a:rPr>
              <a:t>Last-Modified: Mon, 07 Aug 2017 07:11:56 +0000</a:t>
            </a:r>
          </a:p>
          <a:p>
            <a:pPr eaLnBrk="0" hangingPunct="0"/>
            <a:r>
              <a:rPr lang="en-US" sz="2000" b="1" dirty="0">
                <a:solidFill>
                  <a:srgbClr val="000099"/>
                </a:solidFill>
                <a:latin typeface="Courier New" pitchFamily="49" charset="0"/>
              </a:rPr>
              <a:t>ETag:17dc6-a5c-bf716880. </a:t>
            </a:r>
          </a:p>
          <a:p>
            <a:pPr eaLnBrk="0" hangingPunct="0"/>
            <a:r>
              <a:rPr lang="en-US" sz="2000" b="1" dirty="0">
                <a:solidFill>
                  <a:srgbClr val="000099"/>
                </a:solidFill>
                <a:latin typeface="Courier New" pitchFamily="49" charset="0"/>
              </a:rPr>
              <a:t>Content-Length: 4274 </a:t>
            </a:r>
          </a:p>
          <a:p>
            <a:pPr eaLnBrk="0" hangingPunct="0"/>
            <a:r>
              <a:rPr lang="en-US" sz="2000" b="1" dirty="0">
                <a:solidFill>
                  <a:srgbClr val="000099"/>
                </a:solidFill>
                <a:latin typeface="Courier New" pitchFamily="49" charset="0"/>
              </a:rPr>
              <a:t>Keep-Alive: timeout=22, max=88</a:t>
            </a:r>
          </a:p>
          <a:p>
            <a:pPr eaLnBrk="0" hangingPunct="0"/>
            <a:r>
              <a:rPr lang="en-US" sz="2000" b="1" dirty="0">
                <a:solidFill>
                  <a:srgbClr val="000099"/>
                </a:solidFill>
                <a:latin typeface="Courier New" pitchFamily="49" charset="0"/>
              </a:rPr>
              <a:t>Connection: Keep-alive </a:t>
            </a:r>
          </a:p>
          <a:p>
            <a:pPr eaLnBrk="0" hangingPunct="0"/>
            <a:r>
              <a:rPr lang="en-US" sz="2000" b="1" dirty="0">
                <a:solidFill>
                  <a:srgbClr val="000099"/>
                </a:solidFill>
                <a:latin typeface="Courier New" pitchFamily="49" charset="0"/>
              </a:rPr>
              <a:t>Content-type: image/html </a:t>
            </a:r>
            <a:endParaRPr lang="en-US" sz="2000" dirty="0">
              <a:solidFill>
                <a:srgbClr val="000099"/>
              </a:solidFill>
              <a:latin typeface="Courier New" pitchFamily="49" charset="0"/>
            </a:endParaRPr>
          </a:p>
        </p:txBody>
      </p:sp>
    </p:spTree>
    <p:extLst>
      <p:ext uri="{BB962C8B-B14F-4D97-AF65-F5344CB8AC3E}">
        <p14:creationId xmlns:p14="http://schemas.microsoft.com/office/powerpoint/2010/main" val="413193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he-IL" dirty="0" smtClean="0">
                <a:solidFill>
                  <a:schemeClr val="bg1"/>
                </a:solidFill>
                <a:latin typeface="Arial" pitchFamily="34" charset="0"/>
              </a:rPr>
              <a:t>הודעת תגובה ב-</a:t>
            </a:r>
            <a:r>
              <a:rPr lang="en-US" dirty="0" smtClean="0">
                <a:solidFill>
                  <a:schemeClr val="bg1"/>
                </a:solidFill>
                <a:latin typeface="Arial" pitchFamily="34" charset="0"/>
              </a:rPr>
              <a:t>HTTP</a:t>
            </a:r>
            <a:r>
              <a:rPr lang="he-IL" dirty="0" smtClean="0">
                <a:solidFill>
                  <a:schemeClr val="bg1"/>
                </a:solidFill>
                <a:latin typeface="Arial" pitchFamily="34" charset="0"/>
              </a:rPr>
              <a:t>:</a:t>
            </a:r>
            <a:endParaRPr lang="he-IL" dirty="0">
              <a:solidFill>
                <a:schemeClr val="bg1"/>
              </a:solidFill>
            </a:endParaRPr>
          </a:p>
        </p:txBody>
      </p:sp>
      <p:sp>
        <p:nvSpPr>
          <p:cNvPr id="4" name="Text Box 4"/>
          <p:cNvSpPr txBox="1">
            <a:spLocks noChangeArrowheads="1"/>
          </p:cNvSpPr>
          <p:nvPr/>
        </p:nvSpPr>
        <p:spPr bwMode="auto">
          <a:xfrm>
            <a:off x="457200" y="1700808"/>
            <a:ext cx="8208963" cy="3970318"/>
          </a:xfrm>
          <a:prstGeom prst="rect">
            <a:avLst/>
          </a:prstGeom>
          <a:noFill/>
          <a:ln w="9525">
            <a:noFill/>
            <a:miter lim="800000"/>
            <a:headEnd/>
            <a:tailEnd/>
          </a:ln>
        </p:spPr>
        <p:txBody>
          <a:bodyPr>
            <a:spAutoFit/>
          </a:bodyPr>
          <a:lstStyle/>
          <a:p>
            <a:pPr marL="342900" indent="-342900">
              <a:spcBef>
                <a:spcPct val="50000"/>
              </a:spcBef>
              <a:buFont typeface="Wingdings" panose="05000000000000000000" pitchFamily="2" charset="2"/>
              <a:buChar char="q"/>
            </a:pPr>
            <a:r>
              <a:rPr lang="en-US" sz="1800" dirty="0">
                <a:latin typeface="Arial" pitchFamily="34" charset="0"/>
              </a:rPr>
              <a:t>Is the response message using HTTP 1.0 or HTTP 1.1? Explain.</a:t>
            </a:r>
          </a:p>
          <a:p>
            <a:pPr marL="342900" indent="-342900">
              <a:spcBef>
                <a:spcPct val="50000"/>
              </a:spcBef>
              <a:buFont typeface="Wingdings" panose="05000000000000000000" pitchFamily="2" charset="2"/>
              <a:buChar char="q"/>
            </a:pPr>
            <a:r>
              <a:rPr lang="en-US" sz="1800" dirty="0">
                <a:latin typeface="Arial" pitchFamily="34" charset="0"/>
              </a:rPr>
              <a:t>Was the server able to send the document successfully? Explain</a:t>
            </a:r>
          </a:p>
          <a:p>
            <a:pPr marL="342900" indent="-342900">
              <a:spcBef>
                <a:spcPct val="50000"/>
              </a:spcBef>
              <a:buFont typeface="Wingdings" panose="05000000000000000000" pitchFamily="2" charset="2"/>
              <a:buChar char="q"/>
            </a:pPr>
            <a:r>
              <a:rPr lang="en-US" sz="1800" dirty="0">
                <a:latin typeface="Arial" pitchFamily="34" charset="0"/>
              </a:rPr>
              <a:t>At what date and time was this response sent?</a:t>
            </a:r>
          </a:p>
          <a:p>
            <a:pPr marL="342900" indent="-342900">
              <a:spcBef>
                <a:spcPct val="50000"/>
              </a:spcBef>
              <a:buFont typeface="Wingdings" panose="05000000000000000000" pitchFamily="2" charset="2"/>
              <a:buChar char="q"/>
            </a:pPr>
            <a:r>
              <a:rPr lang="en-US" sz="1800" dirty="0">
                <a:latin typeface="Arial" pitchFamily="34" charset="0"/>
              </a:rPr>
              <a:t>When was the file last modified on the server?</a:t>
            </a:r>
          </a:p>
          <a:p>
            <a:pPr marL="342900" indent="-342900">
              <a:spcBef>
                <a:spcPct val="50000"/>
              </a:spcBef>
              <a:buFont typeface="Wingdings" panose="05000000000000000000" pitchFamily="2" charset="2"/>
              <a:buChar char="q"/>
            </a:pPr>
            <a:r>
              <a:rPr lang="en-US" sz="1800" dirty="0">
                <a:latin typeface="Arial" pitchFamily="34" charset="0"/>
              </a:rPr>
              <a:t>How many bytes are there in the document being returned by the server?</a:t>
            </a:r>
          </a:p>
          <a:p>
            <a:pPr marL="342900" indent="-342900">
              <a:spcBef>
                <a:spcPct val="50000"/>
              </a:spcBef>
              <a:buFont typeface="Wingdings" panose="05000000000000000000" pitchFamily="2" charset="2"/>
              <a:buChar char="q"/>
            </a:pPr>
            <a:r>
              <a:rPr lang="en-US" sz="1800" dirty="0">
                <a:latin typeface="Arial" pitchFamily="34" charset="0"/>
              </a:rPr>
              <a:t>What is the default mode of connection for HTTP protocol? Is the connection in the reply persistent or </a:t>
            </a:r>
            <a:r>
              <a:rPr lang="en-US" sz="1800" dirty="0" err="1">
                <a:latin typeface="Arial" pitchFamily="34" charset="0"/>
              </a:rPr>
              <a:t>nonpersistent</a:t>
            </a:r>
            <a:r>
              <a:rPr lang="en-US" sz="1800" dirty="0">
                <a:latin typeface="Arial" pitchFamily="34" charset="0"/>
              </a:rPr>
              <a:t>? Explain.</a:t>
            </a:r>
          </a:p>
          <a:p>
            <a:pPr marL="342900" indent="-342900">
              <a:spcBef>
                <a:spcPct val="50000"/>
              </a:spcBef>
              <a:buFont typeface="Wingdings" panose="05000000000000000000" pitchFamily="2" charset="2"/>
              <a:buChar char="q"/>
            </a:pPr>
            <a:r>
              <a:rPr lang="en-US" sz="1800" dirty="0">
                <a:latin typeface="Arial" pitchFamily="34" charset="0"/>
              </a:rPr>
              <a:t>What is the type of file being sent by the server in response?</a:t>
            </a:r>
          </a:p>
          <a:p>
            <a:pPr marL="342900" indent="-342900">
              <a:spcBef>
                <a:spcPct val="50000"/>
              </a:spcBef>
              <a:buFont typeface="Wingdings" panose="05000000000000000000" pitchFamily="2" charset="2"/>
              <a:buChar char="q"/>
            </a:pPr>
            <a:r>
              <a:rPr lang="en-US" sz="1800" dirty="0" smtClean="0">
                <a:latin typeface="Arial" pitchFamily="34" charset="0"/>
              </a:rPr>
              <a:t>What </a:t>
            </a:r>
            <a:r>
              <a:rPr lang="en-US" sz="1800" dirty="0">
                <a:latin typeface="Arial" pitchFamily="34" charset="0"/>
              </a:rPr>
              <a:t>is the name of the server and its </a:t>
            </a:r>
            <a:r>
              <a:rPr lang="en-US" sz="1800" dirty="0" smtClean="0">
                <a:latin typeface="Arial" pitchFamily="34" charset="0"/>
              </a:rPr>
              <a:t>version</a:t>
            </a:r>
            <a:endParaRPr lang="en-US" sz="1800" dirty="0">
              <a:latin typeface="Arial" pitchFamily="34" charset="0"/>
            </a:endParaRPr>
          </a:p>
          <a:p>
            <a:pPr marL="342900" indent="-342900">
              <a:spcBef>
                <a:spcPct val="50000"/>
              </a:spcBef>
              <a:buFont typeface="Wingdings" panose="05000000000000000000" pitchFamily="2" charset="2"/>
              <a:buChar char="q"/>
            </a:pPr>
            <a:r>
              <a:rPr lang="en-US" sz="1800" dirty="0">
                <a:latin typeface="Arial" pitchFamily="34" charset="0"/>
              </a:rPr>
              <a:t>What is the timeout value for the response message?</a:t>
            </a:r>
            <a:endParaRPr lang="en-US" sz="1600" b="0" dirty="0">
              <a:solidFill>
                <a:srgbClr val="000000"/>
              </a:solidFill>
              <a:latin typeface="Arial" pitchFamily="34" charset="0"/>
            </a:endParaRPr>
          </a:p>
        </p:txBody>
      </p:sp>
    </p:spTree>
    <p:extLst>
      <p:ext uri="{BB962C8B-B14F-4D97-AF65-F5344CB8AC3E}">
        <p14:creationId xmlns:p14="http://schemas.microsoft.com/office/powerpoint/2010/main" val="3534799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he-IL" dirty="0" smtClean="0">
                <a:solidFill>
                  <a:schemeClr val="bg1"/>
                </a:solidFill>
                <a:latin typeface="Arial" pitchFamily="34" charset="0"/>
              </a:rPr>
              <a:t>הודעת תגובה ב-</a:t>
            </a:r>
            <a:r>
              <a:rPr lang="en-US" dirty="0" smtClean="0">
                <a:solidFill>
                  <a:schemeClr val="bg1"/>
                </a:solidFill>
                <a:latin typeface="Arial" pitchFamily="34" charset="0"/>
              </a:rPr>
              <a:t>HTTP</a:t>
            </a:r>
            <a:r>
              <a:rPr lang="he-IL" dirty="0" smtClean="0">
                <a:solidFill>
                  <a:schemeClr val="bg1"/>
                </a:solidFill>
                <a:latin typeface="Arial" pitchFamily="34" charset="0"/>
              </a:rPr>
              <a:t>:</a:t>
            </a:r>
            <a:endParaRPr lang="he-IL" dirty="0">
              <a:solidFill>
                <a:schemeClr val="bg1"/>
              </a:solidFill>
            </a:endParaRPr>
          </a:p>
        </p:txBody>
      </p:sp>
      <p:sp>
        <p:nvSpPr>
          <p:cNvPr id="4" name="Text Box 4"/>
          <p:cNvSpPr txBox="1">
            <a:spLocks noChangeArrowheads="1"/>
          </p:cNvSpPr>
          <p:nvPr/>
        </p:nvSpPr>
        <p:spPr bwMode="auto">
          <a:xfrm>
            <a:off x="457200" y="1700808"/>
            <a:ext cx="8208963" cy="4508927"/>
          </a:xfrm>
          <a:prstGeom prst="rect">
            <a:avLst/>
          </a:prstGeom>
          <a:noFill/>
          <a:ln w="9525">
            <a:noFill/>
            <a:miter lim="800000"/>
            <a:headEnd/>
            <a:tailEnd/>
          </a:ln>
        </p:spPr>
        <p:txBody>
          <a:bodyPr>
            <a:spAutoFit/>
          </a:bodyPr>
          <a:lstStyle/>
          <a:p>
            <a:pPr marL="285750" indent="-285750">
              <a:spcBef>
                <a:spcPct val="50000"/>
              </a:spcBef>
              <a:buFont typeface="Wingdings" panose="05000000000000000000" pitchFamily="2" charset="2"/>
              <a:buChar char="q"/>
            </a:pPr>
            <a:r>
              <a:rPr lang="en-US" dirty="0">
                <a:latin typeface="Arial" pitchFamily="34" charset="0"/>
              </a:rPr>
              <a:t>The server is running HTTP version 1.1.</a:t>
            </a:r>
          </a:p>
          <a:p>
            <a:pPr marL="285750" indent="-285750">
              <a:spcBef>
                <a:spcPct val="50000"/>
              </a:spcBef>
              <a:buFont typeface="Wingdings" panose="05000000000000000000" pitchFamily="2" charset="2"/>
              <a:buChar char="q"/>
            </a:pPr>
            <a:r>
              <a:rPr lang="en-US" dirty="0">
                <a:latin typeface="Arial" pitchFamily="34" charset="0"/>
              </a:rPr>
              <a:t>Yes, the server was able to send the document </a:t>
            </a:r>
            <a:r>
              <a:rPr lang="en-US" dirty="0" smtClean="0">
                <a:latin typeface="Arial" pitchFamily="34" charset="0"/>
              </a:rPr>
              <a:t>successfully. </a:t>
            </a:r>
            <a:r>
              <a:rPr lang="en-US" dirty="0">
                <a:latin typeface="Arial" pitchFamily="34" charset="0"/>
              </a:rPr>
              <a:t>The status code 200 OK signifies the successful file transfer. </a:t>
            </a:r>
          </a:p>
          <a:p>
            <a:pPr marL="285750" indent="-285750">
              <a:spcBef>
                <a:spcPct val="50000"/>
              </a:spcBef>
              <a:buFont typeface="Wingdings" panose="05000000000000000000" pitchFamily="2" charset="2"/>
              <a:buChar char="q"/>
            </a:pPr>
            <a:r>
              <a:rPr lang="en-US" dirty="0">
                <a:latin typeface="Arial" pitchFamily="34" charset="0"/>
              </a:rPr>
              <a:t>The response was sent at Date: Mon, 07 Aug 2017 06:54:16 +0000 by the server.</a:t>
            </a:r>
          </a:p>
          <a:p>
            <a:pPr marL="285750" indent="-285750">
              <a:spcBef>
                <a:spcPct val="50000"/>
              </a:spcBef>
              <a:buFont typeface="Wingdings" panose="05000000000000000000" pitchFamily="2" charset="2"/>
              <a:buChar char="q"/>
            </a:pPr>
            <a:r>
              <a:rPr lang="en-US" dirty="0">
                <a:latin typeface="Arial" pitchFamily="34" charset="0"/>
              </a:rPr>
              <a:t>The file was last modified at Last-Modified: Mon, 07 Aug 2017 07:11:56 +0000 on the server.</a:t>
            </a:r>
          </a:p>
          <a:p>
            <a:pPr marL="285750" indent="-285750">
              <a:spcBef>
                <a:spcPct val="50000"/>
              </a:spcBef>
              <a:buFont typeface="Wingdings" panose="05000000000000000000" pitchFamily="2" charset="2"/>
              <a:buChar char="q"/>
            </a:pPr>
            <a:r>
              <a:rPr lang="en-US" dirty="0">
                <a:latin typeface="Arial" pitchFamily="34" charset="0"/>
              </a:rPr>
              <a:t>There are 4274 bytes in the document being returned by the server.</a:t>
            </a:r>
          </a:p>
          <a:p>
            <a:pPr marL="285750" indent="-285750">
              <a:spcBef>
                <a:spcPct val="50000"/>
              </a:spcBef>
              <a:buFont typeface="Wingdings" panose="05000000000000000000" pitchFamily="2" charset="2"/>
              <a:buChar char="q"/>
            </a:pPr>
            <a:r>
              <a:rPr lang="en-US" dirty="0">
                <a:latin typeface="Arial" pitchFamily="34" charset="0"/>
              </a:rPr>
              <a:t>The default mode of connection in HTTP is persistent. It is set as the default mode since it has several advantages which </a:t>
            </a:r>
            <a:r>
              <a:rPr lang="en-US" dirty="0" smtClean="0">
                <a:latin typeface="Arial" pitchFamily="34" charset="0"/>
              </a:rPr>
              <a:t>contribute </a:t>
            </a:r>
            <a:r>
              <a:rPr lang="en-US" dirty="0">
                <a:latin typeface="Arial" pitchFamily="34" charset="0"/>
              </a:rPr>
              <a:t>to enhance the HTTP performance. Persistent connection allows less network traffic due to fewer setting up and tearing down of TCP connections. It has reduced latency on subsequent request due to avoidance of initial TCP handshake. It has long lasting connections allowing TCP sufficient time to determine the congestion state of the network, thus to react appropriately.</a:t>
            </a:r>
          </a:p>
          <a:p>
            <a:pPr marL="285750" indent="-285750">
              <a:spcBef>
                <a:spcPct val="50000"/>
              </a:spcBef>
              <a:buFont typeface="Wingdings" panose="05000000000000000000" pitchFamily="2" charset="2"/>
              <a:buChar char="q"/>
            </a:pPr>
            <a:r>
              <a:rPr lang="en-US" dirty="0">
                <a:latin typeface="Arial" pitchFamily="34" charset="0"/>
              </a:rPr>
              <a:t>The connection in the reply is persistent which is shown in the Connection: Keep-alive header.</a:t>
            </a:r>
          </a:p>
          <a:p>
            <a:pPr marL="285750" indent="-285750">
              <a:spcBef>
                <a:spcPct val="50000"/>
              </a:spcBef>
              <a:buFont typeface="Wingdings" panose="05000000000000000000" pitchFamily="2" charset="2"/>
              <a:buChar char="q"/>
            </a:pPr>
            <a:r>
              <a:rPr lang="en-US" dirty="0">
                <a:latin typeface="Arial" pitchFamily="34" charset="0"/>
              </a:rPr>
              <a:t>The type of file is image/html</a:t>
            </a:r>
            <a:r>
              <a:rPr lang="en-US" dirty="0" smtClean="0">
                <a:latin typeface="Arial" pitchFamily="34" charset="0"/>
              </a:rPr>
              <a:t>.</a:t>
            </a:r>
            <a:endParaRPr lang="en-US" dirty="0">
              <a:latin typeface="Arial" pitchFamily="34" charset="0"/>
            </a:endParaRPr>
          </a:p>
          <a:p>
            <a:pPr marL="285750" indent="-285750">
              <a:spcBef>
                <a:spcPct val="50000"/>
              </a:spcBef>
              <a:buFont typeface="Wingdings" panose="05000000000000000000" pitchFamily="2" charset="2"/>
              <a:buChar char="q"/>
            </a:pPr>
            <a:r>
              <a:rPr lang="en-US" dirty="0">
                <a:latin typeface="Arial" pitchFamily="34" charset="0"/>
              </a:rPr>
              <a:t>The server used is Apache/2.2.3.</a:t>
            </a:r>
          </a:p>
          <a:p>
            <a:pPr marL="285750" indent="-285750">
              <a:spcBef>
                <a:spcPct val="50000"/>
              </a:spcBef>
              <a:buFont typeface="Wingdings" panose="05000000000000000000" pitchFamily="2" charset="2"/>
              <a:buChar char="q"/>
            </a:pPr>
            <a:r>
              <a:rPr lang="en-US" dirty="0">
                <a:latin typeface="Arial" pitchFamily="34" charset="0"/>
              </a:rPr>
              <a:t>The timeout value for the response message is 22.</a:t>
            </a:r>
            <a:endParaRPr lang="en-US" sz="1200" b="0" dirty="0">
              <a:solidFill>
                <a:srgbClr val="000000"/>
              </a:solidFill>
              <a:latin typeface="Arial" pitchFamily="34" charset="0"/>
            </a:endParaRPr>
          </a:p>
        </p:txBody>
      </p:sp>
    </p:spTree>
    <p:extLst>
      <p:ext uri="{BB962C8B-B14F-4D97-AF65-F5344CB8AC3E}">
        <p14:creationId xmlns:p14="http://schemas.microsoft.com/office/powerpoint/2010/main" val="32256754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p:cNvPicPr>
            <a:picLocks noChangeAspect="1"/>
          </p:cNvPicPr>
          <p:nvPr/>
        </p:nvPicPr>
        <p:blipFill rotWithShape="1">
          <a:blip r:embed="rId3"/>
          <a:srcRect t="9122" r="48285" b="4062"/>
          <a:stretch/>
        </p:blipFill>
        <p:spPr>
          <a:xfrm>
            <a:off x="827584" y="116632"/>
            <a:ext cx="7005197" cy="6369869"/>
          </a:xfrm>
          <a:prstGeom prst="rect">
            <a:avLst/>
          </a:prstGeom>
        </p:spPr>
      </p:pic>
    </p:spTree>
    <p:extLst>
      <p:ext uri="{BB962C8B-B14F-4D97-AF65-F5344CB8AC3E}">
        <p14:creationId xmlns:p14="http://schemas.microsoft.com/office/powerpoint/2010/main" val="40405698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p:cNvPicPr>
            <a:picLocks noChangeAspect="1"/>
          </p:cNvPicPr>
          <p:nvPr/>
        </p:nvPicPr>
        <p:blipFill rotWithShape="1">
          <a:blip r:embed="rId3"/>
          <a:srcRect t="8409" r="25564" b="18709"/>
          <a:stretch/>
        </p:blipFill>
        <p:spPr>
          <a:xfrm>
            <a:off x="-1" y="5360"/>
            <a:ext cx="9259925" cy="4863799"/>
          </a:xfrm>
          <a:prstGeom prst="rect">
            <a:avLst/>
          </a:prstGeom>
        </p:spPr>
      </p:pic>
    </p:spTree>
    <p:extLst>
      <p:ext uri="{BB962C8B-B14F-4D97-AF65-F5344CB8AC3E}">
        <p14:creationId xmlns:p14="http://schemas.microsoft.com/office/powerpoint/2010/main" val="7405297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solidFill>
                  <a:schemeClr val="bg1"/>
                </a:solidFill>
                <a:latin typeface="Arial" pitchFamily="34" charset="0"/>
              </a:rPr>
              <a:t>HTTP</a:t>
            </a:r>
            <a:r>
              <a:rPr lang="he-IL" dirty="0" smtClean="0">
                <a:solidFill>
                  <a:schemeClr val="bg1"/>
                </a:solidFill>
                <a:latin typeface="Arial" pitchFamily="34" charset="0"/>
              </a:rPr>
              <a:t>  - גרסאות</a:t>
            </a:r>
            <a:endParaRPr lang="he-IL" dirty="0">
              <a:solidFill>
                <a:schemeClr val="bg1"/>
              </a:solidFill>
            </a:endParaRPr>
          </a:p>
        </p:txBody>
      </p:sp>
      <p:sp>
        <p:nvSpPr>
          <p:cNvPr id="4" name="Text Box 6"/>
          <p:cNvSpPr txBox="1">
            <a:spLocks noChangeArrowheads="1"/>
          </p:cNvSpPr>
          <p:nvPr/>
        </p:nvSpPr>
        <p:spPr bwMode="auto">
          <a:xfrm>
            <a:off x="3275856" y="1772816"/>
            <a:ext cx="5544666" cy="1384995"/>
          </a:xfrm>
          <a:prstGeom prst="rect">
            <a:avLst/>
          </a:prstGeom>
          <a:noFill/>
          <a:ln w="9525">
            <a:noFill/>
            <a:miter lim="800000"/>
            <a:headEnd/>
            <a:tailEnd/>
          </a:ln>
        </p:spPr>
        <p:txBody>
          <a:bodyPr wrap="square">
            <a:spAutoFit/>
          </a:bodyPr>
          <a:lstStyle/>
          <a:p>
            <a:pPr algn="r" rtl="1">
              <a:spcBef>
                <a:spcPct val="50000"/>
              </a:spcBef>
            </a:pPr>
            <a:r>
              <a:rPr lang="he-IL" sz="2400" u="sng" dirty="0">
                <a:solidFill>
                  <a:srgbClr val="000000"/>
                </a:solidFill>
                <a:latin typeface="Arial" pitchFamily="34" charset="0"/>
              </a:rPr>
              <a:t>חיבורים לא עקביים</a:t>
            </a:r>
            <a:r>
              <a:rPr lang="he-IL" sz="2400" u="sng" dirty="0" smtClean="0">
                <a:solidFill>
                  <a:srgbClr val="000000"/>
                </a:solidFill>
                <a:latin typeface="Arial" pitchFamily="34" charset="0"/>
              </a:rPr>
              <a:t>: </a:t>
            </a:r>
            <a:r>
              <a:rPr lang="en-US" sz="2400" u="sng" dirty="0" smtClean="0">
                <a:latin typeface="Arial" pitchFamily="34" charset="0"/>
              </a:rPr>
              <a:t>HTTP 1.0</a:t>
            </a:r>
            <a:endParaRPr lang="he-IL" sz="2400" b="0" u="sng" dirty="0">
              <a:solidFill>
                <a:srgbClr val="000000"/>
              </a:solidFill>
              <a:latin typeface="Arial" pitchFamily="34" charset="0"/>
            </a:endParaRPr>
          </a:p>
          <a:p>
            <a:pPr algn="r" rtl="1">
              <a:spcBef>
                <a:spcPct val="50000"/>
              </a:spcBef>
              <a:buFont typeface="Arial" pitchFamily="34" charset="0"/>
              <a:buChar char="•"/>
            </a:pPr>
            <a:r>
              <a:rPr lang="he-IL" sz="2400" dirty="0" smtClean="0">
                <a:latin typeface="Arial" pitchFamily="34" charset="0"/>
              </a:rPr>
              <a:t> </a:t>
            </a:r>
            <a:r>
              <a:rPr lang="he-IL" sz="2400" b="0" dirty="0" smtClean="0">
                <a:solidFill>
                  <a:srgbClr val="000000"/>
                </a:solidFill>
                <a:latin typeface="Arial" pitchFamily="34" charset="0"/>
              </a:rPr>
              <a:t>יוצרים חיבור </a:t>
            </a:r>
            <a:r>
              <a:rPr lang="en-US" sz="2400" b="0" dirty="0" smtClean="0">
                <a:solidFill>
                  <a:srgbClr val="000000"/>
                </a:solidFill>
                <a:latin typeface="Arial" pitchFamily="34" charset="0"/>
              </a:rPr>
              <a:t>TCP</a:t>
            </a:r>
            <a:r>
              <a:rPr lang="he-IL" sz="2400" dirty="0" smtClean="0">
                <a:latin typeface="Arial" pitchFamily="34" charset="0"/>
              </a:rPr>
              <a:t>, מעבירים אובייקט אחד, סוגרים את החיבור</a:t>
            </a:r>
            <a:endParaRPr lang="he-IL" sz="2400" b="0" dirty="0">
              <a:solidFill>
                <a:srgbClr val="000000"/>
              </a:solidFill>
              <a:latin typeface="Arial" pitchFamily="34" charset="0"/>
            </a:endParaRPr>
          </a:p>
        </p:txBody>
      </p:sp>
      <p:graphicFrame>
        <p:nvGraphicFramePr>
          <p:cNvPr id="6" name="Object 28"/>
          <p:cNvGraphicFramePr>
            <a:graphicFrameLocks noChangeAspect="1"/>
          </p:cNvGraphicFramePr>
          <p:nvPr/>
        </p:nvGraphicFramePr>
        <p:xfrm>
          <a:off x="1109663" y="2537669"/>
          <a:ext cx="752475" cy="596900"/>
        </p:xfrm>
        <a:graphic>
          <a:graphicData uri="http://schemas.openxmlformats.org/presentationml/2006/ole">
            <mc:AlternateContent xmlns:mc="http://schemas.openxmlformats.org/markup-compatibility/2006">
              <mc:Choice xmlns:v="urn:schemas-microsoft-com:vml" Requires="v">
                <p:oleObj spid="_x0000_s251920" name="Clip" r:id="rId3" imgW="1305000" imgH="1085760" progId="MS_ClipArt_Gallery.2">
                  <p:embed/>
                </p:oleObj>
              </mc:Choice>
              <mc:Fallback>
                <p:oleObj name="Clip" r:id="rId3" imgW="1305000" imgH="1085760" progId="MS_ClipArt_Gallery.2">
                  <p:embed/>
                  <p:pic>
                    <p:nvPicPr>
                      <p:cNvPr id="6" name="Object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9663" y="2537669"/>
                        <a:ext cx="752475"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 name="Group 29"/>
          <p:cNvGrpSpPr>
            <a:grpSpLocks/>
          </p:cNvGrpSpPr>
          <p:nvPr/>
        </p:nvGrpSpPr>
        <p:grpSpPr bwMode="auto">
          <a:xfrm>
            <a:off x="3008313" y="2132856"/>
            <a:ext cx="504825" cy="1071563"/>
            <a:chOff x="4180" y="783"/>
            <a:chExt cx="150" cy="307"/>
          </a:xfrm>
        </p:grpSpPr>
        <p:sp>
          <p:nvSpPr>
            <p:cNvPr id="8" name="AutoShape 30"/>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he-IL"/>
            </a:p>
          </p:txBody>
        </p:sp>
        <p:sp>
          <p:nvSpPr>
            <p:cNvPr id="9" name="Rectangle 31"/>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he-IL"/>
            </a:p>
          </p:txBody>
        </p:sp>
        <p:sp>
          <p:nvSpPr>
            <p:cNvPr id="10" name="Rectangle 32"/>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he-IL"/>
            </a:p>
          </p:txBody>
        </p:sp>
        <p:sp>
          <p:nvSpPr>
            <p:cNvPr id="11" name="AutoShape 33"/>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he-IL"/>
            </a:p>
          </p:txBody>
        </p:sp>
        <p:sp>
          <p:nvSpPr>
            <p:cNvPr id="12" name="Line 34"/>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he-IL"/>
            </a:p>
          </p:txBody>
        </p:sp>
        <p:sp>
          <p:nvSpPr>
            <p:cNvPr id="13" name="Line 35"/>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he-IL"/>
            </a:p>
          </p:txBody>
        </p:sp>
        <p:sp>
          <p:nvSpPr>
            <p:cNvPr id="14" name="Rectangle 36"/>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he-IL"/>
            </a:p>
          </p:txBody>
        </p:sp>
        <p:sp>
          <p:nvSpPr>
            <p:cNvPr id="15" name="Rectangle 37"/>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he-IL"/>
            </a:p>
          </p:txBody>
        </p:sp>
      </p:grpSp>
      <p:sp>
        <p:nvSpPr>
          <p:cNvPr id="16" name="Line 38"/>
          <p:cNvSpPr>
            <a:spLocks noChangeShapeType="1"/>
          </p:cNvSpPr>
          <p:nvPr/>
        </p:nvSpPr>
        <p:spPr bwMode="auto">
          <a:xfrm>
            <a:off x="1520825" y="3363169"/>
            <a:ext cx="0" cy="2832100"/>
          </a:xfrm>
          <a:prstGeom prst="line">
            <a:avLst/>
          </a:prstGeom>
          <a:noFill/>
          <a:ln w="9525">
            <a:solidFill>
              <a:srgbClr val="FF0000"/>
            </a:solidFill>
            <a:prstDash val="sysDot"/>
            <a:round/>
            <a:headEnd/>
            <a:tailEnd type="triangle" w="med" len="med"/>
          </a:ln>
        </p:spPr>
        <p:txBody>
          <a:bodyPr wrap="none" anchor="ctr"/>
          <a:lstStyle/>
          <a:p>
            <a:endParaRPr lang="he-IL"/>
          </a:p>
        </p:txBody>
      </p:sp>
      <p:sp>
        <p:nvSpPr>
          <p:cNvPr id="17" name="Line 39"/>
          <p:cNvSpPr>
            <a:spLocks noChangeShapeType="1"/>
          </p:cNvSpPr>
          <p:nvPr/>
        </p:nvSpPr>
        <p:spPr bwMode="auto">
          <a:xfrm>
            <a:off x="3211513" y="3356819"/>
            <a:ext cx="0" cy="2881312"/>
          </a:xfrm>
          <a:prstGeom prst="line">
            <a:avLst/>
          </a:prstGeom>
          <a:noFill/>
          <a:ln w="9525">
            <a:solidFill>
              <a:srgbClr val="FF0000"/>
            </a:solidFill>
            <a:prstDash val="sysDot"/>
            <a:round/>
            <a:headEnd/>
            <a:tailEnd type="triangle" w="med" len="med"/>
          </a:ln>
        </p:spPr>
        <p:txBody>
          <a:bodyPr wrap="none" anchor="ctr"/>
          <a:lstStyle/>
          <a:p>
            <a:endParaRPr lang="he-IL"/>
          </a:p>
        </p:txBody>
      </p:sp>
      <p:sp>
        <p:nvSpPr>
          <p:cNvPr id="18" name="Line 40"/>
          <p:cNvSpPr>
            <a:spLocks noChangeShapeType="1"/>
          </p:cNvSpPr>
          <p:nvPr/>
        </p:nvSpPr>
        <p:spPr bwMode="auto">
          <a:xfrm>
            <a:off x="1535113" y="3594944"/>
            <a:ext cx="1684337" cy="390525"/>
          </a:xfrm>
          <a:prstGeom prst="line">
            <a:avLst/>
          </a:prstGeom>
          <a:noFill/>
          <a:ln w="9525">
            <a:solidFill>
              <a:srgbClr val="000099"/>
            </a:solidFill>
            <a:round/>
            <a:headEnd/>
            <a:tailEnd type="triangle" w="med" len="med"/>
          </a:ln>
        </p:spPr>
        <p:txBody>
          <a:bodyPr wrap="none" anchor="ctr"/>
          <a:lstStyle/>
          <a:p>
            <a:endParaRPr lang="he-IL"/>
          </a:p>
        </p:txBody>
      </p:sp>
      <p:sp>
        <p:nvSpPr>
          <p:cNvPr id="19" name="Line 41"/>
          <p:cNvSpPr>
            <a:spLocks noChangeShapeType="1"/>
          </p:cNvSpPr>
          <p:nvPr/>
        </p:nvSpPr>
        <p:spPr bwMode="auto">
          <a:xfrm flipH="1">
            <a:off x="1520825" y="4033094"/>
            <a:ext cx="1673225" cy="403225"/>
          </a:xfrm>
          <a:prstGeom prst="line">
            <a:avLst/>
          </a:prstGeom>
          <a:noFill/>
          <a:ln w="9525">
            <a:solidFill>
              <a:srgbClr val="000099"/>
            </a:solidFill>
            <a:round/>
            <a:headEnd/>
            <a:tailEnd type="triangle" w="med" len="med"/>
          </a:ln>
        </p:spPr>
        <p:txBody>
          <a:bodyPr wrap="none" anchor="ctr"/>
          <a:lstStyle/>
          <a:p>
            <a:endParaRPr lang="he-IL"/>
          </a:p>
        </p:txBody>
      </p:sp>
      <p:sp>
        <p:nvSpPr>
          <p:cNvPr id="20" name="Line 42"/>
          <p:cNvSpPr>
            <a:spLocks noChangeShapeType="1"/>
          </p:cNvSpPr>
          <p:nvPr/>
        </p:nvSpPr>
        <p:spPr bwMode="auto">
          <a:xfrm>
            <a:off x="1528763" y="4541094"/>
            <a:ext cx="1684337" cy="390525"/>
          </a:xfrm>
          <a:prstGeom prst="line">
            <a:avLst/>
          </a:prstGeom>
          <a:noFill/>
          <a:ln w="9525">
            <a:solidFill>
              <a:srgbClr val="000099"/>
            </a:solidFill>
            <a:round/>
            <a:headEnd/>
            <a:tailEnd type="triangle" w="med" len="med"/>
          </a:ln>
        </p:spPr>
        <p:txBody>
          <a:bodyPr wrap="none" anchor="ctr"/>
          <a:lstStyle/>
          <a:p>
            <a:endParaRPr lang="he-IL"/>
          </a:p>
        </p:txBody>
      </p:sp>
      <p:sp>
        <p:nvSpPr>
          <p:cNvPr id="21" name="Line 43"/>
          <p:cNvSpPr>
            <a:spLocks noChangeShapeType="1"/>
          </p:cNvSpPr>
          <p:nvPr/>
        </p:nvSpPr>
        <p:spPr bwMode="auto">
          <a:xfrm flipH="1">
            <a:off x="1544638" y="5023694"/>
            <a:ext cx="1673225" cy="379412"/>
          </a:xfrm>
          <a:prstGeom prst="line">
            <a:avLst/>
          </a:prstGeom>
          <a:noFill/>
          <a:ln w="127000">
            <a:solidFill>
              <a:srgbClr val="000099"/>
            </a:solidFill>
            <a:round/>
            <a:headEnd/>
            <a:tailEnd/>
          </a:ln>
        </p:spPr>
        <p:txBody>
          <a:bodyPr wrap="none" anchor="ctr"/>
          <a:lstStyle/>
          <a:p>
            <a:endParaRPr lang="he-IL"/>
          </a:p>
        </p:txBody>
      </p:sp>
      <p:sp>
        <p:nvSpPr>
          <p:cNvPr id="22" name="AutoShape 44"/>
          <p:cNvSpPr>
            <a:spLocks/>
          </p:cNvSpPr>
          <p:nvPr/>
        </p:nvSpPr>
        <p:spPr bwMode="auto">
          <a:xfrm>
            <a:off x="3290888" y="4939556"/>
            <a:ext cx="74612" cy="182563"/>
          </a:xfrm>
          <a:prstGeom prst="rightBrace">
            <a:avLst>
              <a:gd name="adj1" fmla="val 20390"/>
              <a:gd name="adj2" fmla="val 50000"/>
            </a:avLst>
          </a:prstGeom>
          <a:noFill/>
          <a:ln w="9525">
            <a:solidFill>
              <a:srgbClr val="000099"/>
            </a:solidFill>
            <a:round/>
            <a:headEnd/>
            <a:tailEnd/>
          </a:ln>
        </p:spPr>
        <p:txBody>
          <a:bodyPr wrap="none" anchor="ctr"/>
          <a:lstStyle/>
          <a:p>
            <a:endParaRPr lang="he-IL"/>
          </a:p>
        </p:txBody>
      </p:sp>
      <p:sp>
        <p:nvSpPr>
          <p:cNvPr id="23" name="Text Box 45"/>
          <p:cNvSpPr txBox="1">
            <a:spLocks noChangeArrowheads="1"/>
          </p:cNvSpPr>
          <p:nvPr/>
        </p:nvSpPr>
        <p:spPr bwMode="auto">
          <a:xfrm>
            <a:off x="3321050" y="4633169"/>
            <a:ext cx="904875" cy="825500"/>
          </a:xfrm>
          <a:prstGeom prst="rect">
            <a:avLst/>
          </a:prstGeom>
          <a:noFill/>
          <a:ln w="9525">
            <a:noFill/>
            <a:miter lim="800000"/>
            <a:headEnd/>
            <a:tailEnd/>
          </a:ln>
        </p:spPr>
        <p:txBody>
          <a:bodyPr wrap="none">
            <a:spAutoFit/>
          </a:bodyPr>
          <a:lstStyle/>
          <a:p>
            <a:pPr eaLnBrk="0" hangingPunct="0"/>
            <a:r>
              <a:rPr lang="en-US" sz="1600" b="0">
                <a:solidFill>
                  <a:srgbClr val="FF0000"/>
                </a:solidFill>
                <a:latin typeface="Times New Roman" pitchFamily="18" charset="0"/>
              </a:rPr>
              <a:t>time to </a:t>
            </a:r>
          </a:p>
          <a:p>
            <a:pPr eaLnBrk="0" hangingPunct="0"/>
            <a:r>
              <a:rPr lang="en-US" sz="1600" b="0">
                <a:solidFill>
                  <a:srgbClr val="FF0000"/>
                </a:solidFill>
                <a:latin typeface="Times New Roman" pitchFamily="18" charset="0"/>
              </a:rPr>
              <a:t>transmit </a:t>
            </a:r>
          </a:p>
          <a:p>
            <a:pPr eaLnBrk="0" hangingPunct="0"/>
            <a:r>
              <a:rPr lang="en-US" sz="1600" b="0">
                <a:solidFill>
                  <a:srgbClr val="FF0000"/>
                </a:solidFill>
                <a:latin typeface="Times New Roman" pitchFamily="18" charset="0"/>
              </a:rPr>
              <a:t>file</a:t>
            </a:r>
            <a:endParaRPr lang="en-US" sz="1600" b="0">
              <a:latin typeface="Times New Roman" pitchFamily="18" charset="0"/>
            </a:endParaRPr>
          </a:p>
        </p:txBody>
      </p:sp>
      <p:sp>
        <p:nvSpPr>
          <p:cNvPr id="24" name="Line 46"/>
          <p:cNvSpPr>
            <a:spLocks noChangeShapeType="1"/>
          </p:cNvSpPr>
          <p:nvPr/>
        </p:nvSpPr>
        <p:spPr bwMode="auto">
          <a:xfrm>
            <a:off x="1130300" y="3569544"/>
            <a:ext cx="390525" cy="1587"/>
          </a:xfrm>
          <a:prstGeom prst="line">
            <a:avLst/>
          </a:prstGeom>
          <a:noFill/>
          <a:ln w="9525">
            <a:solidFill>
              <a:srgbClr val="000099"/>
            </a:solidFill>
            <a:round/>
            <a:headEnd/>
            <a:tailEnd/>
          </a:ln>
        </p:spPr>
        <p:txBody>
          <a:bodyPr wrap="none" anchor="ctr"/>
          <a:lstStyle/>
          <a:p>
            <a:endParaRPr lang="he-IL"/>
          </a:p>
        </p:txBody>
      </p:sp>
      <p:sp>
        <p:nvSpPr>
          <p:cNvPr id="25" name="Text Box 47"/>
          <p:cNvSpPr txBox="1">
            <a:spLocks noChangeArrowheads="1"/>
          </p:cNvSpPr>
          <p:nvPr/>
        </p:nvSpPr>
        <p:spPr bwMode="auto">
          <a:xfrm>
            <a:off x="0" y="3279031"/>
            <a:ext cx="1174750" cy="581025"/>
          </a:xfrm>
          <a:prstGeom prst="rect">
            <a:avLst/>
          </a:prstGeom>
          <a:noFill/>
          <a:ln w="9525">
            <a:noFill/>
            <a:miter lim="800000"/>
            <a:headEnd/>
            <a:tailEnd/>
          </a:ln>
        </p:spPr>
        <p:txBody>
          <a:bodyPr wrap="none">
            <a:spAutoFit/>
          </a:bodyPr>
          <a:lstStyle/>
          <a:p>
            <a:pPr eaLnBrk="0" hangingPunct="0"/>
            <a:r>
              <a:rPr lang="en-US" sz="1600" b="0">
                <a:solidFill>
                  <a:srgbClr val="FF0000"/>
                </a:solidFill>
                <a:latin typeface="Times New Roman" pitchFamily="18" charset="0"/>
              </a:rPr>
              <a:t>initiate TCP</a:t>
            </a:r>
          </a:p>
          <a:p>
            <a:pPr eaLnBrk="0" hangingPunct="0"/>
            <a:r>
              <a:rPr lang="en-US" sz="1600" b="0">
                <a:solidFill>
                  <a:srgbClr val="FF0000"/>
                </a:solidFill>
                <a:latin typeface="Times New Roman" pitchFamily="18" charset="0"/>
              </a:rPr>
              <a:t>connection</a:t>
            </a:r>
            <a:endParaRPr lang="en-US" sz="1600" b="0">
              <a:latin typeface="Times New Roman" pitchFamily="18" charset="0"/>
            </a:endParaRPr>
          </a:p>
        </p:txBody>
      </p:sp>
      <p:sp>
        <p:nvSpPr>
          <p:cNvPr id="26" name="AutoShape 48"/>
          <p:cNvSpPr>
            <a:spLocks/>
          </p:cNvSpPr>
          <p:nvPr/>
        </p:nvSpPr>
        <p:spPr bwMode="auto">
          <a:xfrm>
            <a:off x="1265238" y="3620344"/>
            <a:ext cx="128587" cy="803275"/>
          </a:xfrm>
          <a:prstGeom prst="leftBrace">
            <a:avLst>
              <a:gd name="adj1" fmla="val 52058"/>
              <a:gd name="adj2" fmla="val 50000"/>
            </a:avLst>
          </a:prstGeom>
          <a:noFill/>
          <a:ln w="9525">
            <a:solidFill>
              <a:srgbClr val="000099"/>
            </a:solidFill>
            <a:round/>
            <a:headEnd/>
            <a:tailEnd/>
          </a:ln>
        </p:spPr>
        <p:txBody>
          <a:bodyPr wrap="none" anchor="ctr"/>
          <a:lstStyle/>
          <a:p>
            <a:endParaRPr lang="he-IL"/>
          </a:p>
        </p:txBody>
      </p:sp>
      <p:sp>
        <p:nvSpPr>
          <p:cNvPr id="27" name="Text Box 49"/>
          <p:cNvSpPr txBox="1">
            <a:spLocks noChangeArrowheads="1"/>
          </p:cNvSpPr>
          <p:nvPr/>
        </p:nvSpPr>
        <p:spPr bwMode="auto">
          <a:xfrm>
            <a:off x="782638" y="3828306"/>
            <a:ext cx="566737" cy="336550"/>
          </a:xfrm>
          <a:prstGeom prst="rect">
            <a:avLst/>
          </a:prstGeom>
          <a:noFill/>
          <a:ln w="9525">
            <a:noFill/>
            <a:miter lim="800000"/>
            <a:headEnd/>
            <a:tailEnd/>
          </a:ln>
        </p:spPr>
        <p:txBody>
          <a:bodyPr wrap="none">
            <a:spAutoFit/>
          </a:bodyPr>
          <a:lstStyle/>
          <a:p>
            <a:pPr eaLnBrk="0" hangingPunct="0"/>
            <a:r>
              <a:rPr lang="en-US" sz="1600" b="0">
                <a:solidFill>
                  <a:srgbClr val="000099"/>
                </a:solidFill>
                <a:latin typeface="Times New Roman" pitchFamily="18" charset="0"/>
              </a:rPr>
              <a:t>RTT</a:t>
            </a:r>
          </a:p>
        </p:txBody>
      </p:sp>
      <p:sp>
        <p:nvSpPr>
          <p:cNvPr id="28" name="Line 50"/>
          <p:cNvSpPr>
            <a:spLocks noChangeShapeType="1"/>
          </p:cNvSpPr>
          <p:nvPr/>
        </p:nvSpPr>
        <p:spPr bwMode="auto">
          <a:xfrm>
            <a:off x="1179513" y="4474419"/>
            <a:ext cx="354012" cy="0"/>
          </a:xfrm>
          <a:prstGeom prst="line">
            <a:avLst/>
          </a:prstGeom>
          <a:noFill/>
          <a:ln w="9525">
            <a:solidFill>
              <a:srgbClr val="000099"/>
            </a:solidFill>
            <a:round/>
            <a:headEnd/>
            <a:tailEnd/>
          </a:ln>
        </p:spPr>
        <p:txBody>
          <a:bodyPr wrap="none" anchor="ctr"/>
          <a:lstStyle/>
          <a:p>
            <a:endParaRPr lang="he-IL"/>
          </a:p>
        </p:txBody>
      </p:sp>
      <p:sp>
        <p:nvSpPr>
          <p:cNvPr id="29" name="Text Box 51"/>
          <p:cNvSpPr txBox="1">
            <a:spLocks noChangeArrowheads="1"/>
          </p:cNvSpPr>
          <p:nvPr/>
        </p:nvSpPr>
        <p:spPr bwMode="auto">
          <a:xfrm>
            <a:off x="428625" y="4171206"/>
            <a:ext cx="773113" cy="581025"/>
          </a:xfrm>
          <a:prstGeom prst="rect">
            <a:avLst/>
          </a:prstGeom>
          <a:noFill/>
          <a:ln w="9525">
            <a:noFill/>
            <a:miter lim="800000"/>
            <a:headEnd/>
            <a:tailEnd/>
          </a:ln>
        </p:spPr>
        <p:txBody>
          <a:bodyPr wrap="none">
            <a:spAutoFit/>
          </a:bodyPr>
          <a:lstStyle/>
          <a:p>
            <a:pPr eaLnBrk="0" hangingPunct="0"/>
            <a:r>
              <a:rPr lang="en-US" sz="1600" b="0">
                <a:solidFill>
                  <a:srgbClr val="FF0000"/>
                </a:solidFill>
                <a:latin typeface="Times New Roman" pitchFamily="18" charset="0"/>
              </a:rPr>
              <a:t>request</a:t>
            </a:r>
          </a:p>
          <a:p>
            <a:pPr eaLnBrk="0" hangingPunct="0"/>
            <a:r>
              <a:rPr lang="en-US" sz="1600" b="0">
                <a:solidFill>
                  <a:srgbClr val="FF0000"/>
                </a:solidFill>
                <a:latin typeface="Times New Roman" pitchFamily="18" charset="0"/>
              </a:rPr>
              <a:t>file</a:t>
            </a:r>
            <a:endParaRPr lang="en-US" sz="1600" b="0">
              <a:latin typeface="Times New Roman" pitchFamily="18" charset="0"/>
            </a:endParaRPr>
          </a:p>
        </p:txBody>
      </p:sp>
      <p:sp>
        <p:nvSpPr>
          <p:cNvPr id="30" name="AutoShape 52"/>
          <p:cNvSpPr>
            <a:spLocks/>
          </p:cNvSpPr>
          <p:nvPr/>
        </p:nvSpPr>
        <p:spPr bwMode="auto">
          <a:xfrm>
            <a:off x="1271588" y="4529981"/>
            <a:ext cx="128587" cy="803275"/>
          </a:xfrm>
          <a:prstGeom prst="leftBrace">
            <a:avLst>
              <a:gd name="adj1" fmla="val 52058"/>
              <a:gd name="adj2" fmla="val 50000"/>
            </a:avLst>
          </a:prstGeom>
          <a:noFill/>
          <a:ln w="9525">
            <a:solidFill>
              <a:srgbClr val="000099"/>
            </a:solidFill>
            <a:round/>
            <a:headEnd/>
            <a:tailEnd/>
          </a:ln>
        </p:spPr>
        <p:txBody>
          <a:bodyPr wrap="none" anchor="ctr"/>
          <a:lstStyle/>
          <a:p>
            <a:endParaRPr lang="he-IL"/>
          </a:p>
        </p:txBody>
      </p:sp>
      <p:sp>
        <p:nvSpPr>
          <p:cNvPr id="31" name="Text Box 53"/>
          <p:cNvSpPr txBox="1">
            <a:spLocks noChangeArrowheads="1"/>
          </p:cNvSpPr>
          <p:nvPr/>
        </p:nvSpPr>
        <p:spPr bwMode="auto">
          <a:xfrm>
            <a:off x="801688" y="4750644"/>
            <a:ext cx="566737" cy="336550"/>
          </a:xfrm>
          <a:prstGeom prst="rect">
            <a:avLst/>
          </a:prstGeom>
          <a:noFill/>
          <a:ln w="9525">
            <a:noFill/>
            <a:miter lim="800000"/>
            <a:headEnd/>
            <a:tailEnd/>
          </a:ln>
        </p:spPr>
        <p:txBody>
          <a:bodyPr wrap="none">
            <a:spAutoFit/>
          </a:bodyPr>
          <a:lstStyle/>
          <a:p>
            <a:pPr eaLnBrk="0" hangingPunct="0"/>
            <a:r>
              <a:rPr lang="en-US" sz="1600" b="0">
                <a:solidFill>
                  <a:srgbClr val="000099"/>
                </a:solidFill>
                <a:latin typeface="Times New Roman" pitchFamily="18" charset="0"/>
              </a:rPr>
              <a:t>RTT</a:t>
            </a:r>
          </a:p>
        </p:txBody>
      </p:sp>
      <p:sp>
        <p:nvSpPr>
          <p:cNvPr id="32" name="Line 54"/>
          <p:cNvSpPr>
            <a:spLocks noChangeShapeType="1"/>
          </p:cNvSpPr>
          <p:nvPr/>
        </p:nvSpPr>
        <p:spPr bwMode="auto">
          <a:xfrm flipH="1">
            <a:off x="1190625" y="5463431"/>
            <a:ext cx="342900" cy="1588"/>
          </a:xfrm>
          <a:prstGeom prst="line">
            <a:avLst/>
          </a:prstGeom>
          <a:noFill/>
          <a:ln w="9525">
            <a:solidFill>
              <a:srgbClr val="000099"/>
            </a:solidFill>
            <a:round/>
            <a:headEnd/>
            <a:tailEnd/>
          </a:ln>
        </p:spPr>
        <p:txBody>
          <a:bodyPr wrap="none" anchor="ctr"/>
          <a:lstStyle/>
          <a:p>
            <a:endParaRPr lang="he-IL"/>
          </a:p>
        </p:txBody>
      </p:sp>
      <p:sp>
        <p:nvSpPr>
          <p:cNvPr id="33" name="Text Box 55"/>
          <p:cNvSpPr txBox="1">
            <a:spLocks noChangeArrowheads="1"/>
          </p:cNvSpPr>
          <p:nvPr/>
        </p:nvSpPr>
        <p:spPr bwMode="auto">
          <a:xfrm>
            <a:off x="647700" y="5307856"/>
            <a:ext cx="874713" cy="581025"/>
          </a:xfrm>
          <a:prstGeom prst="rect">
            <a:avLst/>
          </a:prstGeom>
          <a:noFill/>
          <a:ln w="9525">
            <a:noFill/>
            <a:miter lim="800000"/>
            <a:headEnd/>
            <a:tailEnd/>
          </a:ln>
        </p:spPr>
        <p:txBody>
          <a:bodyPr wrap="none">
            <a:spAutoFit/>
          </a:bodyPr>
          <a:lstStyle/>
          <a:p>
            <a:pPr eaLnBrk="0" hangingPunct="0"/>
            <a:r>
              <a:rPr lang="en-US" sz="1600" b="0">
                <a:solidFill>
                  <a:srgbClr val="FF0000"/>
                </a:solidFill>
                <a:latin typeface="Times New Roman" pitchFamily="18" charset="0"/>
              </a:rPr>
              <a:t>file</a:t>
            </a:r>
          </a:p>
          <a:p>
            <a:pPr eaLnBrk="0" hangingPunct="0"/>
            <a:r>
              <a:rPr lang="en-US" sz="1600" b="0">
                <a:solidFill>
                  <a:srgbClr val="FF0000"/>
                </a:solidFill>
                <a:latin typeface="Times New Roman" pitchFamily="18" charset="0"/>
              </a:rPr>
              <a:t>received</a:t>
            </a:r>
            <a:endParaRPr lang="en-US" sz="1600" b="0">
              <a:latin typeface="Times New Roman" pitchFamily="18" charset="0"/>
            </a:endParaRPr>
          </a:p>
        </p:txBody>
      </p:sp>
      <p:sp>
        <p:nvSpPr>
          <p:cNvPr id="34" name="Text Box 56"/>
          <p:cNvSpPr txBox="1">
            <a:spLocks noChangeArrowheads="1"/>
          </p:cNvSpPr>
          <p:nvPr/>
        </p:nvSpPr>
        <p:spPr bwMode="auto">
          <a:xfrm>
            <a:off x="1295400" y="6209556"/>
            <a:ext cx="547688" cy="336550"/>
          </a:xfrm>
          <a:prstGeom prst="rect">
            <a:avLst/>
          </a:prstGeom>
          <a:noFill/>
          <a:ln w="9525">
            <a:noFill/>
            <a:miter lim="800000"/>
            <a:headEnd/>
            <a:tailEnd/>
          </a:ln>
        </p:spPr>
        <p:txBody>
          <a:bodyPr wrap="none">
            <a:spAutoFit/>
          </a:bodyPr>
          <a:lstStyle/>
          <a:p>
            <a:pPr eaLnBrk="0" hangingPunct="0"/>
            <a:r>
              <a:rPr lang="en-US" sz="1600" b="0">
                <a:solidFill>
                  <a:srgbClr val="000099"/>
                </a:solidFill>
                <a:latin typeface="Times New Roman" pitchFamily="18" charset="0"/>
              </a:rPr>
              <a:t>time</a:t>
            </a:r>
          </a:p>
        </p:txBody>
      </p:sp>
      <p:sp>
        <p:nvSpPr>
          <p:cNvPr id="35" name="Text Box 57"/>
          <p:cNvSpPr txBox="1">
            <a:spLocks noChangeArrowheads="1"/>
          </p:cNvSpPr>
          <p:nvPr/>
        </p:nvSpPr>
        <p:spPr bwMode="auto">
          <a:xfrm>
            <a:off x="2973388" y="6192094"/>
            <a:ext cx="547687" cy="336550"/>
          </a:xfrm>
          <a:prstGeom prst="rect">
            <a:avLst/>
          </a:prstGeom>
          <a:noFill/>
          <a:ln w="9525">
            <a:noFill/>
            <a:miter lim="800000"/>
            <a:headEnd/>
            <a:tailEnd/>
          </a:ln>
        </p:spPr>
        <p:txBody>
          <a:bodyPr wrap="none">
            <a:spAutoFit/>
          </a:bodyPr>
          <a:lstStyle/>
          <a:p>
            <a:pPr eaLnBrk="0" hangingPunct="0"/>
            <a:r>
              <a:rPr lang="en-US" sz="1600" b="0">
                <a:solidFill>
                  <a:srgbClr val="000099"/>
                </a:solidFill>
                <a:latin typeface="Times New Roman" pitchFamily="18" charset="0"/>
              </a:rPr>
              <a:t>time</a:t>
            </a:r>
          </a:p>
        </p:txBody>
      </p:sp>
      <p:sp>
        <p:nvSpPr>
          <p:cNvPr id="66" name="Text Box 5"/>
          <p:cNvSpPr txBox="1">
            <a:spLocks noChangeArrowheads="1"/>
          </p:cNvSpPr>
          <p:nvPr/>
        </p:nvSpPr>
        <p:spPr bwMode="auto">
          <a:xfrm>
            <a:off x="3923928" y="3446998"/>
            <a:ext cx="4968677" cy="2862322"/>
          </a:xfrm>
          <a:prstGeom prst="rect">
            <a:avLst/>
          </a:prstGeom>
          <a:noFill/>
          <a:ln w="9525">
            <a:noFill/>
            <a:miter lim="800000"/>
            <a:headEnd/>
            <a:tailEnd/>
          </a:ln>
        </p:spPr>
        <p:txBody>
          <a:bodyPr wrap="square">
            <a:spAutoFit/>
          </a:bodyPr>
          <a:lstStyle/>
          <a:p>
            <a:pPr algn="r" rtl="1">
              <a:spcBef>
                <a:spcPct val="50000"/>
              </a:spcBef>
            </a:pPr>
            <a:r>
              <a:rPr lang="he-IL" sz="2400" u="sng" dirty="0">
                <a:solidFill>
                  <a:srgbClr val="000000"/>
                </a:solidFill>
                <a:latin typeface="Arial" pitchFamily="34" charset="0"/>
              </a:rPr>
              <a:t>הגדרה של </a:t>
            </a:r>
            <a:r>
              <a:rPr lang="en-US" sz="2400" u="sng" dirty="0">
                <a:solidFill>
                  <a:srgbClr val="000000"/>
                </a:solidFill>
                <a:latin typeface="Arial" pitchFamily="34" charset="0"/>
              </a:rPr>
              <a:t>RTT</a:t>
            </a:r>
            <a:r>
              <a:rPr lang="he-IL" sz="2400" u="sng" dirty="0">
                <a:solidFill>
                  <a:srgbClr val="000000"/>
                </a:solidFill>
                <a:latin typeface="Arial" pitchFamily="34" charset="0"/>
              </a:rPr>
              <a:t> (זמן הלוך-חזור):</a:t>
            </a:r>
          </a:p>
          <a:p>
            <a:pPr algn="r" rtl="1">
              <a:spcBef>
                <a:spcPct val="50000"/>
              </a:spcBef>
              <a:buFontTx/>
              <a:buChar char="•"/>
            </a:pPr>
            <a:r>
              <a:rPr lang="he-IL" sz="2400" b="0" dirty="0">
                <a:solidFill>
                  <a:srgbClr val="000000"/>
                </a:solidFill>
                <a:latin typeface="Arial" pitchFamily="34" charset="0"/>
              </a:rPr>
              <a:t> זמן שלוקח לשלוח חבילה קטנה </a:t>
            </a:r>
            <a:r>
              <a:rPr lang="en-US" sz="2400" b="0" dirty="0">
                <a:solidFill>
                  <a:srgbClr val="000000"/>
                </a:solidFill>
                <a:latin typeface="Arial" pitchFamily="34" charset="0"/>
              </a:rPr>
              <a:t/>
            </a:r>
            <a:br>
              <a:rPr lang="en-US" sz="2400" b="0" dirty="0">
                <a:solidFill>
                  <a:srgbClr val="000000"/>
                </a:solidFill>
                <a:latin typeface="Arial" pitchFamily="34" charset="0"/>
              </a:rPr>
            </a:br>
            <a:r>
              <a:rPr lang="he-IL" sz="2400" b="0" dirty="0">
                <a:solidFill>
                  <a:srgbClr val="000000"/>
                </a:solidFill>
                <a:latin typeface="Arial" pitchFamily="34" charset="0"/>
              </a:rPr>
              <a:t>  מלקוח לשרת ובחזרה.</a:t>
            </a:r>
          </a:p>
          <a:p>
            <a:pPr algn="r" rtl="1">
              <a:spcBef>
                <a:spcPct val="50000"/>
              </a:spcBef>
              <a:buFont typeface="Arial" pitchFamily="34" charset="0"/>
              <a:buChar char="•"/>
            </a:pPr>
            <a:r>
              <a:rPr lang="he-IL" sz="2400" b="0" dirty="0" smtClean="0">
                <a:solidFill>
                  <a:srgbClr val="000000"/>
                </a:solidFill>
                <a:latin typeface="Arial" pitchFamily="34" charset="0"/>
              </a:rPr>
              <a:t> זמן </a:t>
            </a:r>
            <a:r>
              <a:rPr lang="he-IL" sz="2400" b="0" dirty="0">
                <a:solidFill>
                  <a:srgbClr val="000000"/>
                </a:solidFill>
                <a:latin typeface="Arial" pitchFamily="34" charset="0"/>
              </a:rPr>
              <a:t>שידור קובץ</a:t>
            </a:r>
          </a:p>
          <a:p>
            <a:pPr algn="r" rtl="1">
              <a:spcBef>
                <a:spcPct val="50000"/>
              </a:spcBef>
            </a:pPr>
            <a:r>
              <a:rPr lang="he-IL" sz="2400" dirty="0">
                <a:solidFill>
                  <a:srgbClr val="000099"/>
                </a:solidFill>
                <a:latin typeface="Arial" pitchFamily="34" charset="0"/>
              </a:rPr>
              <a:t>סך הכל:</a:t>
            </a:r>
            <a:r>
              <a:rPr lang="en-US" sz="2400" dirty="0">
                <a:solidFill>
                  <a:srgbClr val="000099"/>
                </a:solidFill>
                <a:latin typeface="Arial" pitchFamily="34" charset="0"/>
              </a:rPr>
              <a:t/>
            </a:r>
            <a:br>
              <a:rPr lang="en-US" sz="2400" dirty="0">
                <a:solidFill>
                  <a:srgbClr val="000099"/>
                </a:solidFill>
                <a:latin typeface="Arial" pitchFamily="34" charset="0"/>
              </a:rPr>
            </a:br>
            <a:r>
              <a:rPr lang="he-IL" sz="2400" dirty="0">
                <a:solidFill>
                  <a:srgbClr val="000099"/>
                </a:solidFill>
                <a:latin typeface="Arial" pitchFamily="34" charset="0"/>
              </a:rPr>
              <a:t>  </a:t>
            </a:r>
            <a:r>
              <a:rPr lang="en-US" sz="2400" dirty="0">
                <a:solidFill>
                  <a:srgbClr val="000099"/>
                </a:solidFill>
                <a:latin typeface="Arial" pitchFamily="34" charset="0"/>
              </a:rPr>
              <a:t>2RTT</a:t>
            </a:r>
            <a:r>
              <a:rPr lang="he-IL" sz="2400" dirty="0">
                <a:solidFill>
                  <a:srgbClr val="000099"/>
                </a:solidFill>
                <a:latin typeface="Arial" pitchFamily="34" charset="0"/>
              </a:rPr>
              <a:t> + זמן שידור</a:t>
            </a:r>
            <a:endParaRPr lang="en-US" sz="2400" dirty="0">
              <a:solidFill>
                <a:srgbClr val="000099"/>
              </a:solidFill>
              <a:latin typeface="Arial" pitchFamily="34" charset="0"/>
            </a:endParaRPr>
          </a:p>
        </p:txBody>
      </p:sp>
    </p:spTree>
    <p:extLst>
      <p:ext uri="{BB962C8B-B14F-4D97-AF65-F5344CB8AC3E}">
        <p14:creationId xmlns:p14="http://schemas.microsoft.com/office/powerpoint/2010/main" val="6741216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he-IL" dirty="0" smtClean="0"/>
              <a:t>מה פרוטוקול אפליקציה צריך להגדיר?</a:t>
            </a:r>
            <a:endParaRPr lang="he-IL" dirty="0"/>
          </a:p>
        </p:txBody>
      </p:sp>
      <p:sp>
        <p:nvSpPr>
          <p:cNvPr id="3" name="Text Placeholder 2"/>
          <p:cNvSpPr>
            <a:spLocks noGrp="1"/>
          </p:cNvSpPr>
          <p:nvPr>
            <p:ph type="body" idx="1"/>
          </p:nvPr>
        </p:nvSpPr>
        <p:spPr/>
        <p:txBody>
          <a:bodyPr/>
          <a:lstStyle/>
          <a:p>
            <a:pPr marL="514350" indent="-514350" algn="r" rtl="1">
              <a:spcBef>
                <a:spcPct val="50000"/>
              </a:spcBef>
            </a:pPr>
            <a:r>
              <a:rPr lang="he-IL" sz="3200" dirty="0" smtClean="0">
                <a:solidFill>
                  <a:srgbClr val="000000"/>
                </a:solidFill>
                <a:latin typeface="Arial" pitchFamily="34" charset="0"/>
              </a:rPr>
              <a:t>נניח שאנו רוצים לבנות אפליקצית מסנגר, מה צריך להגדיר כדי לקבל פרוטוקול שיאפשר לשתי אפליקציות מסנגר להעביר הודעות אחת לשניה? </a:t>
            </a:r>
          </a:p>
          <a:p>
            <a:pPr marL="514350" indent="-514350" algn="r" rtl="1">
              <a:spcBef>
                <a:spcPct val="50000"/>
              </a:spcBef>
              <a:buFont typeface="+mj-lt"/>
              <a:buAutoNum type="arabicPeriod"/>
            </a:pPr>
            <a:r>
              <a:rPr lang="he-IL" sz="3200" dirty="0" smtClean="0">
                <a:solidFill>
                  <a:srgbClr val="000000"/>
                </a:solidFill>
                <a:latin typeface="Arial" pitchFamily="34" charset="0"/>
              </a:rPr>
              <a:t>חוקים לגבי מתי ואיך תהליכים מתקשרים</a:t>
            </a:r>
          </a:p>
          <a:p>
            <a:pPr marL="514350" indent="-514350" algn="r" rtl="1">
              <a:spcBef>
                <a:spcPct val="50000"/>
              </a:spcBef>
              <a:buFont typeface="+mj-lt"/>
              <a:buAutoNum type="arabicPeriod"/>
            </a:pPr>
            <a:r>
              <a:rPr lang="he-IL" sz="3200" dirty="0" smtClean="0">
                <a:solidFill>
                  <a:srgbClr val="000000"/>
                </a:solidFill>
                <a:latin typeface="Arial" pitchFamily="34" charset="0"/>
              </a:rPr>
              <a:t> סוג התקשורת, לדוגמה: בקשה ותגובה, הודעות</a:t>
            </a:r>
          </a:p>
          <a:p>
            <a:pPr marL="514350" indent="-514350" algn="r" rtl="1">
              <a:spcBef>
                <a:spcPct val="50000"/>
              </a:spcBef>
              <a:buFont typeface="+mj-lt"/>
              <a:buAutoNum type="arabicPeriod"/>
            </a:pPr>
            <a:r>
              <a:rPr lang="he-IL" sz="3200" dirty="0" smtClean="0">
                <a:solidFill>
                  <a:srgbClr val="000000"/>
                </a:solidFill>
                <a:latin typeface="Arial" pitchFamily="34" charset="0"/>
              </a:rPr>
              <a:t> פורמט ההודעות: אילו שדות, ואיך שדות מופרדים </a:t>
            </a:r>
          </a:p>
          <a:p>
            <a:pPr marL="514350" indent="-514350" algn="r" rtl="1">
              <a:spcBef>
                <a:spcPct val="50000"/>
              </a:spcBef>
              <a:buFont typeface="+mj-lt"/>
              <a:buAutoNum type="arabicPeriod"/>
            </a:pPr>
            <a:r>
              <a:rPr lang="he-IL" sz="3200" dirty="0" smtClean="0">
                <a:solidFill>
                  <a:srgbClr val="000000"/>
                </a:solidFill>
                <a:latin typeface="Arial" pitchFamily="34" charset="0"/>
              </a:rPr>
              <a:t> הגדרות סמנטיות של השדות, לדוגמה מה המשמעות של מידע בשדה מסויים</a:t>
            </a:r>
          </a:p>
          <a:p>
            <a:pPr marL="514350" indent="-514350">
              <a:buFont typeface="+mj-lt"/>
              <a:buAutoNum type="arabicPeriod"/>
            </a:pPr>
            <a:endParaRPr lang="he-IL"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dissolv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dissolv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he-IL" dirty="0" smtClean="0"/>
              <a:t>כמה זמן לקח להוריד דף עם 3 תמונות?</a:t>
            </a:r>
            <a:endParaRPr lang="he-IL" dirty="0"/>
          </a:p>
        </p:txBody>
      </p:sp>
      <p:sp>
        <p:nvSpPr>
          <p:cNvPr id="3" name="Text Placeholder 2"/>
          <p:cNvSpPr>
            <a:spLocks noGrp="1"/>
          </p:cNvSpPr>
          <p:nvPr>
            <p:ph type="body" idx="1"/>
          </p:nvPr>
        </p:nvSpPr>
        <p:spPr/>
        <p:txBody>
          <a:bodyPr/>
          <a:lstStyle/>
          <a:p>
            <a:pPr algn="r" rtl="1">
              <a:buFont typeface="Arial" pitchFamily="34" charset="0"/>
              <a:buChar char="•"/>
            </a:pPr>
            <a:r>
              <a:rPr lang="he-IL" dirty="0" smtClean="0"/>
              <a:t> בחיבור לא עקבי:</a:t>
            </a:r>
          </a:p>
          <a:p>
            <a:r>
              <a:rPr lang="en-US" dirty="0" smtClean="0"/>
              <a:t>T = 4*(2RTT + F/R)</a:t>
            </a:r>
          </a:p>
          <a:p>
            <a:pPr algn="r" rtl="1"/>
            <a:endParaRPr lang="he-IL" sz="2800" dirty="0" smtClean="0"/>
          </a:p>
          <a:p>
            <a:pPr algn="r" rtl="1"/>
            <a:r>
              <a:rPr lang="en-US" sz="2800" dirty="0" smtClean="0"/>
              <a:t>F</a:t>
            </a:r>
            <a:r>
              <a:rPr lang="he-IL" sz="2800" dirty="0" smtClean="0"/>
              <a:t> - גודל הקובץ (בהנחה שכל הקבצים באותו הגודל)</a:t>
            </a:r>
          </a:p>
          <a:p>
            <a:pPr algn="r" rtl="1"/>
            <a:endParaRPr lang="he-IL" dirty="0" smtClean="0"/>
          </a:p>
        </p:txBody>
      </p:sp>
    </p:spTree>
    <p:extLst>
      <p:ext uri="{BB962C8B-B14F-4D97-AF65-F5344CB8AC3E}">
        <p14:creationId xmlns:p14="http://schemas.microsoft.com/office/powerpoint/2010/main" val="147372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dissolve">
                                      <p:cBhvr>
                                        <p:cTn id="1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he-IL" dirty="0" smtClean="0"/>
              <a:t>מקצה שיפורים</a:t>
            </a:r>
            <a:endParaRPr lang="he-IL" dirty="0"/>
          </a:p>
        </p:txBody>
      </p:sp>
      <p:sp>
        <p:nvSpPr>
          <p:cNvPr id="3" name="Text Placeholder 2"/>
          <p:cNvSpPr>
            <a:spLocks noGrp="1"/>
          </p:cNvSpPr>
          <p:nvPr>
            <p:ph type="body" idx="1"/>
          </p:nvPr>
        </p:nvSpPr>
        <p:spPr/>
        <p:txBody>
          <a:bodyPr/>
          <a:lstStyle/>
          <a:p>
            <a:pPr algn="r" rtl="1"/>
            <a:r>
              <a:rPr lang="he-IL" dirty="0" smtClean="0"/>
              <a:t>דף אינטרנט מכיל מספר אובייקטים, מה אפשר לעשות כדי לשפר את זמן טעינת הדף למחשב הפעם עם שינוי הפרוטוקול?</a:t>
            </a:r>
          </a:p>
          <a:p>
            <a:pPr algn="r" rtl="1"/>
            <a:endParaRPr lang="he-IL" dirty="0" smtClean="0"/>
          </a:p>
          <a:p>
            <a:pPr algn="r" rtl="1"/>
            <a:r>
              <a:rPr lang="he-IL" dirty="0" smtClean="0"/>
              <a:t>תשובה 1: להשאיר את חיבור ה- </a:t>
            </a:r>
            <a:r>
              <a:rPr lang="en-US" dirty="0" smtClean="0"/>
              <a:t>TCP</a:t>
            </a:r>
            <a:r>
              <a:rPr lang="he-IL" dirty="0" smtClean="0"/>
              <a:t> פתוח מול השרת במקום לסגור אותו אחרי כל בקשה</a:t>
            </a:r>
          </a:p>
          <a:p>
            <a:pPr algn="r" rtl="1"/>
            <a:endParaRPr lang="he-IL" dirty="0" smtClean="0"/>
          </a:p>
          <a:p>
            <a:pPr algn="r" rtl="1"/>
            <a:r>
              <a:rPr lang="he-IL" dirty="0" smtClean="0"/>
              <a:t>תשובה 2: לאפשר שליחת בקשות מבלי להמתין לקבלת האובייקט – </a:t>
            </a:r>
            <a:r>
              <a:rPr lang="en-US" dirty="0" smtClean="0"/>
              <a:t>pipeline</a:t>
            </a:r>
            <a:endParaRPr lang="he-IL" dirty="0" smtClean="0"/>
          </a:p>
          <a:p>
            <a:pPr algn="r" rtl="1"/>
            <a:endParaRPr lang="he-IL" dirty="0"/>
          </a:p>
          <a:p>
            <a:pPr algn="r" rtl="1"/>
            <a:r>
              <a:rPr lang="he-IL" dirty="0" smtClean="0"/>
              <a:t>במילים אחרות להיות עקשן ולהשאיר את הקו פתוח</a:t>
            </a:r>
            <a:endParaRPr lang="he-IL" dirty="0"/>
          </a:p>
        </p:txBody>
      </p:sp>
    </p:spTree>
    <p:extLst>
      <p:ext uri="{BB962C8B-B14F-4D97-AF65-F5344CB8AC3E}">
        <p14:creationId xmlns:p14="http://schemas.microsoft.com/office/powerpoint/2010/main" val="5377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dissolve">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latin typeface="Arial" pitchFamily="34" charset="0"/>
              </a:rPr>
              <a:t>HTTP</a:t>
            </a:r>
            <a:r>
              <a:rPr lang="he-IL" dirty="0" smtClean="0">
                <a:solidFill>
                  <a:schemeClr val="bg1"/>
                </a:solidFill>
                <a:latin typeface="Arial" pitchFamily="34" charset="0"/>
              </a:rPr>
              <a:t> </a:t>
            </a:r>
            <a:r>
              <a:rPr lang="en-US" dirty="0" smtClean="0">
                <a:solidFill>
                  <a:schemeClr val="bg1"/>
                </a:solidFill>
                <a:latin typeface="Arial" pitchFamily="34" charset="0"/>
              </a:rPr>
              <a:t> 1.1 </a:t>
            </a:r>
            <a:endParaRPr lang="he-IL" dirty="0"/>
          </a:p>
        </p:txBody>
      </p:sp>
      <p:graphicFrame>
        <p:nvGraphicFramePr>
          <p:cNvPr id="4" name="Object 28"/>
          <p:cNvGraphicFramePr>
            <a:graphicFrameLocks noChangeAspect="1"/>
          </p:cNvGraphicFramePr>
          <p:nvPr/>
        </p:nvGraphicFramePr>
        <p:xfrm>
          <a:off x="1095698" y="1232968"/>
          <a:ext cx="752475" cy="596900"/>
        </p:xfrm>
        <a:graphic>
          <a:graphicData uri="http://schemas.openxmlformats.org/presentationml/2006/ole">
            <mc:AlternateContent xmlns:mc="http://schemas.openxmlformats.org/markup-compatibility/2006">
              <mc:Choice xmlns:v="urn:schemas-microsoft-com:vml" Requires="v">
                <p:oleObj spid="_x0000_s252944" name="Clip" r:id="rId3" imgW="1305000" imgH="1085760" progId="MS_ClipArt_Gallery.2">
                  <p:embed/>
                </p:oleObj>
              </mc:Choice>
              <mc:Fallback>
                <p:oleObj name="Clip" r:id="rId3" imgW="1305000" imgH="1085760" progId="MS_ClipArt_Gallery.2">
                  <p:embed/>
                  <p:pic>
                    <p:nvPicPr>
                      <p:cNvPr id="4" name="Object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5698" y="1232968"/>
                        <a:ext cx="752475"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Line 38"/>
          <p:cNvSpPr>
            <a:spLocks noChangeShapeType="1"/>
          </p:cNvSpPr>
          <p:nvPr/>
        </p:nvSpPr>
        <p:spPr bwMode="auto">
          <a:xfrm>
            <a:off x="1506860" y="1988840"/>
            <a:ext cx="40804" cy="4248472"/>
          </a:xfrm>
          <a:prstGeom prst="line">
            <a:avLst/>
          </a:prstGeom>
          <a:noFill/>
          <a:ln w="9525">
            <a:solidFill>
              <a:srgbClr val="FF0000"/>
            </a:solidFill>
            <a:prstDash val="sysDot"/>
            <a:round/>
            <a:headEnd/>
            <a:tailEnd type="triangle" w="med" len="med"/>
          </a:ln>
        </p:spPr>
        <p:txBody>
          <a:bodyPr wrap="none" anchor="ctr"/>
          <a:lstStyle/>
          <a:p>
            <a:endParaRPr lang="he-IL"/>
          </a:p>
        </p:txBody>
      </p:sp>
      <p:grpSp>
        <p:nvGrpSpPr>
          <p:cNvPr id="5" name="Group 33"/>
          <p:cNvGrpSpPr/>
          <p:nvPr/>
        </p:nvGrpSpPr>
        <p:grpSpPr>
          <a:xfrm>
            <a:off x="0" y="1988840"/>
            <a:ext cx="3205485" cy="1415200"/>
            <a:chOff x="0" y="3353520"/>
            <a:chExt cx="3205485" cy="1895475"/>
          </a:xfrm>
        </p:grpSpPr>
        <p:sp>
          <p:nvSpPr>
            <p:cNvPr id="16" name="Line 40"/>
            <p:cNvSpPr>
              <a:spLocks noChangeShapeType="1"/>
            </p:cNvSpPr>
            <p:nvPr/>
          </p:nvSpPr>
          <p:spPr bwMode="auto">
            <a:xfrm>
              <a:off x="1521148" y="3378920"/>
              <a:ext cx="1684337" cy="390525"/>
            </a:xfrm>
            <a:prstGeom prst="line">
              <a:avLst/>
            </a:prstGeom>
            <a:noFill/>
            <a:ln w="9525">
              <a:solidFill>
                <a:srgbClr val="000099"/>
              </a:solidFill>
              <a:round/>
              <a:headEnd/>
              <a:tailEnd type="triangle" w="med" len="med"/>
            </a:ln>
          </p:spPr>
          <p:txBody>
            <a:bodyPr wrap="none" anchor="ctr"/>
            <a:lstStyle/>
            <a:p>
              <a:endParaRPr lang="he-IL"/>
            </a:p>
          </p:txBody>
        </p:sp>
        <p:sp>
          <p:nvSpPr>
            <p:cNvPr id="17" name="Line 41"/>
            <p:cNvSpPr>
              <a:spLocks noChangeShapeType="1"/>
            </p:cNvSpPr>
            <p:nvPr/>
          </p:nvSpPr>
          <p:spPr bwMode="auto">
            <a:xfrm flipH="1">
              <a:off x="1506860" y="3817070"/>
              <a:ext cx="1673225" cy="403225"/>
            </a:xfrm>
            <a:prstGeom prst="line">
              <a:avLst/>
            </a:prstGeom>
            <a:noFill/>
            <a:ln w="9525">
              <a:solidFill>
                <a:srgbClr val="000099"/>
              </a:solidFill>
              <a:round/>
              <a:headEnd/>
              <a:tailEnd type="triangle" w="med" len="med"/>
            </a:ln>
          </p:spPr>
          <p:txBody>
            <a:bodyPr wrap="none" anchor="ctr"/>
            <a:lstStyle/>
            <a:p>
              <a:endParaRPr lang="he-IL"/>
            </a:p>
          </p:txBody>
        </p:sp>
        <p:sp>
          <p:nvSpPr>
            <p:cNvPr id="18" name="Line 42"/>
            <p:cNvSpPr>
              <a:spLocks noChangeShapeType="1"/>
            </p:cNvSpPr>
            <p:nvPr/>
          </p:nvSpPr>
          <p:spPr bwMode="auto">
            <a:xfrm>
              <a:off x="1514798" y="4325070"/>
              <a:ext cx="1684337" cy="390525"/>
            </a:xfrm>
            <a:prstGeom prst="line">
              <a:avLst/>
            </a:prstGeom>
            <a:noFill/>
            <a:ln w="9525">
              <a:solidFill>
                <a:srgbClr val="000099"/>
              </a:solidFill>
              <a:round/>
              <a:headEnd/>
              <a:tailEnd type="triangle" w="med" len="med"/>
            </a:ln>
          </p:spPr>
          <p:txBody>
            <a:bodyPr wrap="none" anchor="ctr"/>
            <a:lstStyle/>
            <a:p>
              <a:endParaRPr lang="he-IL"/>
            </a:p>
          </p:txBody>
        </p:sp>
        <p:sp>
          <p:nvSpPr>
            <p:cNvPr id="19" name="Line 43"/>
            <p:cNvSpPr>
              <a:spLocks noChangeShapeType="1"/>
            </p:cNvSpPr>
            <p:nvPr/>
          </p:nvSpPr>
          <p:spPr bwMode="auto">
            <a:xfrm flipH="1">
              <a:off x="1530673" y="4807670"/>
              <a:ext cx="1673225" cy="379412"/>
            </a:xfrm>
            <a:prstGeom prst="line">
              <a:avLst/>
            </a:prstGeom>
            <a:noFill/>
            <a:ln w="127000">
              <a:solidFill>
                <a:srgbClr val="000099"/>
              </a:solidFill>
              <a:round/>
              <a:headEnd/>
              <a:tailEnd/>
            </a:ln>
          </p:spPr>
          <p:txBody>
            <a:bodyPr wrap="none" anchor="ctr"/>
            <a:lstStyle/>
            <a:p>
              <a:endParaRPr lang="he-IL"/>
            </a:p>
          </p:txBody>
        </p:sp>
        <p:sp>
          <p:nvSpPr>
            <p:cNvPr id="22" name="Line 46"/>
            <p:cNvSpPr>
              <a:spLocks noChangeShapeType="1"/>
            </p:cNvSpPr>
            <p:nvPr/>
          </p:nvSpPr>
          <p:spPr bwMode="auto">
            <a:xfrm>
              <a:off x="1116335" y="3353520"/>
              <a:ext cx="390525" cy="1587"/>
            </a:xfrm>
            <a:prstGeom prst="line">
              <a:avLst/>
            </a:prstGeom>
            <a:noFill/>
            <a:ln w="9525">
              <a:solidFill>
                <a:srgbClr val="000099"/>
              </a:solidFill>
              <a:round/>
              <a:headEnd/>
              <a:tailEnd/>
            </a:ln>
          </p:spPr>
          <p:txBody>
            <a:bodyPr wrap="none" anchor="ctr"/>
            <a:lstStyle/>
            <a:p>
              <a:endParaRPr lang="he-IL"/>
            </a:p>
          </p:txBody>
        </p:sp>
        <p:sp>
          <p:nvSpPr>
            <p:cNvPr id="26" name="Line 50"/>
            <p:cNvSpPr>
              <a:spLocks noChangeShapeType="1"/>
            </p:cNvSpPr>
            <p:nvPr/>
          </p:nvSpPr>
          <p:spPr bwMode="auto">
            <a:xfrm>
              <a:off x="1165548" y="4258395"/>
              <a:ext cx="354012" cy="0"/>
            </a:xfrm>
            <a:prstGeom prst="line">
              <a:avLst/>
            </a:prstGeom>
            <a:noFill/>
            <a:ln w="9525">
              <a:solidFill>
                <a:srgbClr val="000099"/>
              </a:solidFill>
              <a:round/>
              <a:headEnd/>
              <a:tailEnd/>
            </a:ln>
          </p:spPr>
          <p:txBody>
            <a:bodyPr wrap="none" anchor="ctr"/>
            <a:lstStyle/>
            <a:p>
              <a:endParaRPr lang="he-IL"/>
            </a:p>
          </p:txBody>
        </p:sp>
        <p:sp>
          <p:nvSpPr>
            <p:cNvPr id="27" name="Text Box 51"/>
            <p:cNvSpPr txBox="1">
              <a:spLocks noChangeArrowheads="1"/>
            </p:cNvSpPr>
            <p:nvPr/>
          </p:nvSpPr>
          <p:spPr bwMode="auto">
            <a:xfrm>
              <a:off x="0" y="3955180"/>
              <a:ext cx="1187773" cy="783229"/>
            </a:xfrm>
            <a:prstGeom prst="rect">
              <a:avLst/>
            </a:prstGeom>
            <a:noFill/>
            <a:ln w="9525">
              <a:noFill/>
              <a:miter lim="800000"/>
              <a:headEnd/>
              <a:tailEnd/>
            </a:ln>
          </p:spPr>
          <p:txBody>
            <a:bodyPr wrap="square">
              <a:spAutoFit/>
            </a:bodyPr>
            <a:lstStyle/>
            <a:p>
              <a:pPr eaLnBrk="0" hangingPunct="0"/>
              <a:r>
                <a:rPr lang="en-US" sz="1600" b="0" dirty="0">
                  <a:solidFill>
                    <a:srgbClr val="FF0000"/>
                  </a:solidFill>
                  <a:latin typeface="Times New Roman" pitchFamily="18" charset="0"/>
                </a:rPr>
                <a:t>request</a:t>
              </a:r>
            </a:p>
            <a:p>
              <a:pPr eaLnBrk="0" hangingPunct="0"/>
              <a:r>
                <a:rPr lang="en-US" sz="1600" b="0" dirty="0" smtClean="0">
                  <a:latin typeface="Times New Roman" pitchFamily="18" charset="0"/>
                </a:rPr>
                <a:t>Main page</a:t>
              </a:r>
              <a:endParaRPr lang="en-US" sz="1600" b="0" dirty="0">
                <a:latin typeface="Times New Roman" pitchFamily="18" charset="0"/>
              </a:endParaRPr>
            </a:p>
          </p:txBody>
        </p:sp>
        <p:sp>
          <p:nvSpPr>
            <p:cNvPr id="30" name="Line 54"/>
            <p:cNvSpPr>
              <a:spLocks noChangeShapeType="1"/>
            </p:cNvSpPr>
            <p:nvPr/>
          </p:nvSpPr>
          <p:spPr bwMode="auto">
            <a:xfrm flipH="1">
              <a:off x="1176660" y="5247407"/>
              <a:ext cx="342900" cy="1588"/>
            </a:xfrm>
            <a:prstGeom prst="line">
              <a:avLst/>
            </a:prstGeom>
            <a:noFill/>
            <a:ln w="9525">
              <a:solidFill>
                <a:srgbClr val="000099"/>
              </a:solidFill>
              <a:round/>
              <a:headEnd/>
              <a:tailEnd/>
            </a:ln>
          </p:spPr>
          <p:txBody>
            <a:bodyPr wrap="none" anchor="ctr"/>
            <a:lstStyle/>
            <a:p>
              <a:endParaRPr lang="he-IL"/>
            </a:p>
          </p:txBody>
        </p:sp>
      </p:grpSp>
      <p:sp>
        <p:nvSpPr>
          <p:cNvPr id="35" name="Line 38"/>
          <p:cNvSpPr>
            <a:spLocks noChangeShapeType="1"/>
          </p:cNvSpPr>
          <p:nvPr/>
        </p:nvSpPr>
        <p:spPr bwMode="auto">
          <a:xfrm>
            <a:off x="3203848" y="1988840"/>
            <a:ext cx="72008" cy="4248472"/>
          </a:xfrm>
          <a:prstGeom prst="line">
            <a:avLst/>
          </a:prstGeom>
          <a:noFill/>
          <a:ln w="9525">
            <a:solidFill>
              <a:srgbClr val="FF0000"/>
            </a:solidFill>
            <a:prstDash val="sysDot"/>
            <a:round/>
            <a:headEnd/>
            <a:tailEnd type="triangle" w="med" len="med"/>
          </a:ln>
        </p:spPr>
        <p:txBody>
          <a:bodyPr wrap="none" anchor="ctr"/>
          <a:lstStyle/>
          <a:p>
            <a:endParaRPr lang="he-IL"/>
          </a:p>
        </p:txBody>
      </p:sp>
      <p:sp>
        <p:nvSpPr>
          <p:cNvPr id="39" name="Line 42"/>
          <p:cNvSpPr>
            <a:spLocks noChangeShapeType="1"/>
          </p:cNvSpPr>
          <p:nvPr/>
        </p:nvSpPr>
        <p:spPr bwMode="auto">
          <a:xfrm>
            <a:off x="1514798" y="3429000"/>
            <a:ext cx="1684337" cy="291574"/>
          </a:xfrm>
          <a:prstGeom prst="line">
            <a:avLst/>
          </a:prstGeom>
          <a:noFill/>
          <a:ln w="9525">
            <a:solidFill>
              <a:srgbClr val="000099"/>
            </a:solidFill>
            <a:round/>
            <a:headEnd/>
            <a:tailEnd type="triangle" w="med" len="med"/>
          </a:ln>
        </p:spPr>
        <p:txBody>
          <a:bodyPr wrap="none" anchor="ctr"/>
          <a:lstStyle/>
          <a:p>
            <a:endParaRPr lang="he-IL"/>
          </a:p>
        </p:txBody>
      </p:sp>
      <p:sp>
        <p:nvSpPr>
          <p:cNvPr id="40" name="Line 43"/>
          <p:cNvSpPr>
            <a:spLocks noChangeShapeType="1"/>
          </p:cNvSpPr>
          <p:nvPr/>
        </p:nvSpPr>
        <p:spPr bwMode="auto">
          <a:xfrm flipH="1">
            <a:off x="1530673" y="3789319"/>
            <a:ext cx="1673225" cy="283277"/>
          </a:xfrm>
          <a:prstGeom prst="line">
            <a:avLst/>
          </a:prstGeom>
          <a:noFill/>
          <a:ln w="127000">
            <a:solidFill>
              <a:srgbClr val="000099"/>
            </a:solidFill>
            <a:round/>
            <a:headEnd/>
            <a:tailEnd/>
          </a:ln>
        </p:spPr>
        <p:txBody>
          <a:bodyPr wrap="none" anchor="ctr"/>
          <a:lstStyle/>
          <a:p>
            <a:endParaRPr lang="he-IL"/>
          </a:p>
        </p:txBody>
      </p:sp>
      <p:sp>
        <p:nvSpPr>
          <p:cNvPr id="43" name="Text Box 51"/>
          <p:cNvSpPr txBox="1">
            <a:spLocks noChangeArrowheads="1"/>
          </p:cNvSpPr>
          <p:nvPr/>
        </p:nvSpPr>
        <p:spPr bwMode="auto">
          <a:xfrm>
            <a:off x="0" y="3140968"/>
            <a:ext cx="1187773" cy="584775"/>
          </a:xfrm>
          <a:prstGeom prst="rect">
            <a:avLst/>
          </a:prstGeom>
          <a:noFill/>
          <a:ln w="9525">
            <a:noFill/>
            <a:miter lim="800000"/>
            <a:headEnd/>
            <a:tailEnd/>
          </a:ln>
        </p:spPr>
        <p:txBody>
          <a:bodyPr wrap="square">
            <a:spAutoFit/>
          </a:bodyPr>
          <a:lstStyle/>
          <a:p>
            <a:pPr eaLnBrk="0" hangingPunct="0"/>
            <a:r>
              <a:rPr lang="en-US" sz="1600" b="0" dirty="0">
                <a:solidFill>
                  <a:srgbClr val="FF0000"/>
                </a:solidFill>
                <a:latin typeface="Times New Roman" pitchFamily="18" charset="0"/>
              </a:rPr>
              <a:t>request</a:t>
            </a:r>
          </a:p>
          <a:p>
            <a:pPr eaLnBrk="0" hangingPunct="0"/>
            <a:r>
              <a:rPr lang="en-US" sz="1600" b="0" dirty="0" err="1" smtClean="0">
                <a:solidFill>
                  <a:srgbClr val="FF0000"/>
                </a:solidFill>
                <a:latin typeface="Times New Roman" pitchFamily="18" charset="0"/>
              </a:rPr>
              <a:t>Pic</a:t>
            </a:r>
            <a:r>
              <a:rPr lang="en-US" sz="1600" b="0" dirty="0" smtClean="0">
                <a:solidFill>
                  <a:srgbClr val="FF0000"/>
                </a:solidFill>
                <a:latin typeface="Times New Roman" pitchFamily="18" charset="0"/>
              </a:rPr>
              <a:t> 1</a:t>
            </a:r>
            <a:endParaRPr lang="en-US" sz="1600" b="0" dirty="0">
              <a:latin typeface="Times New Roman" pitchFamily="18" charset="0"/>
            </a:endParaRPr>
          </a:p>
        </p:txBody>
      </p:sp>
      <p:sp>
        <p:nvSpPr>
          <p:cNvPr id="44" name="Line 54"/>
          <p:cNvSpPr>
            <a:spLocks noChangeShapeType="1"/>
          </p:cNvSpPr>
          <p:nvPr/>
        </p:nvSpPr>
        <p:spPr bwMode="auto">
          <a:xfrm flipH="1">
            <a:off x="1176660" y="4117636"/>
            <a:ext cx="342900" cy="1186"/>
          </a:xfrm>
          <a:prstGeom prst="line">
            <a:avLst/>
          </a:prstGeom>
          <a:noFill/>
          <a:ln w="9525">
            <a:solidFill>
              <a:srgbClr val="000099"/>
            </a:solidFill>
            <a:round/>
            <a:headEnd/>
            <a:tailEnd/>
          </a:ln>
        </p:spPr>
        <p:txBody>
          <a:bodyPr wrap="none" anchor="ctr"/>
          <a:lstStyle/>
          <a:p>
            <a:endParaRPr lang="he-IL"/>
          </a:p>
        </p:txBody>
      </p:sp>
      <p:sp>
        <p:nvSpPr>
          <p:cNvPr id="45" name="Text Box 55"/>
          <p:cNvSpPr txBox="1">
            <a:spLocks noChangeArrowheads="1"/>
          </p:cNvSpPr>
          <p:nvPr/>
        </p:nvSpPr>
        <p:spPr bwMode="auto">
          <a:xfrm>
            <a:off x="1" y="3789040"/>
            <a:ext cx="1508448" cy="338554"/>
          </a:xfrm>
          <a:prstGeom prst="rect">
            <a:avLst/>
          </a:prstGeom>
          <a:noFill/>
          <a:ln w="9525">
            <a:noFill/>
            <a:miter lim="800000"/>
            <a:headEnd/>
            <a:tailEnd/>
          </a:ln>
        </p:spPr>
        <p:txBody>
          <a:bodyPr wrap="square">
            <a:spAutoFit/>
          </a:bodyPr>
          <a:lstStyle/>
          <a:p>
            <a:pPr eaLnBrk="0" hangingPunct="0"/>
            <a:r>
              <a:rPr lang="en-US" sz="1600" b="0" dirty="0" err="1" smtClean="0">
                <a:solidFill>
                  <a:srgbClr val="FF0000"/>
                </a:solidFill>
                <a:latin typeface="Times New Roman" pitchFamily="18" charset="0"/>
              </a:rPr>
              <a:t>Pic</a:t>
            </a:r>
            <a:r>
              <a:rPr lang="en-US" sz="1600" b="0" dirty="0" smtClean="0">
                <a:solidFill>
                  <a:srgbClr val="FF0000"/>
                </a:solidFill>
                <a:latin typeface="Times New Roman" pitchFamily="18" charset="0"/>
              </a:rPr>
              <a:t> 1</a:t>
            </a:r>
            <a:endParaRPr lang="en-US" sz="1600" b="0" dirty="0">
              <a:solidFill>
                <a:srgbClr val="FF0000"/>
              </a:solidFill>
              <a:latin typeface="Times New Roman" pitchFamily="18" charset="0"/>
            </a:endParaRPr>
          </a:p>
        </p:txBody>
      </p:sp>
      <p:grpSp>
        <p:nvGrpSpPr>
          <p:cNvPr id="25" name="Group 29"/>
          <p:cNvGrpSpPr>
            <a:grpSpLocks/>
          </p:cNvGrpSpPr>
          <p:nvPr/>
        </p:nvGrpSpPr>
        <p:grpSpPr bwMode="auto">
          <a:xfrm>
            <a:off x="2987824" y="980728"/>
            <a:ext cx="504825" cy="1071563"/>
            <a:chOff x="4180" y="783"/>
            <a:chExt cx="150" cy="307"/>
          </a:xfrm>
        </p:grpSpPr>
        <p:sp>
          <p:nvSpPr>
            <p:cNvPr id="6" name="AutoShape 30"/>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he-IL"/>
            </a:p>
          </p:txBody>
        </p:sp>
        <p:sp>
          <p:nvSpPr>
            <p:cNvPr id="7" name="Rectangle 31"/>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he-IL"/>
            </a:p>
          </p:txBody>
        </p:sp>
        <p:sp>
          <p:nvSpPr>
            <p:cNvPr id="8" name="Rectangle 32"/>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he-IL"/>
            </a:p>
          </p:txBody>
        </p:sp>
        <p:sp>
          <p:nvSpPr>
            <p:cNvPr id="9" name="AutoShape 33"/>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he-IL"/>
            </a:p>
          </p:txBody>
        </p:sp>
        <p:sp>
          <p:nvSpPr>
            <p:cNvPr id="10" name="Line 34"/>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he-IL"/>
            </a:p>
          </p:txBody>
        </p:sp>
        <p:sp>
          <p:nvSpPr>
            <p:cNvPr id="11" name="Line 35"/>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he-IL"/>
            </a:p>
          </p:txBody>
        </p:sp>
        <p:sp>
          <p:nvSpPr>
            <p:cNvPr id="12" name="Rectangle 36"/>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he-IL"/>
            </a:p>
          </p:txBody>
        </p:sp>
        <p:sp>
          <p:nvSpPr>
            <p:cNvPr id="13" name="Rectangle 37"/>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he-IL"/>
            </a:p>
          </p:txBody>
        </p:sp>
      </p:grpSp>
      <p:sp>
        <p:nvSpPr>
          <p:cNvPr id="90" name="Line 42"/>
          <p:cNvSpPr>
            <a:spLocks noChangeShapeType="1"/>
          </p:cNvSpPr>
          <p:nvPr/>
        </p:nvSpPr>
        <p:spPr bwMode="auto">
          <a:xfrm>
            <a:off x="1514798" y="4149080"/>
            <a:ext cx="1684337" cy="291574"/>
          </a:xfrm>
          <a:prstGeom prst="line">
            <a:avLst/>
          </a:prstGeom>
          <a:noFill/>
          <a:ln w="9525">
            <a:solidFill>
              <a:srgbClr val="000099"/>
            </a:solidFill>
            <a:round/>
            <a:headEnd/>
            <a:tailEnd type="triangle" w="med" len="med"/>
          </a:ln>
        </p:spPr>
        <p:txBody>
          <a:bodyPr wrap="none" anchor="ctr"/>
          <a:lstStyle/>
          <a:p>
            <a:endParaRPr lang="he-IL"/>
          </a:p>
        </p:txBody>
      </p:sp>
      <p:sp>
        <p:nvSpPr>
          <p:cNvPr id="91" name="Line 43"/>
          <p:cNvSpPr>
            <a:spLocks noChangeShapeType="1"/>
          </p:cNvSpPr>
          <p:nvPr/>
        </p:nvSpPr>
        <p:spPr bwMode="auto">
          <a:xfrm flipH="1">
            <a:off x="1530673" y="4509399"/>
            <a:ext cx="1673225" cy="283277"/>
          </a:xfrm>
          <a:prstGeom prst="line">
            <a:avLst/>
          </a:prstGeom>
          <a:noFill/>
          <a:ln w="127000">
            <a:solidFill>
              <a:srgbClr val="000099"/>
            </a:solidFill>
            <a:round/>
            <a:headEnd/>
            <a:tailEnd/>
          </a:ln>
        </p:spPr>
        <p:txBody>
          <a:bodyPr wrap="none" anchor="ctr"/>
          <a:lstStyle/>
          <a:p>
            <a:endParaRPr lang="he-IL"/>
          </a:p>
        </p:txBody>
      </p:sp>
      <p:sp>
        <p:nvSpPr>
          <p:cNvPr id="92" name="Text Box 51"/>
          <p:cNvSpPr txBox="1">
            <a:spLocks noChangeArrowheads="1"/>
          </p:cNvSpPr>
          <p:nvPr/>
        </p:nvSpPr>
        <p:spPr bwMode="auto">
          <a:xfrm>
            <a:off x="0" y="4026550"/>
            <a:ext cx="2051720" cy="338554"/>
          </a:xfrm>
          <a:prstGeom prst="rect">
            <a:avLst/>
          </a:prstGeom>
          <a:noFill/>
          <a:ln w="9525">
            <a:noFill/>
            <a:miter lim="800000"/>
            <a:headEnd/>
            <a:tailEnd/>
          </a:ln>
        </p:spPr>
        <p:txBody>
          <a:bodyPr wrap="square">
            <a:spAutoFit/>
          </a:bodyPr>
          <a:lstStyle/>
          <a:p>
            <a:pPr eaLnBrk="0" hangingPunct="0"/>
            <a:r>
              <a:rPr lang="en-US" sz="1600" b="0" dirty="0" smtClean="0">
                <a:solidFill>
                  <a:srgbClr val="FF0000"/>
                </a:solidFill>
                <a:latin typeface="Times New Roman" pitchFamily="18" charset="0"/>
              </a:rPr>
              <a:t>Request </a:t>
            </a:r>
            <a:r>
              <a:rPr lang="en-US" sz="1600" b="0" dirty="0" err="1" smtClean="0">
                <a:solidFill>
                  <a:srgbClr val="FF0000"/>
                </a:solidFill>
                <a:latin typeface="Times New Roman" pitchFamily="18" charset="0"/>
              </a:rPr>
              <a:t>Pic</a:t>
            </a:r>
            <a:r>
              <a:rPr lang="en-US" sz="1600" b="0" dirty="0" smtClean="0">
                <a:solidFill>
                  <a:srgbClr val="FF0000"/>
                </a:solidFill>
                <a:latin typeface="Times New Roman" pitchFamily="18" charset="0"/>
              </a:rPr>
              <a:t> 2</a:t>
            </a:r>
            <a:endParaRPr lang="en-US" sz="1600" b="0" dirty="0">
              <a:latin typeface="Times New Roman" pitchFamily="18" charset="0"/>
            </a:endParaRPr>
          </a:p>
        </p:txBody>
      </p:sp>
      <p:sp>
        <p:nvSpPr>
          <p:cNvPr id="93" name="Line 54"/>
          <p:cNvSpPr>
            <a:spLocks noChangeShapeType="1"/>
          </p:cNvSpPr>
          <p:nvPr/>
        </p:nvSpPr>
        <p:spPr bwMode="auto">
          <a:xfrm flipH="1">
            <a:off x="1176660" y="4837716"/>
            <a:ext cx="342900" cy="1186"/>
          </a:xfrm>
          <a:prstGeom prst="line">
            <a:avLst/>
          </a:prstGeom>
          <a:noFill/>
          <a:ln w="9525">
            <a:solidFill>
              <a:srgbClr val="000099"/>
            </a:solidFill>
            <a:round/>
            <a:headEnd/>
            <a:tailEnd/>
          </a:ln>
        </p:spPr>
        <p:txBody>
          <a:bodyPr wrap="none" anchor="ctr"/>
          <a:lstStyle/>
          <a:p>
            <a:endParaRPr lang="he-IL"/>
          </a:p>
        </p:txBody>
      </p:sp>
      <p:sp>
        <p:nvSpPr>
          <p:cNvPr id="94" name="Text Box 55"/>
          <p:cNvSpPr txBox="1">
            <a:spLocks noChangeArrowheads="1"/>
          </p:cNvSpPr>
          <p:nvPr/>
        </p:nvSpPr>
        <p:spPr bwMode="auto">
          <a:xfrm>
            <a:off x="1" y="4509120"/>
            <a:ext cx="1508448" cy="338554"/>
          </a:xfrm>
          <a:prstGeom prst="rect">
            <a:avLst/>
          </a:prstGeom>
          <a:noFill/>
          <a:ln w="9525">
            <a:noFill/>
            <a:miter lim="800000"/>
            <a:headEnd/>
            <a:tailEnd/>
          </a:ln>
        </p:spPr>
        <p:txBody>
          <a:bodyPr wrap="square">
            <a:spAutoFit/>
          </a:bodyPr>
          <a:lstStyle/>
          <a:p>
            <a:pPr eaLnBrk="0" hangingPunct="0"/>
            <a:r>
              <a:rPr lang="en-US" sz="1600" b="0" dirty="0" err="1" smtClean="0">
                <a:solidFill>
                  <a:srgbClr val="FF0000"/>
                </a:solidFill>
                <a:latin typeface="Times New Roman" pitchFamily="18" charset="0"/>
              </a:rPr>
              <a:t>Pic</a:t>
            </a:r>
            <a:r>
              <a:rPr lang="en-US" sz="1600" b="0" dirty="0" smtClean="0">
                <a:solidFill>
                  <a:srgbClr val="FF0000"/>
                </a:solidFill>
                <a:latin typeface="Times New Roman" pitchFamily="18" charset="0"/>
              </a:rPr>
              <a:t> 2</a:t>
            </a:r>
            <a:endParaRPr lang="en-US" sz="1600" b="0" dirty="0">
              <a:solidFill>
                <a:srgbClr val="FF0000"/>
              </a:solidFill>
              <a:latin typeface="Times New Roman" pitchFamily="18" charset="0"/>
            </a:endParaRPr>
          </a:p>
        </p:txBody>
      </p:sp>
      <p:sp>
        <p:nvSpPr>
          <p:cNvPr id="95" name="Line 42"/>
          <p:cNvSpPr>
            <a:spLocks noChangeShapeType="1"/>
          </p:cNvSpPr>
          <p:nvPr/>
        </p:nvSpPr>
        <p:spPr bwMode="auto">
          <a:xfrm>
            <a:off x="1550294" y="4847674"/>
            <a:ext cx="1684337" cy="291574"/>
          </a:xfrm>
          <a:prstGeom prst="line">
            <a:avLst/>
          </a:prstGeom>
          <a:noFill/>
          <a:ln w="9525">
            <a:solidFill>
              <a:srgbClr val="000099"/>
            </a:solidFill>
            <a:round/>
            <a:headEnd/>
            <a:tailEnd type="triangle" w="med" len="med"/>
          </a:ln>
        </p:spPr>
        <p:txBody>
          <a:bodyPr wrap="none" anchor="ctr"/>
          <a:lstStyle/>
          <a:p>
            <a:endParaRPr lang="he-IL"/>
          </a:p>
        </p:txBody>
      </p:sp>
      <p:sp>
        <p:nvSpPr>
          <p:cNvPr id="96" name="Line 43"/>
          <p:cNvSpPr>
            <a:spLocks noChangeShapeType="1"/>
          </p:cNvSpPr>
          <p:nvPr/>
        </p:nvSpPr>
        <p:spPr bwMode="auto">
          <a:xfrm flipH="1">
            <a:off x="1566169" y="5207993"/>
            <a:ext cx="1673225" cy="283277"/>
          </a:xfrm>
          <a:prstGeom prst="line">
            <a:avLst/>
          </a:prstGeom>
          <a:noFill/>
          <a:ln w="127000">
            <a:solidFill>
              <a:srgbClr val="000099"/>
            </a:solidFill>
            <a:round/>
            <a:headEnd/>
            <a:tailEnd/>
          </a:ln>
        </p:spPr>
        <p:txBody>
          <a:bodyPr wrap="none" anchor="ctr"/>
          <a:lstStyle/>
          <a:p>
            <a:endParaRPr lang="he-IL"/>
          </a:p>
        </p:txBody>
      </p:sp>
      <p:sp>
        <p:nvSpPr>
          <p:cNvPr id="97" name="Text Box 51"/>
          <p:cNvSpPr txBox="1">
            <a:spLocks noChangeArrowheads="1"/>
          </p:cNvSpPr>
          <p:nvPr/>
        </p:nvSpPr>
        <p:spPr bwMode="auto">
          <a:xfrm>
            <a:off x="35496" y="4818638"/>
            <a:ext cx="2051720" cy="338554"/>
          </a:xfrm>
          <a:prstGeom prst="rect">
            <a:avLst/>
          </a:prstGeom>
          <a:noFill/>
          <a:ln w="9525">
            <a:noFill/>
            <a:miter lim="800000"/>
            <a:headEnd/>
            <a:tailEnd/>
          </a:ln>
        </p:spPr>
        <p:txBody>
          <a:bodyPr wrap="square">
            <a:spAutoFit/>
          </a:bodyPr>
          <a:lstStyle/>
          <a:p>
            <a:pPr eaLnBrk="0" hangingPunct="0"/>
            <a:r>
              <a:rPr lang="en-US" sz="1600" b="0" dirty="0" smtClean="0">
                <a:solidFill>
                  <a:srgbClr val="FF0000"/>
                </a:solidFill>
                <a:latin typeface="Times New Roman" pitchFamily="18" charset="0"/>
              </a:rPr>
              <a:t>Request </a:t>
            </a:r>
            <a:r>
              <a:rPr lang="en-US" sz="1600" b="0" dirty="0" err="1" smtClean="0">
                <a:solidFill>
                  <a:srgbClr val="FF0000"/>
                </a:solidFill>
                <a:latin typeface="Times New Roman" pitchFamily="18" charset="0"/>
              </a:rPr>
              <a:t>Pic</a:t>
            </a:r>
            <a:r>
              <a:rPr lang="en-US" sz="1600" b="0" dirty="0" smtClean="0">
                <a:solidFill>
                  <a:srgbClr val="FF0000"/>
                </a:solidFill>
                <a:latin typeface="Times New Roman" pitchFamily="18" charset="0"/>
              </a:rPr>
              <a:t> 3</a:t>
            </a:r>
            <a:endParaRPr lang="en-US" sz="1600" b="0" dirty="0">
              <a:latin typeface="Times New Roman" pitchFamily="18" charset="0"/>
            </a:endParaRPr>
          </a:p>
        </p:txBody>
      </p:sp>
      <p:sp>
        <p:nvSpPr>
          <p:cNvPr id="98" name="Line 54"/>
          <p:cNvSpPr>
            <a:spLocks noChangeShapeType="1"/>
          </p:cNvSpPr>
          <p:nvPr/>
        </p:nvSpPr>
        <p:spPr bwMode="auto">
          <a:xfrm flipH="1">
            <a:off x="1212156" y="5536310"/>
            <a:ext cx="342900" cy="1186"/>
          </a:xfrm>
          <a:prstGeom prst="line">
            <a:avLst/>
          </a:prstGeom>
          <a:noFill/>
          <a:ln w="9525">
            <a:solidFill>
              <a:srgbClr val="000099"/>
            </a:solidFill>
            <a:round/>
            <a:headEnd/>
            <a:tailEnd/>
          </a:ln>
        </p:spPr>
        <p:txBody>
          <a:bodyPr wrap="none" anchor="ctr"/>
          <a:lstStyle/>
          <a:p>
            <a:endParaRPr lang="he-IL"/>
          </a:p>
        </p:txBody>
      </p:sp>
      <p:sp>
        <p:nvSpPr>
          <p:cNvPr id="99" name="Text Box 55"/>
          <p:cNvSpPr txBox="1">
            <a:spLocks noChangeArrowheads="1"/>
          </p:cNvSpPr>
          <p:nvPr/>
        </p:nvSpPr>
        <p:spPr bwMode="auto">
          <a:xfrm>
            <a:off x="35497" y="5207714"/>
            <a:ext cx="1508448" cy="338554"/>
          </a:xfrm>
          <a:prstGeom prst="rect">
            <a:avLst/>
          </a:prstGeom>
          <a:noFill/>
          <a:ln w="9525">
            <a:noFill/>
            <a:miter lim="800000"/>
            <a:headEnd/>
            <a:tailEnd/>
          </a:ln>
        </p:spPr>
        <p:txBody>
          <a:bodyPr wrap="square">
            <a:spAutoFit/>
          </a:bodyPr>
          <a:lstStyle/>
          <a:p>
            <a:pPr eaLnBrk="0" hangingPunct="0"/>
            <a:r>
              <a:rPr lang="en-US" sz="1600" b="0" dirty="0" err="1" smtClean="0">
                <a:solidFill>
                  <a:srgbClr val="FF0000"/>
                </a:solidFill>
                <a:latin typeface="Times New Roman" pitchFamily="18" charset="0"/>
              </a:rPr>
              <a:t>Pic</a:t>
            </a:r>
            <a:r>
              <a:rPr lang="en-US" sz="1600" b="0" dirty="0" smtClean="0">
                <a:solidFill>
                  <a:srgbClr val="FF0000"/>
                </a:solidFill>
                <a:latin typeface="Times New Roman" pitchFamily="18" charset="0"/>
              </a:rPr>
              <a:t> 3</a:t>
            </a:r>
            <a:endParaRPr lang="en-US" sz="1600" b="0" dirty="0">
              <a:solidFill>
                <a:srgbClr val="FF0000"/>
              </a:solidFill>
              <a:latin typeface="Times New Roman" pitchFamily="18" charset="0"/>
            </a:endParaRPr>
          </a:p>
        </p:txBody>
      </p:sp>
      <p:sp>
        <p:nvSpPr>
          <p:cNvPr id="100" name="Text Placeholder 2"/>
          <p:cNvSpPr>
            <a:spLocks noGrp="1"/>
          </p:cNvSpPr>
          <p:nvPr>
            <p:ph type="body" idx="1"/>
          </p:nvPr>
        </p:nvSpPr>
        <p:spPr>
          <a:xfrm>
            <a:off x="3779912" y="1600200"/>
            <a:ext cx="4906888" cy="4967700"/>
          </a:xfrm>
        </p:spPr>
        <p:txBody>
          <a:bodyPr/>
          <a:lstStyle/>
          <a:p>
            <a:pPr algn="l"/>
            <a:r>
              <a:rPr lang="en-US" dirty="0" smtClean="0"/>
              <a:t>T = RTT + 4(RTT + F/R)</a:t>
            </a:r>
            <a:endParaRPr lang="he-IL" dirty="0"/>
          </a:p>
        </p:txBody>
      </p:sp>
    </p:spTree>
    <p:extLst>
      <p:ext uri="{BB962C8B-B14F-4D97-AF65-F5344CB8AC3E}">
        <p14:creationId xmlns:p14="http://schemas.microsoft.com/office/powerpoint/2010/main" val="4976405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1"/>
            <a:r>
              <a:rPr lang="en-US" dirty="0" smtClean="0">
                <a:solidFill>
                  <a:schemeClr val="bg1"/>
                </a:solidFill>
                <a:latin typeface="Arial" pitchFamily="34" charset="0"/>
              </a:rPr>
              <a:t> HTTP 1.1 pipe</a:t>
            </a:r>
            <a:endParaRPr lang="he-IL" dirty="0"/>
          </a:p>
        </p:txBody>
      </p:sp>
      <p:graphicFrame>
        <p:nvGraphicFramePr>
          <p:cNvPr id="4" name="Object 28"/>
          <p:cNvGraphicFramePr>
            <a:graphicFrameLocks noChangeAspect="1"/>
          </p:cNvGraphicFramePr>
          <p:nvPr/>
        </p:nvGraphicFramePr>
        <p:xfrm>
          <a:off x="1095698" y="2169072"/>
          <a:ext cx="752475" cy="596900"/>
        </p:xfrm>
        <a:graphic>
          <a:graphicData uri="http://schemas.openxmlformats.org/presentationml/2006/ole">
            <mc:AlternateContent xmlns:mc="http://schemas.openxmlformats.org/markup-compatibility/2006">
              <mc:Choice xmlns:v="urn:schemas-microsoft-com:vml" Requires="v">
                <p:oleObj spid="_x0000_s253968" name="Clip" r:id="rId4" imgW="1305000" imgH="1085760" progId="MS_ClipArt_Gallery.2">
                  <p:embed/>
                </p:oleObj>
              </mc:Choice>
              <mc:Fallback>
                <p:oleObj name="Clip" r:id="rId4" imgW="1305000" imgH="1085760" progId="MS_ClipArt_Gallery.2">
                  <p:embed/>
                  <p:pic>
                    <p:nvPicPr>
                      <p:cNvPr id="4" name="Object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5698" y="2169072"/>
                        <a:ext cx="752475"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Line 38"/>
          <p:cNvSpPr>
            <a:spLocks noChangeShapeType="1"/>
          </p:cNvSpPr>
          <p:nvPr/>
        </p:nvSpPr>
        <p:spPr bwMode="auto">
          <a:xfrm>
            <a:off x="1506860" y="2924944"/>
            <a:ext cx="40804" cy="3384376"/>
          </a:xfrm>
          <a:prstGeom prst="line">
            <a:avLst/>
          </a:prstGeom>
          <a:noFill/>
          <a:ln w="9525">
            <a:solidFill>
              <a:srgbClr val="FF0000"/>
            </a:solidFill>
            <a:prstDash val="sysDot"/>
            <a:round/>
            <a:headEnd/>
            <a:tailEnd type="triangle" w="med" len="med"/>
          </a:ln>
        </p:spPr>
        <p:txBody>
          <a:bodyPr wrap="none" anchor="ctr"/>
          <a:lstStyle/>
          <a:p>
            <a:endParaRPr lang="he-IL"/>
          </a:p>
        </p:txBody>
      </p:sp>
      <p:grpSp>
        <p:nvGrpSpPr>
          <p:cNvPr id="3" name="Group 33"/>
          <p:cNvGrpSpPr/>
          <p:nvPr/>
        </p:nvGrpSpPr>
        <p:grpSpPr>
          <a:xfrm>
            <a:off x="0" y="2924944"/>
            <a:ext cx="3205485" cy="1415200"/>
            <a:chOff x="0" y="3353520"/>
            <a:chExt cx="3205485" cy="1895475"/>
          </a:xfrm>
        </p:grpSpPr>
        <p:sp>
          <p:nvSpPr>
            <p:cNvPr id="16" name="Line 40"/>
            <p:cNvSpPr>
              <a:spLocks noChangeShapeType="1"/>
            </p:cNvSpPr>
            <p:nvPr/>
          </p:nvSpPr>
          <p:spPr bwMode="auto">
            <a:xfrm>
              <a:off x="1521148" y="3378920"/>
              <a:ext cx="1684337" cy="390525"/>
            </a:xfrm>
            <a:prstGeom prst="line">
              <a:avLst/>
            </a:prstGeom>
            <a:noFill/>
            <a:ln w="9525">
              <a:solidFill>
                <a:srgbClr val="000099"/>
              </a:solidFill>
              <a:round/>
              <a:headEnd/>
              <a:tailEnd type="triangle" w="med" len="med"/>
            </a:ln>
          </p:spPr>
          <p:txBody>
            <a:bodyPr wrap="none" anchor="ctr"/>
            <a:lstStyle/>
            <a:p>
              <a:endParaRPr lang="he-IL"/>
            </a:p>
          </p:txBody>
        </p:sp>
        <p:sp>
          <p:nvSpPr>
            <p:cNvPr id="17" name="Line 41"/>
            <p:cNvSpPr>
              <a:spLocks noChangeShapeType="1"/>
            </p:cNvSpPr>
            <p:nvPr/>
          </p:nvSpPr>
          <p:spPr bwMode="auto">
            <a:xfrm flipH="1">
              <a:off x="1506860" y="3817070"/>
              <a:ext cx="1673225" cy="403225"/>
            </a:xfrm>
            <a:prstGeom prst="line">
              <a:avLst/>
            </a:prstGeom>
            <a:noFill/>
            <a:ln w="9525">
              <a:solidFill>
                <a:srgbClr val="000099"/>
              </a:solidFill>
              <a:round/>
              <a:headEnd/>
              <a:tailEnd type="triangle" w="med" len="med"/>
            </a:ln>
          </p:spPr>
          <p:txBody>
            <a:bodyPr wrap="none" anchor="ctr"/>
            <a:lstStyle/>
            <a:p>
              <a:endParaRPr lang="he-IL"/>
            </a:p>
          </p:txBody>
        </p:sp>
        <p:sp>
          <p:nvSpPr>
            <p:cNvPr id="18" name="Line 42"/>
            <p:cNvSpPr>
              <a:spLocks noChangeShapeType="1"/>
            </p:cNvSpPr>
            <p:nvPr/>
          </p:nvSpPr>
          <p:spPr bwMode="auto">
            <a:xfrm>
              <a:off x="1514798" y="4325070"/>
              <a:ext cx="1684337" cy="390525"/>
            </a:xfrm>
            <a:prstGeom prst="line">
              <a:avLst/>
            </a:prstGeom>
            <a:noFill/>
            <a:ln w="9525">
              <a:solidFill>
                <a:srgbClr val="000099"/>
              </a:solidFill>
              <a:round/>
              <a:headEnd/>
              <a:tailEnd type="triangle" w="med" len="med"/>
            </a:ln>
          </p:spPr>
          <p:txBody>
            <a:bodyPr wrap="none" anchor="ctr"/>
            <a:lstStyle/>
            <a:p>
              <a:endParaRPr lang="he-IL"/>
            </a:p>
          </p:txBody>
        </p:sp>
        <p:sp>
          <p:nvSpPr>
            <p:cNvPr id="19" name="Line 43"/>
            <p:cNvSpPr>
              <a:spLocks noChangeShapeType="1"/>
            </p:cNvSpPr>
            <p:nvPr/>
          </p:nvSpPr>
          <p:spPr bwMode="auto">
            <a:xfrm flipH="1">
              <a:off x="1530673" y="4807670"/>
              <a:ext cx="1673225" cy="379412"/>
            </a:xfrm>
            <a:prstGeom prst="line">
              <a:avLst/>
            </a:prstGeom>
            <a:noFill/>
            <a:ln w="127000">
              <a:solidFill>
                <a:srgbClr val="000099"/>
              </a:solidFill>
              <a:round/>
              <a:headEnd/>
              <a:tailEnd/>
            </a:ln>
          </p:spPr>
          <p:txBody>
            <a:bodyPr wrap="none" anchor="ctr"/>
            <a:lstStyle/>
            <a:p>
              <a:endParaRPr lang="he-IL"/>
            </a:p>
          </p:txBody>
        </p:sp>
        <p:sp>
          <p:nvSpPr>
            <p:cNvPr id="22" name="Line 46"/>
            <p:cNvSpPr>
              <a:spLocks noChangeShapeType="1"/>
            </p:cNvSpPr>
            <p:nvPr/>
          </p:nvSpPr>
          <p:spPr bwMode="auto">
            <a:xfrm>
              <a:off x="1116335" y="3353520"/>
              <a:ext cx="390525" cy="1587"/>
            </a:xfrm>
            <a:prstGeom prst="line">
              <a:avLst/>
            </a:prstGeom>
            <a:noFill/>
            <a:ln w="9525">
              <a:solidFill>
                <a:srgbClr val="000099"/>
              </a:solidFill>
              <a:round/>
              <a:headEnd/>
              <a:tailEnd/>
            </a:ln>
          </p:spPr>
          <p:txBody>
            <a:bodyPr wrap="none" anchor="ctr"/>
            <a:lstStyle/>
            <a:p>
              <a:endParaRPr lang="he-IL"/>
            </a:p>
          </p:txBody>
        </p:sp>
        <p:sp>
          <p:nvSpPr>
            <p:cNvPr id="26" name="Line 50"/>
            <p:cNvSpPr>
              <a:spLocks noChangeShapeType="1"/>
            </p:cNvSpPr>
            <p:nvPr/>
          </p:nvSpPr>
          <p:spPr bwMode="auto">
            <a:xfrm>
              <a:off x="1165548" y="4258395"/>
              <a:ext cx="354012" cy="0"/>
            </a:xfrm>
            <a:prstGeom prst="line">
              <a:avLst/>
            </a:prstGeom>
            <a:noFill/>
            <a:ln w="9525">
              <a:solidFill>
                <a:srgbClr val="000099"/>
              </a:solidFill>
              <a:round/>
              <a:headEnd/>
              <a:tailEnd/>
            </a:ln>
          </p:spPr>
          <p:txBody>
            <a:bodyPr wrap="none" anchor="ctr"/>
            <a:lstStyle/>
            <a:p>
              <a:endParaRPr lang="he-IL"/>
            </a:p>
          </p:txBody>
        </p:sp>
        <p:sp>
          <p:nvSpPr>
            <p:cNvPr id="27" name="Text Box 51"/>
            <p:cNvSpPr txBox="1">
              <a:spLocks noChangeArrowheads="1"/>
            </p:cNvSpPr>
            <p:nvPr/>
          </p:nvSpPr>
          <p:spPr bwMode="auto">
            <a:xfrm>
              <a:off x="0" y="3955180"/>
              <a:ext cx="1187773" cy="783229"/>
            </a:xfrm>
            <a:prstGeom prst="rect">
              <a:avLst/>
            </a:prstGeom>
            <a:noFill/>
            <a:ln w="9525">
              <a:noFill/>
              <a:miter lim="800000"/>
              <a:headEnd/>
              <a:tailEnd/>
            </a:ln>
          </p:spPr>
          <p:txBody>
            <a:bodyPr wrap="square">
              <a:spAutoFit/>
            </a:bodyPr>
            <a:lstStyle/>
            <a:p>
              <a:pPr eaLnBrk="0" hangingPunct="0"/>
              <a:r>
                <a:rPr lang="en-US" sz="1600" b="0" dirty="0">
                  <a:solidFill>
                    <a:srgbClr val="FF0000"/>
                  </a:solidFill>
                  <a:latin typeface="Times New Roman" pitchFamily="18" charset="0"/>
                </a:rPr>
                <a:t>request</a:t>
              </a:r>
            </a:p>
            <a:p>
              <a:pPr eaLnBrk="0" hangingPunct="0"/>
              <a:r>
                <a:rPr lang="en-US" sz="1600" b="0" dirty="0" smtClean="0">
                  <a:latin typeface="Times New Roman" pitchFamily="18" charset="0"/>
                </a:rPr>
                <a:t>Main page</a:t>
              </a:r>
              <a:endParaRPr lang="en-US" sz="1600" b="0" dirty="0">
                <a:latin typeface="Times New Roman" pitchFamily="18" charset="0"/>
              </a:endParaRPr>
            </a:p>
          </p:txBody>
        </p:sp>
        <p:sp>
          <p:nvSpPr>
            <p:cNvPr id="30" name="Line 54"/>
            <p:cNvSpPr>
              <a:spLocks noChangeShapeType="1"/>
            </p:cNvSpPr>
            <p:nvPr/>
          </p:nvSpPr>
          <p:spPr bwMode="auto">
            <a:xfrm flipH="1">
              <a:off x="1176660" y="5247407"/>
              <a:ext cx="342900" cy="1588"/>
            </a:xfrm>
            <a:prstGeom prst="line">
              <a:avLst/>
            </a:prstGeom>
            <a:noFill/>
            <a:ln w="9525">
              <a:solidFill>
                <a:srgbClr val="000099"/>
              </a:solidFill>
              <a:round/>
              <a:headEnd/>
              <a:tailEnd/>
            </a:ln>
          </p:spPr>
          <p:txBody>
            <a:bodyPr wrap="none" anchor="ctr"/>
            <a:lstStyle/>
            <a:p>
              <a:endParaRPr lang="he-IL"/>
            </a:p>
          </p:txBody>
        </p:sp>
      </p:grpSp>
      <p:sp>
        <p:nvSpPr>
          <p:cNvPr id="35" name="Line 38"/>
          <p:cNvSpPr>
            <a:spLocks noChangeShapeType="1"/>
          </p:cNvSpPr>
          <p:nvPr/>
        </p:nvSpPr>
        <p:spPr bwMode="auto">
          <a:xfrm>
            <a:off x="3203848" y="2924944"/>
            <a:ext cx="72008" cy="3312368"/>
          </a:xfrm>
          <a:prstGeom prst="line">
            <a:avLst/>
          </a:prstGeom>
          <a:noFill/>
          <a:ln w="9525">
            <a:solidFill>
              <a:srgbClr val="FF0000"/>
            </a:solidFill>
            <a:prstDash val="sysDot"/>
            <a:round/>
            <a:headEnd/>
            <a:tailEnd type="triangle" w="med" len="med"/>
          </a:ln>
        </p:spPr>
        <p:txBody>
          <a:bodyPr wrap="none" anchor="ctr"/>
          <a:lstStyle/>
          <a:p>
            <a:endParaRPr lang="he-IL"/>
          </a:p>
        </p:txBody>
      </p:sp>
      <p:sp>
        <p:nvSpPr>
          <p:cNvPr id="39" name="Line 42"/>
          <p:cNvSpPr>
            <a:spLocks noChangeShapeType="1"/>
          </p:cNvSpPr>
          <p:nvPr/>
        </p:nvSpPr>
        <p:spPr bwMode="auto">
          <a:xfrm>
            <a:off x="1514798" y="4365104"/>
            <a:ext cx="1684337" cy="291574"/>
          </a:xfrm>
          <a:prstGeom prst="line">
            <a:avLst/>
          </a:prstGeom>
          <a:noFill/>
          <a:ln w="9525">
            <a:solidFill>
              <a:srgbClr val="000099"/>
            </a:solidFill>
            <a:round/>
            <a:headEnd/>
            <a:tailEnd type="triangle" w="med" len="med"/>
          </a:ln>
        </p:spPr>
        <p:txBody>
          <a:bodyPr wrap="none" anchor="ctr"/>
          <a:lstStyle/>
          <a:p>
            <a:endParaRPr lang="he-IL"/>
          </a:p>
        </p:txBody>
      </p:sp>
      <p:sp>
        <p:nvSpPr>
          <p:cNvPr id="40" name="Line 43"/>
          <p:cNvSpPr>
            <a:spLocks noChangeShapeType="1"/>
          </p:cNvSpPr>
          <p:nvPr/>
        </p:nvSpPr>
        <p:spPr bwMode="auto">
          <a:xfrm flipH="1">
            <a:off x="1530673" y="4725423"/>
            <a:ext cx="1673225" cy="283277"/>
          </a:xfrm>
          <a:prstGeom prst="line">
            <a:avLst/>
          </a:prstGeom>
          <a:noFill/>
          <a:ln w="127000">
            <a:solidFill>
              <a:srgbClr val="000099"/>
            </a:solidFill>
            <a:round/>
            <a:headEnd/>
            <a:tailEnd/>
          </a:ln>
        </p:spPr>
        <p:txBody>
          <a:bodyPr wrap="none" anchor="ctr"/>
          <a:lstStyle/>
          <a:p>
            <a:endParaRPr lang="he-IL"/>
          </a:p>
        </p:txBody>
      </p:sp>
      <p:sp>
        <p:nvSpPr>
          <p:cNvPr id="43" name="Text Box 51"/>
          <p:cNvSpPr txBox="1">
            <a:spLocks noChangeArrowheads="1"/>
          </p:cNvSpPr>
          <p:nvPr/>
        </p:nvSpPr>
        <p:spPr bwMode="auto">
          <a:xfrm>
            <a:off x="0" y="4077072"/>
            <a:ext cx="1187773" cy="584775"/>
          </a:xfrm>
          <a:prstGeom prst="rect">
            <a:avLst/>
          </a:prstGeom>
          <a:noFill/>
          <a:ln w="9525">
            <a:noFill/>
            <a:miter lim="800000"/>
            <a:headEnd/>
            <a:tailEnd/>
          </a:ln>
        </p:spPr>
        <p:txBody>
          <a:bodyPr wrap="square">
            <a:spAutoFit/>
          </a:bodyPr>
          <a:lstStyle/>
          <a:p>
            <a:pPr eaLnBrk="0" hangingPunct="0"/>
            <a:r>
              <a:rPr lang="en-US" sz="1600" b="0" dirty="0">
                <a:solidFill>
                  <a:srgbClr val="FF0000"/>
                </a:solidFill>
                <a:latin typeface="Times New Roman" pitchFamily="18" charset="0"/>
              </a:rPr>
              <a:t>request</a:t>
            </a:r>
          </a:p>
          <a:p>
            <a:pPr eaLnBrk="0" hangingPunct="0"/>
            <a:r>
              <a:rPr lang="en-US" sz="1600" b="0" dirty="0" err="1" smtClean="0">
                <a:solidFill>
                  <a:srgbClr val="FF0000"/>
                </a:solidFill>
                <a:latin typeface="Times New Roman" pitchFamily="18" charset="0"/>
              </a:rPr>
              <a:t>Pic</a:t>
            </a:r>
            <a:r>
              <a:rPr lang="en-US" sz="1600" b="0" dirty="0" smtClean="0">
                <a:solidFill>
                  <a:srgbClr val="FF0000"/>
                </a:solidFill>
                <a:latin typeface="Times New Roman" pitchFamily="18" charset="0"/>
              </a:rPr>
              <a:t> 1,2,3</a:t>
            </a:r>
            <a:endParaRPr lang="en-US" sz="1600" b="0" dirty="0">
              <a:latin typeface="Times New Roman" pitchFamily="18" charset="0"/>
            </a:endParaRPr>
          </a:p>
        </p:txBody>
      </p:sp>
      <p:sp>
        <p:nvSpPr>
          <p:cNvPr id="45" name="Text Box 55"/>
          <p:cNvSpPr txBox="1">
            <a:spLocks noChangeArrowheads="1"/>
          </p:cNvSpPr>
          <p:nvPr/>
        </p:nvSpPr>
        <p:spPr bwMode="auto">
          <a:xfrm>
            <a:off x="39216" y="5034662"/>
            <a:ext cx="1508448" cy="338554"/>
          </a:xfrm>
          <a:prstGeom prst="rect">
            <a:avLst/>
          </a:prstGeom>
          <a:noFill/>
          <a:ln w="9525">
            <a:noFill/>
            <a:miter lim="800000"/>
            <a:headEnd/>
            <a:tailEnd/>
          </a:ln>
        </p:spPr>
        <p:txBody>
          <a:bodyPr wrap="square">
            <a:spAutoFit/>
          </a:bodyPr>
          <a:lstStyle/>
          <a:p>
            <a:pPr eaLnBrk="0" hangingPunct="0"/>
            <a:r>
              <a:rPr lang="en-US" sz="1600" b="0" dirty="0" err="1" smtClean="0">
                <a:solidFill>
                  <a:srgbClr val="FF0000"/>
                </a:solidFill>
                <a:latin typeface="Times New Roman" pitchFamily="18" charset="0"/>
              </a:rPr>
              <a:t>Pic</a:t>
            </a:r>
            <a:r>
              <a:rPr lang="en-US" sz="1600" b="0" dirty="0" smtClean="0">
                <a:solidFill>
                  <a:srgbClr val="FF0000"/>
                </a:solidFill>
                <a:latin typeface="Times New Roman" pitchFamily="18" charset="0"/>
              </a:rPr>
              <a:t> 1,2,3</a:t>
            </a:r>
            <a:endParaRPr lang="en-US" sz="1600" b="0" dirty="0">
              <a:solidFill>
                <a:srgbClr val="FF0000"/>
              </a:solidFill>
              <a:latin typeface="Times New Roman" pitchFamily="18" charset="0"/>
            </a:endParaRPr>
          </a:p>
        </p:txBody>
      </p:sp>
      <p:grpSp>
        <p:nvGrpSpPr>
          <p:cNvPr id="5" name="Group 29"/>
          <p:cNvGrpSpPr>
            <a:grpSpLocks/>
          </p:cNvGrpSpPr>
          <p:nvPr/>
        </p:nvGrpSpPr>
        <p:grpSpPr bwMode="auto">
          <a:xfrm>
            <a:off x="2987824" y="1844824"/>
            <a:ext cx="504825" cy="1071563"/>
            <a:chOff x="4180" y="783"/>
            <a:chExt cx="150" cy="307"/>
          </a:xfrm>
        </p:grpSpPr>
        <p:sp>
          <p:nvSpPr>
            <p:cNvPr id="6" name="AutoShape 30"/>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he-IL"/>
            </a:p>
          </p:txBody>
        </p:sp>
        <p:sp>
          <p:nvSpPr>
            <p:cNvPr id="7" name="Rectangle 31"/>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he-IL"/>
            </a:p>
          </p:txBody>
        </p:sp>
        <p:sp>
          <p:nvSpPr>
            <p:cNvPr id="8" name="Rectangle 32"/>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he-IL"/>
            </a:p>
          </p:txBody>
        </p:sp>
        <p:sp>
          <p:nvSpPr>
            <p:cNvPr id="9" name="AutoShape 33"/>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he-IL"/>
            </a:p>
          </p:txBody>
        </p:sp>
        <p:sp>
          <p:nvSpPr>
            <p:cNvPr id="10" name="Line 34"/>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he-IL"/>
            </a:p>
          </p:txBody>
        </p:sp>
        <p:sp>
          <p:nvSpPr>
            <p:cNvPr id="11" name="Line 35"/>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he-IL"/>
            </a:p>
          </p:txBody>
        </p:sp>
        <p:sp>
          <p:nvSpPr>
            <p:cNvPr id="12" name="Rectangle 36"/>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he-IL"/>
            </a:p>
          </p:txBody>
        </p:sp>
        <p:sp>
          <p:nvSpPr>
            <p:cNvPr id="13" name="Rectangle 37"/>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he-IL"/>
            </a:p>
          </p:txBody>
        </p:sp>
      </p:grpSp>
      <p:sp>
        <p:nvSpPr>
          <p:cNvPr id="100" name="Text Placeholder 2"/>
          <p:cNvSpPr>
            <a:spLocks noGrp="1"/>
          </p:cNvSpPr>
          <p:nvPr>
            <p:ph type="body" idx="1"/>
          </p:nvPr>
        </p:nvSpPr>
        <p:spPr>
          <a:xfrm>
            <a:off x="3491880" y="3140968"/>
            <a:ext cx="5688632" cy="4104456"/>
          </a:xfrm>
        </p:spPr>
        <p:txBody>
          <a:bodyPr/>
          <a:lstStyle/>
          <a:p>
            <a:pPr algn="l"/>
            <a:r>
              <a:rPr lang="en-US" dirty="0" smtClean="0"/>
              <a:t>T = 2RTT + F/R + RTT + 3F/R</a:t>
            </a:r>
            <a:endParaRPr lang="he-IL" dirty="0"/>
          </a:p>
        </p:txBody>
      </p:sp>
      <p:sp>
        <p:nvSpPr>
          <p:cNvPr id="41" name="Line 43"/>
          <p:cNvSpPr>
            <a:spLocks noChangeShapeType="1"/>
          </p:cNvSpPr>
          <p:nvPr/>
        </p:nvSpPr>
        <p:spPr bwMode="auto">
          <a:xfrm flipH="1">
            <a:off x="1547664" y="4869160"/>
            <a:ext cx="1673225" cy="283277"/>
          </a:xfrm>
          <a:prstGeom prst="line">
            <a:avLst/>
          </a:prstGeom>
          <a:noFill/>
          <a:ln w="127000">
            <a:solidFill>
              <a:srgbClr val="000099"/>
            </a:solidFill>
            <a:round/>
            <a:headEnd/>
            <a:tailEnd/>
          </a:ln>
        </p:spPr>
        <p:txBody>
          <a:bodyPr wrap="none" anchor="ctr"/>
          <a:lstStyle/>
          <a:p>
            <a:endParaRPr lang="he-IL"/>
          </a:p>
        </p:txBody>
      </p:sp>
      <p:sp>
        <p:nvSpPr>
          <p:cNvPr id="42" name="Line 43"/>
          <p:cNvSpPr>
            <a:spLocks noChangeShapeType="1"/>
          </p:cNvSpPr>
          <p:nvPr/>
        </p:nvSpPr>
        <p:spPr bwMode="auto">
          <a:xfrm flipH="1">
            <a:off x="1547664" y="5013176"/>
            <a:ext cx="1673225" cy="283277"/>
          </a:xfrm>
          <a:prstGeom prst="line">
            <a:avLst/>
          </a:prstGeom>
          <a:noFill/>
          <a:ln w="127000">
            <a:solidFill>
              <a:srgbClr val="000099"/>
            </a:solidFill>
            <a:round/>
            <a:headEnd/>
            <a:tailEnd/>
          </a:ln>
        </p:spPr>
        <p:txBody>
          <a:bodyPr wrap="none" anchor="ctr"/>
          <a:lstStyle/>
          <a:p>
            <a:endParaRPr lang="he-IL"/>
          </a:p>
        </p:txBody>
      </p:sp>
    </p:spTree>
    <p:extLst>
      <p:ext uri="{BB962C8B-B14F-4D97-AF65-F5344CB8AC3E}">
        <p14:creationId xmlns:p14="http://schemas.microsoft.com/office/powerpoint/2010/main" val="14936018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he-IL" dirty="0" smtClean="0"/>
              <a:t>שאלה 1</a:t>
            </a:r>
            <a:endParaRPr lang="he-IL" dirty="0"/>
          </a:p>
        </p:txBody>
      </p:sp>
      <p:sp>
        <p:nvSpPr>
          <p:cNvPr id="3" name="Text Placeholder 2"/>
          <p:cNvSpPr>
            <a:spLocks noGrp="1"/>
          </p:cNvSpPr>
          <p:nvPr>
            <p:ph type="body" idx="1"/>
          </p:nvPr>
        </p:nvSpPr>
        <p:spPr/>
        <p:txBody>
          <a:bodyPr/>
          <a:lstStyle/>
          <a:p>
            <a:pPr algn="r" rtl="1"/>
            <a:r>
              <a:rPr lang="he-IL" dirty="0" smtClean="0"/>
              <a:t>דף אינטרנט מכיל שלושה אובייקטים כולם נמצאים באותו שרת, כמה זמן </a:t>
            </a:r>
            <a:r>
              <a:rPr lang="he-IL" dirty="0" err="1" smtClean="0"/>
              <a:t>יקח</a:t>
            </a:r>
            <a:r>
              <a:rPr lang="he-IL" dirty="0" smtClean="0"/>
              <a:t> לנו להוריד אותו?</a:t>
            </a:r>
          </a:p>
          <a:p>
            <a:pPr algn="r" rtl="1"/>
            <a:endParaRPr lang="he-IL" dirty="0" smtClean="0"/>
          </a:p>
          <a:p>
            <a:pPr algn="r" rtl="1"/>
            <a:r>
              <a:rPr lang="he-IL" dirty="0" smtClean="0"/>
              <a:t>תשובה 1:</a:t>
            </a:r>
          </a:p>
          <a:p>
            <a:pPr algn="r" rtl="1"/>
            <a:r>
              <a:rPr lang="en-US" dirty="0" smtClean="0"/>
              <a:t>2RTT + </a:t>
            </a:r>
            <a:r>
              <a:rPr lang="en-US" dirty="0" err="1" smtClean="0"/>
              <a:t>Tx</a:t>
            </a:r>
            <a:r>
              <a:rPr lang="he-IL" dirty="0" smtClean="0"/>
              <a:t> – פתיחת קשר והורדת קובץ </a:t>
            </a:r>
            <a:r>
              <a:rPr lang="en-US" dirty="0" smtClean="0"/>
              <a:t>html</a:t>
            </a:r>
            <a:endParaRPr lang="he-IL" dirty="0" smtClean="0"/>
          </a:p>
          <a:p>
            <a:pPr algn="r" rtl="1"/>
            <a:endParaRPr lang="he-IL" dirty="0" smtClean="0"/>
          </a:p>
          <a:p>
            <a:pPr algn="r" rtl="1"/>
            <a:r>
              <a:rPr lang="en-US" dirty="0" smtClean="0"/>
              <a:t>RTT   + 2Tx</a:t>
            </a:r>
            <a:r>
              <a:rPr lang="he-IL" dirty="0" smtClean="0"/>
              <a:t> – הורדת הקבצים</a:t>
            </a:r>
            <a:endParaRPr lang="he-IL" dirty="0"/>
          </a:p>
          <a:p>
            <a:pPr algn="r" rtl="1"/>
            <a:endParaRPr lang="he-IL" dirty="0"/>
          </a:p>
        </p:txBody>
      </p:sp>
    </p:spTree>
    <p:extLst>
      <p:ext uri="{BB962C8B-B14F-4D97-AF65-F5344CB8AC3E}">
        <p14:creationId xmlns:p14="http://schemas.microsoft.com/office/powerpoint/2010/main" val="2312525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dissolv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dissolve">
                                      <p:cBhvr>
                                        <p:cTn id="1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he-IL" dirty="0" smtClean="0"/>
              <a:t>שאלה 2</a:t>
            </a:r>
            <a:endParaRPr lang="he-IL" dirty="0"/>
          </a:p>
        </p:txBody>
      </p:sp>
      <p:sp>
        <p:nvSpPr>
          <p:cNvPr id="3" name="Text Placeholder 2"/>
          <p:cNvSpPr>
            <a:spLocks noGrp="1"/>
          </p:cNvSpPr>
          <p:nvPr>
            <p:ph type="body" idx="1"/>
          </p:nvPr>
        </p:nvSpPr>
        <p:spPr/>
        <p:txBody>
          <a:bodyPr/>
          <a:lstStyle/>
          <a:p>
            <a:pPr algn="r" rtl="1"/>
            <a:r>
              <a:rPr lang="he-IL" dirty="0" smtClean="0"/>
              <a:t>דף אינטרנט מכיל שני אובייקטים, כל אחד בשרת (</a:t>
            </a:r>
            <a:r>
              <a:rPr lang="en-US" dirty="0" smtClean="0"/>
              <a:t>domain </a:t>
            </a:r>
            <a:r>
              <a:rPr lang="he-IL" dirty="0" smtClean="0"/>
              <a:t>אחר), מה אפשר לעשות כדי לשפר את זמן טעינת הדף למחשב הפעם?</a:t>
            </a:r>
          </a:p>
          <a:p>
            <a:pPr algn="r" rtl="1"/>
            <a:endParaRPr lang="he-IL" dirty="0" smtClean="0"/>
          </a:p>
          <a:p>
            <a:pPr algn="r" rtl="1"/>
            <a:r>
              <a:rPr lang="he-IL" dirty="0" smtClean="0"/>
              <a:t>תשובה 1: במקרה הנ"ל שבו יש לגשת לשרת שמחזיק את דף האינטרנט ולאחר מכן לגשת לשני שרתים שונים (אחד לכל אובייקט) אין אפשרות לשפר את זמן הטעינה.</a:t>
            </a:r>
            <a:endParaRPr lang="he-IL" dirty="0"/>
          </a:p>
        </p:txBody>
      </p:sp>
    </p:spTree>
    <p:extLst>
      <p:ext uri="{BB962C8B-B14F-4D97-AF65-F5344CB8AC3E}">
        <p14:creationId xmlns:p14="http://schemas.microsoft.com/office/powerpoint/2010/main" val="4141977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1"/>
            <a:r>
              <a:rPr lang="en-US" dirty="0" smtClean="0">
                <a:solidFill>
                  <a:schemeClr val="bg1"/>
                </a:solidFill>
                <a:latin typeface="Arial" pitchFamily="34" charset="0"/>
              </a:rPr>
              <a:t> </a:t>
            </a:r>
            <a:r>
              <a:rPr lang="en-US" dirty="0"/>
              <a:t>Reuse of TCP/IP Connection</a:t>
            </a:r>
            <a:endParaRPr lang="he-IL" dirty="0"/>
          </a:p>
        </p:txBody>
      </p:sp>
      <p:sp>
        <p:nvSpPr>
          <p:cNvPr id="100" name="Text Placeholder 2"/>
          <p:cNvSpPr>
            <a:spLocks noGrp="1"/>
          </p:cNvSpPr>
          <p:nvPr>
            <p:ph type="body" idx="1"/>
          </p:nvPr>
        </p:nvSpPr>
        <p:spPr>
          <a:xfrm>
            <a:off x="457200" y="1916832"/>
            <a:ext cx="8507288" cy="4104456"/>
          </a:xfrm>
        </p:spPr>
        <p:txBody>
          <a:bodyPr/>
          <a:lstStyle/>
          <a:p>
            <a:pPr marL="457200" indent="-457200">
              <a:buFont typeface="Wingdings" panose="05000000000000000000" pitchFamily="2" charset="2"/>
              <a:buChar char="q"/>
            </a:pPr>
            <a:r>
              <a:rPr lang="en-US" dirty="0">
                <a:solidFill>
                  <a:srgbClr val="FF0000"/>
                </a:solidFill>
              </a:rPr>
              <a:t>HTTP </a:t>
            </a:r>
            <a:r>
              <a:rPr lang="en-US" dirty="0" smtClean="0">
                <a:solidFill>
                  <a:srgbClr val="FF0000"/>
                </a:solidFill>
              </a:rPr>
              <a:t>1.0</a:t>
            </a:r>
          </a:p>
          <a:p>
            <a:pPr marL="457200" lvl="1" indent="-457200">
              <a:buFont typeface="Wingdings" panose="05000000000000000000" pitchFamily="2" charset="2"/>
              <a:buChar char="q"/>
            </a:pPr>
            <a:r>
              <a:rPr lang="en-US" dirty="0" smtClean="0">
                <a:solidFill>
                  <a:srgbClr val="FF0000"/>
                </a:solidFill>
              </a:rPr>
              <a:t>The </a:t>
            </a:r>
            <a:r>
              <a:rPr lang="en-US" dirty="0">
                <a:solidFill>
                  <a:srgbClr val="FF0000"/>
                </a:solidFill>
              </a:rPr>
              <a:t>default is to close after request-response. The TCP/IP connection will remain only if both client and server pass</a:t>
            </a:r>
            <a:r>
              <a:rPr lang="en-US" dirty="0" smtClean="0">
                <a:solidFill>
                  <a:srgbClr val="FF0000"/>
                </a:solidFill>
              </a:rPr>
              <a:t>: "</a:t>
            </a:r>
            <a:r>
              <a:rPr lang="en-US" dirty="0">
                <a:solidFill>
                  <a:srgbClr val="FF0000"/>
                </a:solidFill>
              </a:rPr>
              <a:t>Connection: keep-alive"</a:t>
            </a:r>
          </a:p>
          <a:p>
            <a:pPr marL="457200" indent="-457200">
              <a:buFont typeface="Wingdings" panose="05000000000000000000" pitchFamily="2" charset="2"/>
              <a:buChar char="q"/>
            </a:pPr>
            <a:r>
              <a:rPr lang="en-US" dirty="0">
                <a:solidFill>
                  <a:srgbClr val="FF0000"/>
                </a:solidFill>
              </a:rPr>
              <a:t>HTTP </a:t>
            </a:r>
            <a:r>
              <a:rPr lang="en-US" dirty="0" smtClean="0">
                <a:solidFill>
                  <a:srgbClr val="FF0000"/>
                </a:solidFill>
              </a:rPr>
              <a:t>1.1</a:t>
            </a:r>
          </a:p>
          <a:p>
            <a:pPr marL="457200" lvl="1" indent="-457200">
              <a:buFont typeface="Wingdings" panose="05000000000000000000" pitchFamily="2" charset="2"/>
              <a:buChar char="q"/>
            </a:pPr>
            <a:r>
              <a:rPr lang="en-US" dirty="0">
                <a:solidFill>
                  <a:srgbClr val="FF0000"/>
                </a:solidFill>
              </a:rPr>
              <a:t>T</a:t>
            </a:r>
            <a:r>
              <a:rPr lang="en-US" dirty="0" smtClean="0">
                <a:solidFill>
                  <a:srgbClr val="FF0000"/>
                </a:solidFill>
              </a:rPr>
              <a:t>he </a:t>
            </a:r>
            <a:r>
              <a:rPr lang="en-US" dirty="0">
                <a:solidFill>
                  <a:srgbClr val="FF0000"/>
                </a:solidFill>
              </a:rPr>
              <a:t>default is to keep the connection. But it will be closed if at least one side, either client or server, will </a:t>
            </a:r>
            <a:r>
              <a:rPr lang="en-US" dirty="0" err="1">
                <a:solidFill>
                  <a:srgbClr val="FF0000"/>
                </a:solidFill>
              </a:rPr>
              <a:t>pass</a:t>
            </a:r>
            <a:r>
              <a:rPr lang="en-US" dirty="0" err="1" smtClean="0">
                <a:solidFill>
                  <a:srgbClr val="FF0000"/>
                </a:solidFill>
              </a:rPr>
              <a:t>:"</a:t>
            </a:r>
            <a:r>
              <a:rPr lang="en-US" dirty="0" err="1">
                <a:solidFill>
                  <a:srgbClr val="FF0000"/>
                </a:solidFill>
              </a:rPr>
              <a:t>Connection</a:t>
            </a:r>
            <a:r>
              <a:rPr lang="en-US" dirty="0">
                <a:solidFill>
                  <a:srgbClr val="FF0000"/>
                </a:solidFill>
              </a:rPr>
              <a:t>: close"</a:t>
            </a:r>
          </a:p>
          <a:p>
            <a:pPr marL="457200" indent="-457200">
              <a:buFont typeface="Wingdings" panose="05000000000000000000" pitchFamily="2" charset="2"/>
              <a:buChar char="q"/>
            </a:pPr>
            <a:r>
              <a:rPr lang="en-US" dirty="0">
                <a:solidFill>
                  <a:srgbClr val="FF0000"/>
                </a:solidFill>
              </a:rPr>
              <a:t>Header "Keep-Alive" establishes conditions for keeping the connection. </a:t>
            </a:r>
            <a:endParaRPr lang="en-US" dirty="0" smtClean="0">
              <a:solidFill>
                <a:srgbClr val="FF0000"/>
              </a:solidFill>
            </a:endParaRPr>
          </a:p>
          <a:p>
            <a:pPr marL="457200" lvl="1" indent="-457200">
              <a:buFont typeface="Wingdings" panose="05000000000000000000" pitchFamily="2" charset="2"/>
              <a:buChar char="q"/>
            </a:pPr>
            <a:r>
              <a:rPr lang="en-US" dirty="0" smtClean="0">
                <a:solidFill>
                  <a:srgbClr val="FF0000"/>
                </a:solidFill>
              </a:rPr>
              <a:t>Most </a:t>
            </a:r>
            <a:r>
              <a:rPr lang="en-US" dirty="0">
                <a:solidFill>
                  <a:srgbClr val="FF0000"/>
                </a:solidFill>
              </a:rPr>
              <a:t>common are: inactivity timeout or passing a maximum of requests number.</a:t>
            </a:r>
            <a:endParaRPr lang="he-IL" dirty="0">
              <a:solidFill>
                <a:srgbClr val="FF0000"/>
              </a:solidFill>
            </a:endParaRPr>
          </a:p>
        </p:txBody>
      </p:sp>
    </p:spTree>
    <p:extLst>
      <p:ext uri="{BB962C8B-B14F-4D97-AF65-F5344CB8AC3E}">
        <p14:creationId xmlns:p14="http://schemas.microsoft.com/office/powerpoint/2010/main" val="423340267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mtClean="0">
                <a:solidFill>
                  <a:schemeClr val="bg1"/>
                </a:solidFill>
                <a:latin typeface="Arial" pitchFamily="34" charset="0"/>
              </a:rPr>
              <a:t>Sender Keep </a:t>
            </a:r>
            <a:r>
              <a:rPr lang="en-US" dirty="0" smtClean="0">
                <a:solidFill>
                  <a:schemeClr val="bg1"/>
                </a:solidFill>
                <a:latin typeface="Arial" pitchFamily="34" charset="0"/>
              </a:rPr>
              <a:t>alive Header</a:t>
            </a:r>
            <a:endParaRPr lang="he-IL" dirty="0">
              <a:solidFill>
                <a:schemeClr val="bg1"/>
              </a:solidFill>
            </a:endParaRPr>
          </a:p>
        </p:txBody>
      </p:sp>
      <p:pic>
        <p:nvPicPr>
          <p:cNvPr id="12" name="תמונה 11"/>
          <p:cNvPicPr>
            <a:picLocks noChangeAspect="1"/>
          </p:cNvPicPr>
          <p:nvPr/>
        </p:nvPicPr>
        <p:blipFill rotWithShape="1">
          <a:blip r:embed="rId2"/>
          <a:srcRect l="51054" t="19625" r="26869" b="68110"/>
          <a:stretch/>
        </p:blipFill>
        <p:spPr>
          <a:xfrm>
            <a:off x="-24802" y="1844824"/>
            <a:ext cx="8965504" cy="1400856"/>
          </a:xfrm>
          <a:prstGeom prst="rect">
            <a:avLst/>
          </a:prstGeom>
        </p:spPr>
      </p:pic>
      <p:sp>
        <p:nvSpPr>
          <p:cNvPr id="13" name="Text Placeholder 2"/>
          <p:cNvSpPr>
            <a:spLocks noGrp="1"/>
          </p:cNvSpPr>
          <p:nvPr>
            <p:ph type="body" idx="1"/>
          </p:nvPr>
        </p:nvSpPr>
        <p:spPr>
          <a:xfrm>
            <a:off x="0" y="3429000"/>
            <a:ext cx="9144000" cy="1296144"/>
          </a:xfrm>
        </p:spPr>
        <p:txBody>
          <a:bodyPr/>
          <a:lstStyle/>
          <a:p>
            <a:pPr marL="457200" indent="-457200">
              <a:buFont typeface="Wingdings" panose="05000000000000000000" pitchFamily="2" charset="2"/>
              <a:buChar char="q"/>
            </a:pPr>
            <a:r>
              <a:rPr lang="en-US" dirty="0" smtClean="0">
                <a:solidFill>
                  <a:schemeClr val="tx1"/>
                </a:solidFill>
                <a:cs typeface="+mj-cs"/>
              </a:rPr>
              <a:t>'timeout</a:t>
            </a:r>
            <a:r>
              <a:rPr lang="en-US" dirty="0">
                <a:solidFill>
                  <a:schemeClr val="tx1"/>
                </a:solidFill>
                <a:cs typeface="+mj-cs"/>
              </a:rPr>
              <a:t>' Parameter - the time that the host will allows an idle </a:t>
            </a:r>
            <a:r>
              <a:rPr lang="en-US" dirty="0" smtClean="0">
                <a:solidFill>
                  <a:schemeClr val="tx1"/>
                </a:solidFill>
                <a:cs typeface="+mj-cs"/>
              </a:rPr>
              <a:t>connection</a:t>
            </a:r>
          </a:p>
          <a:p>
            <a:pPr marL="457200" indent="-457200">
              <a:buFont typeface="Wingdings" panose="05000000000000000000" pitchFamily="2" charset="2"/>
              <a:buChar char="q"/>
            </a:pPr>
            <a:r>
              <a:rPr lang="en-US" dirty="0">
                <a:solidFill>
                  <a:schemeClr val="tx1"/>
                </a:solidFill>
                <a:cs typeface="+mj-cs"/>
              </a:rPr>
              <a:t>'max' </a:t>
            </a:r>
            <a:r>
              <a:rPr lang="en-US" dirty="0" smtClean="0">
                <a:solidFill>
                  <a:schemeClr val="tx1"/>
                </a:solidFill>
                <a:cs typeface="+mj-cs"/>
              </a:rPr>
              <a:t>Parameter </a:t>
            </a:r>
            <a:r>
              <a:rPr lang="en-US" dirty="0">
                <a:solidFill>
                  <a:schemeClr val="tx1"/>
                </a:solidFill>
                <a:cs typeface="+mj-cs"/>
              </a:rPr>
              <a:t>- maximum number of requests that a client will make, or that a server will allow to be made on the persistent </a:t>
            </a:r>
            <a:r>
              <a:rPr lang="en-US" dirty="0" smtClean="0">
                <a:solidFill>
                  <a:schemeClr val="tx1"/>
                </a:solidFill>
                <a:cs typeface="+mj-cs"/>
              </a:rPr>
              <a:t>connection</a:t>
            </a:r>
          </a:p>
          <a:p>
            <a:pPr marL="457200" indent="-457200">
              <a:buFont typeface="Wingdings" panose="05000000000000000000" pitchFamily="2" charset="2"/>
              <a:buChar char="q"/>
            </a:pPr>
            <a:r>
              <a:rPr lang="en-US" dirty="0">
                <a:solidFill>
                  <a:schemeClr val="tx1"/>
                </a:solidFill>
                <a:cs typeface="+mj-cs"/>
              </a:rPr>
              <a:t>Keep-Alive </a:t>
            </a:r>
            <a:r>
              <a:rPr lang="en-US" dirty="0" smtClean="0">
                <a:solidFill>
                  <a:schemeClr val="tx1"/>
                </a:solidFill>
                <a:cs typeface="+mj-cs"/>
              </a:rPr>
              <a:t>Extensions – Out of scope</a:t>
            </a:r>
            <a:endParaRPr lang="he-IL" dirty="0">
              <a:solidFill>
                <a:schemeClr val="tx1"/>
              </a:solidFill>
              <a:cs typeface="+mj-cs"/>
            </a:endParaRPr>
          </a:p>
        </p:txBody>
      </p:sp>
    </p:spTree>
    <p:extLst>
      <p:ext uri="{BB962C8B-B14F-4D97-AF65-F5344CB8AC3E}">
        <p14:creationId xmlns:p14="http://schemas.microsoft.com/office/powerpoint/2010/main" val="2283268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endParaRPr lang="he-IL"/>
          </a:p>
        </p:txBody>
      </p:sp>
      <p:sp>
        <p:nvSpPr>
          <p:cNvPr id="3" name="מציין מיקום טקסט 2"/>
          <p:cNvSpPr>
            <a:spLocks noGrp="1"/>
          </p:cNvSpPr>
          <p:nvPr>
            <p:ph type="body" idx="1"/>
          </p:nvPr>
        </p:nvSpPr>
        <p:spPr/>
        <p:txBody>
          <a:bodyPr/>
          <a:lstStyle/>
          <a:p>
            <a:endParaRPr lang="he-IL"/>
          </a:p>
        </p:txBody>
      </p:sp>
      <p:pic>
        <p:nvPicPr>
          <p:cNvPr id="88071" name="Picture 2"/>
          <p:cNvPicPr>
            <a:picLocks noChangeAspect="1" noChangeArrowheads="1"/>
          </p:cNvPicPr>
          <p:nvPr/>
        </p:nvPicPr>
        <p:blipFill>
          <a:blip r:embed="rId3">
            <a:extLst>
              <a:ext uri="{28A0092B-C50C-407E-A947-70E740481C1C}">
                <a14:useLocalDpi xmlns:a14="http://schemas.microsoft.com/office/drawing/2010/main" val="0"/>
              </a:ext>
            </a:extLst>
          </a:blip>
          <a:srcRect l="21083" t="14063" r="24828" b="20982"/>
          <a:stretch>
            <a:fillRect/>
          </a:stretch>
        </p:blipFill>
        <p:spPr bwMode="auto">
          <a:xfrm>
            <a:off x="0" y="0"/>
            <a:ext cx="9144000" cy="6173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42443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he-IL" dirty="0" smtClean="0">
                <a:solidFill>
                  <a:schemeClr val="bg1"/>
                </a:solidFill>
                <a:latin typeface="Arial" pitchFamily="34" charset="0"/>
              </a:rPr>
              <a:t>תגובות קוד סטטוס של </a:t>
            </a:r>
            <a:r>
              <a:rPr lang="en-US" dirty="0" smtClean="0">
                <a:solidFill>
                  <a:schemeClr val="bg1"/>
                </a:solidFill>
                <a:latin typeface="Arial" pitchFamily="34" charset="0"/>
              </a:rPr>
              <a:t> HTTP</a:t>
            </a:r>
            <a:endParaRPr lang="he-IL" dirty="0">
              <a:solidFill>
                <a:schemeClr val="bg1"/>
              </a:solidFill>
            </a:endParaRPr>
          </a:p>
        </p:txBody>
      </p:sp>
      <p:sp>
        <p:nvSpPr>
          <p:cNvPr id="4" name="Text Box 7"/>
          <p:cNvSpPr txBox="1">
            <a:spLocks noChangeArrowheads="1"/>
          </p:cNvSpPr>
          <p:nvPr/>
        </p:nvSpPr>
        <p:spPr bwMode="auto">
          <a:xfrm>
            <a:off x="430534" y="1525588"/>
            <a:ext cx="8389938" cy="519112"/>
          </a:xfrm>
          <a:prstGeom prst="rect">
            <a:avLst/>
          </a:prstGeom>
          <a:noFill/>
          <a:ln w="9525">
            <a:noFill/>
            <a:miter lim="800000"/>
            <a:headEnd/>
            <a:tailEnd/>
          </a:ln>
        </p:spPr>
        <p:txBody>
          <a:bodyPr>
            <a:spAutoFit/>
          </a:bodyPr>
          <a:lstStyle/>
          <a:p>
            <a:pPr algn="r" rtl="1">
              <a:spcBef>
                <a:spcPct val="50000"/>
              </a:spcBef>
            </a:pPr>
            <a:r>
              <a:rPr lang="he-IL" sz="2800" dirty="0">
                <a:solidFill>
                  <a:srgbClr val="000000"/>
                </a:solidFill>
                <a:latin typeface="Arial" pitchFamily="34" charset="0"/>
              </a:rPr>
              <a:t>בשורה הראשונה בהודעת התגובה של השרת ללקוח:</a:t>
            </a:r>
            <a:endParaRPr lang="en-US" sz="2800" b="0" dirty="0">
              <a:solidFill>
                <a:srgbClr val="000000"/>
              </a:solidFill>
              <a:latin typeface="Arial" pitchFamily="34" charset="0"/>
            </a:endParaRPr>
          </a:p>
        </p:txBody>
      </p:sp>
      <p:sp>
        <p:nvSpPr>
          <p:cNvPr id="5" name="Rectangle 8"/>
          <p:cNvSpPr>
            <a:spLocks noChangeArrowheads="1"/>
          </p:cNvSpPr>
          <p:nvPr/>
        </p:nvSpPr>
        <p:spPr bwMode="auto">
          <a:xfrm>
            <a:off x="648022" y="2060848"/>
            <a:ext cx="7934325" cy="4648200"/>
          </a:xfrm>
          <a:prstGeom prst="rect">
            <a:avLst/>
          </a:prstGeom>
          <a:noFill/>
          <a:ln w="9525">
            <a:noFill/>
            <a:miter lim="800000"/>
            <a:headEnd/>
            <a:tailEnd/>
          </a:ln>
        </p:spPr>
        <p:txBody>
          <a:bodyPr/>
          <a:lstStyle/>
          <a:p>
            <a:pPr marL="342900" indent="-342900" eaLnBrk="0" hangingPunct="0">
              <a:spcBef>
                <a:spcPct val="20000"/>
              </a:spcBef>
              <a:buClr>
                <a:schemeClr val="hlink"/>
              </a:buClr>
              <a:buSzPct val="70000"/>
              <a:buFont typeface="Wingdings" pitchFamily="2" charset="2"/>
              <a:buNone/>
            </a:pPr>
            <a:r>
              <a:rPr lang="en-US" sz="2800" dirty="0">
                <a:solidFill>
                  <a:srgbClr val="FF0000"/>
                </a:solidFill>
                <a:latin typeface="Courier New" pitchFamily="49" charset="0"/>
              </a:rPr>
              <a:t>200 OK</a:t>
            </a:r>
            <a:endParaRPr lang="en-US" sz="2800" b="0" dirty="0"/>
          </a:p>
          <a:p>
            <a:pPr marL="742950" lvl="1" indent="-285750" algn="r" rtl="1" eaLnBrk="0" hangingPunct="0">
              <a:spcBef>
                <a:spcPct val="20000"/>
              </a:spcBef>
              <a:buFontTx/>
              <a:buChar char="–"/>
            </a:pPr>
            <a:r>
              <a:rPr lang="he-IL" sz="2400" b="0" dirty="0">
                <a:solidFill>
                  <a:srgbClr val="000099"/>
                </a:solidFill>
              </a:rPr>
              <a:t>בקשה הצליחה, האובייקט המבוקש בהמשך הודעה זאת.</a:t>
            </a:r>
            <a:endParaRPr lang="en-US" sz="2400" b="0" dirty="0">
              <a:solidFill>
                <a:srgbClr val="000099"/>
              </a:solidFill>
            </a:endParaRPr>
          </a:p>
          <a:p>
            <a:pPr marL="342900" indent="-342900" eaLnBrk="0" hangingPunct="0">
              <a:spcBef>
                <a:spcPct val="20000"/>
              </a:spcBef>
              <a:buClr>
                <a:schemeClr val="hlink"/>
              </a:buClr>
              <a:buSzPct val="70000"/>
              <a:buFont typeface="Wingdings" pitchFamily="2" charset="2"/>
              <a:buNone/>
            </a:pPr>
            <a:r>
              <a:rPr lang="en-US" sz="2800" dirty="0">
                <a:solidFill>
                  <a:srgbClr val="FF0000"/>
                </a:solidFill>
                <a:latin typeface="Courier New" pitchFamily="49" charset="0"/>
              </a:rPr>
              <a:t>301 Moved Permanently</a:t>
            </a:r>
            <a:endParaRPr lang="en-US" sz="2800" b="0" dirty="0"/>
          </a:p>
          <a:p>
            <a:pPr marL="742950" lvl="1" indent="-285750" algn="r" rtl="1" eaLnBrk="0" hangingPunct="0">
              <a:spcBef>
                <a:spcPct val="20000"/>
              </a:spcBef>
              <a:buFontTx/>
              <a:buChar char="–"/>
            </a:pPr>
            <a:r>
              <a:rPr lang="he-IL" sz="2400" b="0" dirty="0">
                <a:solidFill>
                  <a:srgbClr val="000099"/>
                </a:solidFill>
              </a:rPr>
              <a:t>האובייקט המבוקש עבר, מיקום חדש מפורט בהמשך הבקשה הזאת (</a:t>
            </a:r>
            <a:r>
              <a:rPr lang="en-US" sz="2400" b="0" dirty="0">
                <a:solidFill>
                  <a:srgbClr val="000099"/>
                </a:solidFill>
              </a:rPr>
              <a:t>Location:</a:t>
            </a:r>
            <a:r>
              <a:rPr lang="he-IL" sz="2400" b="0" dirty="0">
                <a:solidFill>
                  <a:srgbClr val="000099"/>
                </a:solidFill>
              </a:rPr>
              <a:t>)</a:t>
            </a:r>
            <a:endParaRPr lang="en-US" sz="2400" b="0" dirty="0">
              <a:solidFill>
                <a:srgbClr val="000099"/>
              </a:solidFill>
            </a:endParaRPr>
          </a:p>
          <a:p>
            <a:pPr marL="342900" indent="-342900" eaLnBrk="0" hangingPunct="0">
              <a:spcBef>
                <a:spcPct val="20000"/>
              </a:spcBef>
              <a:buClr>
                <a:schemeClr val="hlink"/>
              </a:buClr>
              <a:buSzPct val="70000"/>
              <a:buFont typeface="Wingdings" pitchFamily="2" charset="2"/>
              <a:buNone/>
            </a:pPr>
            <a:r>
              <a:rPr lang="en-US" sz="2800" dirty="0">
                <a:solidFill>
                  <a:srgbClr val="FF0000"/>
                </a:solidFill>
                <a:latin typeface="Courier New" pitchFamily="49" charset="0"/>
              </a:rPr>
              <a:t>400 Bad Request</a:t>
            </a:r>
            <a:endParaRPr lang="en-US" sz="2800" b="0" dirty="0"/>
          </a:p>
          <a:p>
            <a:pPr marL="742950" lvl="1" indent="-285750" algn="r" rtl="1" eaLnBrk="0" hangingPunct="0">
              <a:spcBef>
                <a:spcPct val="20000"/>
              </a:spcBef>
              <a:buFontTx/>
              <a:buChar char="–"/>
            </a:pPr>
            <a:r>
              <a:rPr lang="he-IL" sz="2400" b="0" dirty="0">
                <a:solidFill>
                  <a:srgbClr val="000099"/>
                </a:solidFill>
              </a:rPr>
              <a:t>הבקשה לא הובנה על ידי השרת.</a:t>
            </a:r>
            <a:endParaRPr lang="en-US" sz="2400" b="0" dirty="0">
              <a:solidFill>
                <a:srgbClr val="000099"/>
              </a:solidFill>
            </a:endParaRPr>
          </a:p>
          <a:p>
            <a:pPr marL="342900" indent="-342900" eaLnBrk="0" hangingPunct="0">
              <a:spcBef>
                <a:spcPct val="20000"/>
              </a:spcBef>
              <a:buClr>
                <a:schemeClr val="hlink"/>
              </a:buClr>
              <a:buSzPct val="70000"/>
              <a:buFont typeface="Wingdings" pitchFamily="2" charset="2"/>
              <a:buNone/>
            </a:pPr>
            <a:r>
              <a:rPr lang="en-US" sz="2800" dirty="0">
                <a:solidFill>
                  <a:srgbClr val="FF0000"/>
                </a:solidFill>
                <a:latin typeface="Courier New" pitchFamily="49" charset="0"/>
              </a:rPr>
              <a:t>404 Not Found</a:t>
            </a:r>
            <a:endParaRPr lang="en-US" sz="2800" b="0" dirty="0"/>
          </a:p>
          <a:p>
            <a:pPr marL="742950" lvl="1" indent="-285750" algn="r" rtl="1" eaLnBrk="0" hangingPunct="0">
              <a:spcBef>
                <a:spcPct val="20000"/>
              </a:spcBef>
              <a:buFontTx/>
              <a:buChar char="–"/>
            </a:pPr>
            <a:r>
              <a:rPr lang="he-IL" sz="2400" b="0" dirty="0">
                <a:solidFill>
                  <a:srgbClr val="000099"/>
                </a:solidFill>
              </a:rPr>
              <a:t>האובייקט המבוקש לא נמצא על השרת.</a:t>
            </a:r>
            <a:endParaRPr lang="en-US" sz="2400" b="0" dirty="0">
              <a:solidFill>
                <a:srgbClr val="000099"/>
              </a:solidFill>
            </a:endParaRPr>
          </a:p>
          <a:p>
            <a:pPr marL="342900" indent="-342900" eaLnBrk="0" hangingPunct="0">
              <a:spcBef>
                <a:spcPct val="20000"/>
              </a:spcBef>
              <a:buClr>
                <a:schemeClr val="hlink"/>
              </a:buClr>
              <a:buSzPct val="70000"/>
              <a:buFont typeface="Wingdings" pitchFamily="2" charset="2"/>
              <a:buNone/>
            </a:pPr>
            <a:r>
              <a:rPr lang="en-US" sz="2800" dirty="0">
                <a:solidFill>
                  <a:srgbClr val="FF0000"/>
                </a:solidFill>
                <a:latin typeface="Courier New" pitchFamily="49" charset="0"/>
              </a:rPr>
              <a:t>505 HTTP Version Not Supported</a:t>
            </a:r>
            <a:endParaRPr lang="en-US" sz="2800" b="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he-IL" dirty="0" smtClean="0">
                <a:solidFill>
                  <a:schemeClr val="bg1"/>
                </a:solidFill>
                <a:latin typeface="Arial" pitchFamily="34" charset="0"/>
              </a:rPr>
              <a:t>תהליכים ותקשורת </a:t>
            </a:r>
            <a:endParaRPr lang="he-IL" dirty="0">
              <a:solidFill>
                <a:schemeClr val="bg1"/>
              </a:solidFill>
            </a:endParaRPr>
          </a:p>
        </p:txBody>
      </p:sp>
      <p:sp>
        <p:nvSpPr>
          <p:cNvPr id="4" name="Text Box 5"/>
          <p:cNvSpPr txBox="1">
            <a:spLocks noChangeArrowheads="1"/>
          </p:cNvSpPr>
          <p:nvPr/>
        </p:nvSpPr>
        <p:spPr bwMode="auto">
          <a:xfrm>
            <a:off x="251520" y="1844824"/>
            <a:ext cx="3887788" cy="4291012"/>
          </a:xfrm>
          <a:prstGeom prst="rect">
            <a:avLst/>
          </a:prstGeom>
          <a:noFill/>
          <a:ln w="9525">
            <a:noFill/>
            <a:miter lim="800000"/>
            <a:headEnd/>
            <a:tailEnd/>
          </a:ln>
        </p:spPr>
        <p:txBody>
          <a:bodyPr>
            <a:spAutoFit/>
          </a:bodyPr>
          <a:lstStyle/>
          <a:p>
            <a:pPr algn="r" rtl="1">
              <a:spcBef>
                <a:spcPct val="50000"/>
              </a:spcBef>
            </a:pPr>
            <a:r>
              <a:rPr lang="he-IL" sz="2400">
                <a:solidFill>
                  <a:srgbClr val="000000"/>
                </a:solidFill>
                <a:latin typeface="Arial" pitchFamily="34" charset="0"/>
              </a:rPr>
              <a:t>תהליך לקוח:</a:t>
            </a:r>
          </a:p>
          <a:p>
            <a:pPr algn="r" rtl="1">
              <a:spcBef>
                <a:spcPct val="50000"/>
              </a:spcBef>
            </a:pPr>
            <a:r>
              <a:rPr lang="he-IL" sz="2400" b="0">
                <a:solidFill>
                  <a:srgbClr val="000000"/>
                </a:solidFill>
                <a:latin typeface="Arial" pitchFamily="34" charset="0"/>
              </a:rPr>
              <a:t>  תהליך שמתחיל את כל ההתקשרות</a:t>
            </a:r>
          </a:p>
          <a:p>
            <a:pPr algn="r" rtl="1">
              <a:spcBef>
                <a:spcPct val="50000"/>
              </a:spcBef>
            </a:pPr>
            <a:r>
              <a:rPr lang="he-IL" sz="2400">
                <a:solidFill>
                  <a:srgbClr val="000000"/>
                </a:solidFill>
                <a:latin typeface="Arial" pitchFamily="34" charset="0"/>
              </a:rPr>
              <a:t>תהליך שרת:</a:t>
            </a:r>
          </a:p>
          <a:p>
            <a:pPr algn="r" rtl="1">
              <a:spcBef>
                <a:spcPct val="50000"/>
              </a:spcBef>
            </a:pPr>
            <a:r>
              <a:rPr lang="he-IL" sz="2400" b="0">
                <a:solidFill>
                  <a:srgbClr val="000000"/>
                </a:solidFill>
                <a:latin typeface="Arial" pitchFamily="34" charset="0"/>
              </a:rPr>
              <a:t>תהליך שממתין ליצירת קשר</a:t>
            </a:r>
          </a:p>
          <a:p>
            <a:pPr algn="r" rtl="1">
              <a:spcBef>
                <a:spcPct val="50000"/>
              </a:spcBef>
              <a:buFontTx/>
              <a:buChar char="•"/>
            </a:pPr>
            <a:endParaRPr lang="he-IL" sz="2400" b="0">
              <a:solidFill>
                <a:srgbClr val="000000"/>
              </a:solidFill>
              <a:latin typeface="Arial" pitchFamily="34" charset="0"/>
            </a:endParaRPr>
          </a:p>
          <a:p>
            <a:pPr algn="r" rtl="1">
              <a:spcBef>
                <a:spcPct val="50000"/>
              </a:spcBef>
              <a:buFontTx/>
              <a:buChar char="•"/>
            </a:pPr>
            <a:r>
              <a:rPr lang="he-IL" sz="2400" b="0">
                <a:solidFill>
                  <a:srgbClr val="000000"/>
                </a:solidFill>
                <a:latin typeface="Arial" pitchFamily="34" charset="0"/>
              </a:rPr>
              <a:t> </a:t>
            </a:r>
            <a:r>
              <a:rPr lang="he-IL" sz="2400">
                <a:solidFill>
                  <a:srgbClr val="000000"/>
                </a:solidFill>
                <a:latin typeface="Arial" pitchFamily="34" charset="0"/>
              </a:rPr>
              <a:t>חשוב:</a:t>
            </a:r>
            <a:r>
              <a:rPr lang="he-IL" sz="2400" b="0">
                <a:solidFill>
                  <a:srgbClr val="000000"/>
                </a:solidFill>
                <a:latin typeface="Arial" pitchFamily="34" charset="0"/>
              </a:rPr>
              <a:t> יישומים בארכיטקטורת </a:t>
            </a:r>
            <a:r>
              <a:rPr lang="en-US" sz="2400" b="0">
                <a:solidFill>
                  <a:srgbClr val="000000"/>
                </a:solidFill>
                <a:latin typeface="Arial" pitchFamily="34" charset="0"/>
              </a:rPr>
              <a:t/>
            </a:r>
            <a:br>
              <a:rPr lang="en-US" sz="2400" b="0">
                <a:solidFill>
                  <a:srgbClr val="000000"/>
                </a:solidFill>
                <a:latin typeface="Arial" pitchFamily="34" charset="0"/>
              </a:rPr>
            </a:br>
            <a:r>
              <a:rPr lang="he-IL" sz="2400" b="0">
                <a:solidFill>
                  <a:srgbClr val="000000"/>
                </a:solidFill>
                <a:latin typeface="Arial" pitchFamily="34" charset="0"/>
              </a:rPr>
              <a:t>  </a:t>
            </a:r>
            <a:r>
              <a:rPr lang="en-US" sz="2400" b="0">
                <a:solidFill>
                  <a:srgbClr val="000000"/>
                </a:solidFill>
                <a:latin typeface="Arial" pitchFamily="34" charset="0"/>
              </a:rPr>
              <a:t>P2P</a:t>
            </a:r>
            <a:r>
              <a:rPr lang="he-IL" sz="2400" b="0">
                <a:solidFill>
                  <a:srgbClr val="000000"/>
                </a:solidFill>
                <a:latin typeface="Arial" pitchFamily="34" charset="0"/>
              </a:rPr>
              <a:t> הם בעלי תהליכי לקוח </a:t>
            </a:r>
            <a:r>
              <a:rPr lang="en-US" sz="2400" b="0">
                <a:solidFill>
                  <a:srgbClr val="000000"/>
                </a:solidFill>
                <a:latin typeface="Arial" pitchFamily="34" charset="0"/>
              </a:rPr>
              <a:t/>
            </a:r>
            <a:br>
              <a:rPr lang="en-US" sz="2400" b="0">
                <a:solidFill>
                  <a:srgbClr val="000000"/>
                </a:solidFill>
                <a:latin typeface="Arial" pitchFamily="34" charset="0"/>
              </a:rPr>
            </a:br>
            <a:r>
              <a:rPr lang="he-IL" sz="2400" b="0">
                <a:solidFill>
                  <a:srgbClr val="000000"/>
                </a:solidFill>
                <a:latin typeface="Arial" pitchFamily="34" charset="0"/>
              </a:rPr>
              <a:t>  ותהליכי שרת</a:t>
            </a:r>
          </a:p>
        </p:txBody>
      </p:sp>
      <p:sp>
        <p:nvSpPr>
          <p:cNvPr id="5" name="Text Box 6"/>
          <p:cNvSpPr txBox="1">
            <a:spLocks noChangeArrowheads="1"/>
          </p:cNvSpPr>
          <p:nvPr/>
        </p:nvSpPr>
        <p:spPr bwMode="auto">
          <a:xfrm>
            <a:off x="4644133" y="1881336"/>
            <a:ext cx="4248150" cy="3927475"/>
          </a:xfrm>
          <a:prstGeom prst="rect">
            <a:avLst/>
          </a:prstGeom>
          <a:noFill/>
          <a:ln w="9525">
            <a:noFill/>
            <a:miter lim="800000"/>
            <a:headEnd/>
            <a:tailEnd/>
          </a:ln>
        </p:spPr>
        <p:txBody>
          <a:bodyPr>
            <a:spAutoFit/>
          </a:bodyPr>
          <a:lstStyle/>
          <a:p>
            <a:pPr algn="r" rtl="1">
              <a:spcBef>
                <a:spcPct val="50000"/>
              </a:spcBef>
            </a:pPr>
            <a:r>
              <a:rPr lang="he-IL" sz="2400">
                <a:solidFill>
                  <a:srgbClr val="000000"/>
                </a:solidFill>
                <a:latin typeface="Arial" pitchFamily="34" charset="0"/>
              </a:rPr>
              <a:t>תהליך:</a:t>
            </a:r>
            <a:r>
              <a:rPr lang="he-IL" sz="2400" b="0">
                <a:solidFill>
                  <a:srgbClr val="000000"/>
                </a:solidFill>
                <a:latin typeface="Arial" pitchFamily="34" charset="0"/>
              </a:rPr>
              <a:t> תכנית שרצה על </a:t>
            </a:r>
            <a:r>
              <a:rPr lang="en-US" sz="2400" b="0">
                <a:solidFill>
                  <a:srgbClr val="000000"/>
                </a:solidFill>
                <a:latin typeface="Arial" pitchFamily="34" charset="0"/>
              </a:rPr>
              <a:t>host</a:t>
            </a:r>
            <a:endParaRPr lang="he-IL" sz="2400">
              <a:solidFill>
                <a:srgbClr val="000000"/>
              </a:solidFill>
              <a:latin typeface="Arial" pitchFamily="34" charset="0"/>
            </a:endParaRPr>
          </a:p>
          <a:p>
            <a:pPr algn="r" rtl="1">
              <a:spcBef>
                <a:spcPct val="50000"/>
              </a:spcBef>
              <a:buFontTx/>
              <a:buChar char="•"/>
            </a:pPr>
            <a:r>
              <a:rPr lang="he-IL" sz="2400" b="0">
                <a:solidFill>
                  <a:srgbClr val="000000"/>
                </a:solidFill>
                <a:latin typeface="Arial" pitchFamily="34" charset="0"/>
              </a:rPr>
              <a:t> באותו </a:t>
            </a:r>
            <a:r>
              <a:rPr lang="en-US" sz="2400" b="0">
                <a:solidFill>
                  <a:srgbClr val="000000"/>
                </a:solidFill>
                <a:latin typeface="Arial" pitchFamily="34" charset="0"/>
              </a:rPr>
              <a:t>host</a:t>
            </a:r>
            <a:r>
              <a:rPr lang="he-IL" sz="2400" b="0">
                <a:solidFill>
                  <a:srgbClr val="000000"/>
                </a:solidFill>
                <a:latin typeface="Arial" pitchFamily="34" charset="0"/>
              </a:rPr>
              <a:t>, שני תהליכים יכולים </a:t>
            </a:r>
            <a:r>
              <a:rPr lang="en-US" sz="2400" b="0">
                <a:solidFill>
                  <a:srgbClr val="000000"/>
                </a:solidFill>
                <a:latin typeface="Arial" pitchFamily="34" charset="0"/>
              </a:rPr>
              <a:t/>
            </a:r>
            <a:br>
              <a:rPr lang="en-US" sz="2400" b="0">
                <a:solidFill>
                  <a:srgbClr val="000000"/>
                </a:solidFill>
                <a:latin typeface="Arial" pitchFamily="34" charset="0"/>
              </a:rPr>
            </a:br>
            <a:r>
              <a:rPr lang="he-IL" sz="2400" b="0">
                <a:solidFill>
                  <a:srgbClr val="000000"/>
                </a:solidFill>
                <a:latin typeface="Arial" pitchFamily="34" charset="0"/>
              </a:rPr>
              <a:t>  לתקשר באמצעות </a:t>
            </a:r>
            <a:r>
              <a:rPr lang="he-IL" sz="2400">
                <a:solidFill>
                  <a:srgbClr val="000000"/>
                </a:solidFill>
                <a:latin typeface="Arial" pitchFamily="34" charset="0"/>
              </a:rPr>
              <a:t>תקשורת </a:t>
            </a:r>
            <a:r>
              <a:rPr lang="en-US" sz="2400">
                <a:solidFill>
                  <a:srgbClr val="000000"/>
                </a:solidFill>
                <a:latin typeface="Arial" pitchFamily="34" charset="0"/>
              </a:rPr>
              <a:t/>
            </a:r>
            <a:br>
              <a:rPr lang="en-US" sz="2400">
                <a:solidFill>
                  <a:srgbClr val="000000"/>
                </a:solidFill>
                <a:latin typeface="Arial" pitchFamily="34" charset="0"/>
              </a:rPr>
            </a:br>
            <a:r>
              <a:rPr lang="en-US" sz="2400">
                <a:solidFill>
                  <a:srgbClr val="000000"/>
                </a:solidFill>
                <a:latin typeface="Arial" pitchFamily="34" charset="0"/>
              </a:rPr>
              <a:t>  </a:t>
            </a:r>
            <a:r>
              <a:rPr lang="he-IL" sz="2400">
                <a:solidFill>
                  <a:srgbClr val="000000"/>
                </a:solidFill>
                <a:latin typeface="Arial" pitchFamily="34" charset="0"/>
              </a:rPr>
              <a:t>בין-תהליכית (</a:t>
            </a:r>
            <a:r>
              <a:rPr lang="en-US" sz="2400">
                <a:solidFill>
                  <a:srgbClr val="000000"/>
                </a:solidFill>
                <a:latin typeface="Arial" pitchFamily="34" charset="0"/>
              </a:rPr>
              <a:t>interprocess </a:t>
            </a:r>
            <a:br>
              <a:rPr lang="en-US" sz="2400">
                <a:solidFill>
                  <a:srgbClr val="000000"/>
                </a:solidFill>
                <a:latin typeface="Arial" pitchFamily="34" charset="0"/>
              </a:rPr>
            </a:br>
            <a:r>
              <a:rPr lang="he-IL" sz="2400">
                <a:solidFill>
                  <a:srgbClr val="000000"/>
                </a:solidFill>
                <a:latin typeface="Arial" pitchFamily="34" charset="0"/>
              </a:rPr>
              <a:t>  </a:t>
            </a:r>
            <a:r>
              <a:rPr lang="en-US" sz="2400">
                <a:solidFill>
                  <a:srgbClr val="000000"/>
                </a:solidFill>
                <a:latin typeface="Arial" pitchFamily="34" charset="0"/>
              </a:rPr>
              <a:t>communication</a:t>
            </a:r>
            <a:r>
              <a:rPr lang="he-IL" sz="2400">
                <a:solidFill>
                  <a:srgbClr val="000000"/>
                </a:solidFill>
                <a:latin typeface="Arial" pitchFamily="34" charset="0"/>
              </a:rPr>
              <a:t>)</a:t>
            </a:r>
          </a:p>
          <a:p>
            <a:pPr algn="r" rtl="1">
              <a:spcBef>
                <a:spcPct val="50000"/>
              </a:spcBef>
            </a:pPr>
            <a:r>
              <a:rPr lang="he-IL" sz="2000" b="0">
                <a:solidFill>
                  <a:srgbClr val="000000"/>
                </a:solidFill>
                <a:latin typeface="Arial" pitchFamily="34" charset="0"/>
              </a:rPr>
              <a:t> - לא במסגרת הקורס הזה</a:t>
            </a:r>
          </a:p>
          <a:p>
            <a:pPr algn="r" rtl="1">
              <a:spcBef>
                <a:spcPct val="50000"/>
              </a:spcBef>
              <a:buFontTx/>
              <a:buChar char="•"/>
            </a:pPr>
            <a:r>
              <a:rPr lang="he-IL" sz="2400" b="0">
                <a:solidFill>
                  <a:srgbClr val="000000"/>
                </a:solidFill>
                <a:latin typeface="Arial" pitchFamily="34" charset="0"/>
              </a:rPr>
              <a:t> תהליכים על </a:t>
            </a:r>
            <a:r>
              <a:rPr lang="en-US" sz="2400" b="0">
                <a:solidFill>
                  <a:srgbClr val="000000"/>
                </a:solidFill>
                <a:latin typeface="Arial" pitchFamily="34" charset="0"/>
              </a:rPr>
              <a:t>hosts</a:t>
            </a:r>
            <a:r>
              <a:rPr lang="he-IL" sz="2400" b="0">
                <a:solidFill>
                  <a:srgbClr val="000000"/>
                </a:solidFill>
                <a:latin typeface="Arial" pitchFamily="34" charset="0"/>
              </a:rPr>
              <a:t> שונים </a:t>
            </a:r>
            <a:r>
              <a:rPr lang="en-US" sz="2400" b="0">
                <a:solidFill>
                  <a:srgbClr val="000000"/>
                </a:solidFill>
                <a:latin typeface="Arial" pitchFamily="34" charset="0"/>
              </a:rPr>
              <a:t/>
            </a:r>
            <a:br>
              <a:rPr lang="en-US" sz="2400" b="0">
                <a:solidFill>
                  <a:srgbClr val="000000"/>
                </a:solidFill>
                <a:latin typeface="Arial" pitchFamily="34" charset="0"/>
              </a:rPr>
            </a:br>
            <a:r>
              <a:rPr lang="he-IL" sz="2400" b="0">
                <a:solidFill>
                  <a:srgbClr val="000000"/>
                </a:solidFill>
                <a:latin typeface="Arial" pitchFamily="34" charset="0"/>
              </a:rPr>
              <a:t>  באמצעות חילופי הודעות</a:t>
            </a:r>
          </a:p>
          <a:p>
            <a:pPr algn="r" rtl="1">
              <a:spcBef>
                <a:spcPct val="50000"/>
              </a:spcBef>
            </a:pPr>
            <a:r>
              <a:rPr lang="he-IL" sz="2000" b="0">
                <a:solidFill>
                  <a:srgbClr val="000000"/>
                </a:solidFill>
                <a:latin typeface="Arial" pitchFamily="34" charset="0"/>
              </a:rPr>
              <a:t> - על זה נלמד בקורס הזה</a:t>
            </a:r>
            <a:endParaRPr lang="en-US" sz="2000" b="0">
              <a:solidFill>
                <a:srgbClr val="000000"/>
              </a:solidFill>
              <a:latin typeface="Arial" pitchFamily="34" charset="0"/>
            </a:endParaRPr>
          </a:p>
        </p:txBody>
      </p:sp>
      <p:sp>
        <p:nvSpPr>
          <p:cNvPr id="6" name="Rectangle 7"/>
          <p:cNvSpPr>
            <a:spLocks noChangeArrowheads="1"/>
          </p:cNvSpPr>
          <p:nvPr/>
        </p:nvSpPr>
        <p:spPr bwMode="auto">
          <a:xfrm>
            <a:off x="359470" y="1808311"/>
            <a:ext cx="3816350" cy="2592388"/>
          </a:xfrm>
          <a:prstGeom prst="rect">
            <a:avLst/>
          </a:prstGeom>
          <a:noFill/>
          <a:ln w="28575">
            <a:solidFill>
              <a:srgbClr val="000000"/>
            </a:solidFill>
            <a:miter lim="800000"/>
            <a:headEnd/>
            <a:tailEnd/>
          </a:ln>
        </p:spPr>
        <p:txBody>
          <a:bodyPr wrap="none" anchor="ctr"/>
          <a:lstStyle/>
          <a:p>
            <a:endParaRPr lang="he-IL"/>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he-IL" dirty="0" smtClean="0">
                <a:solidFill>
                  <a:schemeClr val="bg1"/>
                </a:solidFill>
                <a:latin typeface="Arial" pitchFamily="34" charset="0"/>
              </a:rPr>
              <a:t>העלאה של קלט מ-</a:t>
            </a:r>
            <a:r>
              <a:rPr lang="en-US" dirty="0" smtClean="0">
                <a:solidFill>
                  <a:schemeClr val="bg1"/>
                </a:solidFill>
                <a:latin typeface="Arial" pitchFamily="34" charset="0"/>
              </a:rPr>
              <a:t>web form</a:t>
            </a:r>
            <a:endParaRPr lang="he-IL" dirty="0">
              <a:solidFill>
                <a:schemeClr val="bg1"/>
              </a:solidFill>
            </a:endParaRPr>
          </a:p>
        </p:txBody>
      </p:sp>
      <p:sp>
        <p:nvSpPr>
          <p:cNvPr id="4" name="Text Box 6"/>
          <p:cNvSpPr txBox="1">
            <a:spLocks noChangeArrowheads="1"/>
          </p:cNvSpPr>
          <p:nvPr/>
        </p:nvSpPr>
        <p:spPr bwMode="auto">
          <a:xfrm>
            <a:off x="4536158" y="1845370"/>
            <a:ext cx="4248150" cy="1370012"/>
          </a:xfrm>
          <a:prstGeom prst="rect">
            <a:avLst/>
          </a:prstGeom>
          <a:noFill/>
          <a:ln w="9525">
            <a:noFill/>
            <a:miter lim="800000"/>
            <a:headEnd/>
            <a:tailEnd/>
          </a:ln>
        </p:spPr>
        <p:txBody>
          <a:bodyPr>
            <a:spAutoFit/>
          </a:bodyPr>
          <a:lstStyle/>
          <a:p>
            <a:pPr algn="r" rtl="1">
              <a:spcBef>
                <a:spcPct val="50000"/>
              </a:spcBef>
            </a:pPr>
            <a:r>
              <a:rPr lang="he-IL" sz="2400" dirty="0">
                <a:solidFill>
                  <a:srgbClr val="000000"/>
                </a:solidFill>
                <a:latin typeface="Arial" pitchFamily="34" charset="0"/>
              </a:rPr>
              <a:t>שימוש בשיטת </a:t>
            </a:r>
            <a:r>
              <a:rPr lang="en-US" sz="2400" dirty="0">
                <a:solidFill>
                  <a:srgbClr val="000000"/>
                </a:solidFill>
                <a:latin typeface="Arial" pitchFamily="34" charset="0"/>
              </a:rPr>
              <a:t>Post</a:t>
            </a:r>
            <a:r>
              <a:rPr lang="he-IL" sz="2400" dirty="0">
                <a:solidFill>
                  <a:srgbClr val="000000"/>
                </a:solidFill>
                <a:latin typeface="Arial" pitchFamily="34" charset="0"/>
              </a:rPr>
              <a:t>:</a:t>
            </a:r>
            <a:endParaRPr lang="he-IL" sz="2400" b="0" dirty="0">
              <a:solidFill>
                <a:srgbClr val="000000"/>
              </a:solidFill>
              <a:latin typeface="Arial" pitchFamily="34" charset="0"/>
            </a:endParaRPr>
          </a:p>
          <a:p>
            <a:pPr algn="r" rtl="1">
              <a:spcBef>
                <a:spcPct val="50000"/>
              </a:spcBef>
              <a:buFontTx/>
              <a:buChar char="•"/>
            </a:pPr>
            <a:r>
              <a:rPr lang="he-IL" sz="2400" b="0" dirty="0">
                <a:solidFill>
                  <a:srgbClr val="000000"/>
                </a:solidFill>
                <a:latin typeface="Arial" pitchFamily="34" charset="0"/>
              </a:rPr>
              <a:t> הקלט מועלה לשרת בגוף </a:t>
            </a:r>
            <a:r>
              <a:rPr lang="en-US" sz="2400" b="0" dirty="0">
                <a:solidFill>
                  <a:srgbClr val="000000"/>
                </a:solidFill>
                <a:latin typeface="Arial" pitchFamily="34" charset="0"/>
              </a:rPr>
              <a:t/>
            </a:r>
            <a:br>
              <a:rPr lang="en-US" sz="2400" b="0" dirty="0">
                <a:solidFill>
                  <a:srgbClr val="000000"/>
                </a:solidFill>
                <a:latin typeface="Arial" pitchFamily="34" charset="0"/>
              </a:rPr>
            </a:br>
            <a:r>
              <a:rPr lang="he-IL" sz="2400" b="0" dirty="0">
                <a:solidFill>
                  <a:srgbClr val="000000"/>
                </a:solidFill>
                <a:latin typeface="Arial" pitchFamily="34" charset="0"/>
              </a:rPr>
              <a:t>  הבקשה</a:t>
            </a:r>
            <a:endParaRPr lang="en-US" sz="2400" b="0" dirty="0">
              <a:solidFill>
                <a:srgbClr val="000000"/>
              </a:solidFill>
              <a:latin typeface="Arial" pitchFamily="34" charset="0"/>
            </a:endParaRPr>
          </a:p>
        </p:txBody>
      </p:sp>
      <p:sp>
        <p:nvSpPr>
          <p:cNvPr id="5" name="Text Box 8"/>
          <p:cNvSpPr txBox="1">
            <a:spLocks noChangeArrowheads="1"/>
          </p:cNvSpPr>
          <p:nvPr/>
        </p:nvSpPr>
        <p:spPr bwMode="auto">
          <a:xfrm>
            <a:off x="2051720" y="3717032"/>
            <a:ext cx="6553200" cy="1004888"/>
          </a:xfrm>
          <a:prstGeom prst="rect">
            <a:avLst/>
          </a:prstGeom>
          <a:noFill/>
          <a:ln w="9525">
            <a:noFill/>
            <a:miter lim="800000"/>
            <a:headEnd/>
            <a:tailEnd/>
          </a:ln>
        </p:spPr>
        <p:txBody>
          <a:bodyPr>
            <a:spAutoFit/>
          </a:bodyPr>
          <a:lstStyle/>
          <a:p>
            <a:pPr algn="r" rtl="1">
              <a:spcBef>
                <a:spcPct val="50000"/>
              </a:spcBef>
            </a:pPr>
            <a:r>
              <a:rPr lang="he-IL" sz="2400">
                <a:solidFill>
                  <a:srgbClr val="000000"/>
                </a:solidFill>
                <a:latin typeface="Arial" pitchFamily="34" charset="0"/>
              </a:rPr>
              <a:t>שימוש בשיטת </a:t>
            </a:r>
            <a:r>
              <a:rPr lang="en-US" sz="2400">
                <a:solidFill>
                  <a:srgbClr val="000000"/>
                </a:solidFill>
                <a:latin typeface="Arial" pitchFamily="34" charset="0"/>
              </a:rPr>
              <a:t>Get</a:t>
            </a:r>
            <a:r>
              <a:rPr lang="he-IL" sz="2400">
                <a:solidFill>
                  <a:srgbClr val="000000"/>
                </a:solidFill>
                <a:latin typeface="Arial" pitchFamily="34" charset="0"/>
              </a:rPr>
              <a:t>:</a:t>
            </a:r>
          </a:p>
          <a:p>
            <a:pPr algn="r" rtl="1">
              <a:spcBef>
                <a:spcPct val="50000"/>
              </a:spcBef>
              <a:buFontTx/>
              <a:buChar char="•"/>
            </a:pPr>
            <a:r>
              <a:rPr lang="he-IL" sz="2400" b="0">
                <a:solidFill>
                  <a:srgbClr val="000000"/>
                </a:solidFill>
                <a:latin typeface="Arial" pitchFamily="34" charset="0"/>
              </a:rPr>
              <a:t> קלט מועלה לשרת בשורת ה-</a:t>
            </a:r>
            <a:r>
              <a:rPr lang="en-US" sz="2400" b="0">
                <a:solidFill>
                  <a:srgbClr val="000000"/>
                </a:solidFill>
                <a:latin typeface="Arial" pitchFamily="34" charset="0"/>
              </a:rPr>
              <a:t>URL</a:t>
            </a:r>
            <a:r>
              <a:rPr lang="he-IL" sz="2400" b="0">
                <a:solidFill>
                  <a:srgbClr val="000000"/>
                </a:solidFill>
                <a:latin typeface="Arial" pitchFamily="34" charset="0"/>
              </a:rPr>
              <a:t> של הבקשה:</a:t>
            </a:r>
            <a:endParaRPr lang="en-US" sz="2400" b="0">
              <a:solidFill>
                <a:srgbClr val="000000"/>
              </a:solidFill>
              <a:latin typeface="Arial" pitchFamily="34" charset="0"/>
            </a:endParaRPr>
          </a:p>
        </p:txBody>
      </p:sp>
      <p:sp>
        <p:nvSpPr>
          <p:cNvPr id="6" name="Text Box 9"/>
          <p:cNvSpPr txBox="1">
            <a:spLocks noChangeArrowheads="1"/>
          </p:cNvSpPr>
          <p:nvPr/>
        </p:nvSpPr>
        <p:spPr bwMode="auto">
          <a:xfrm>
            <a:off x="0" y="4849996"/>
            <a:ext cx="9143999" cy="523220"/>
          </a:xfrm>
          <a:prstGeom prst="rect">
            <a:avLst/>
          </a:prstGeom>
          <a:noFill/>
          <a:ln w="9525">
            <a:noFill/>
            <a:miter lim="800000"/>
            <a:headEnd/>
            <a:tailEnd/>
          </a:ln>
        </p:spPr>
        <p:txBody>
          <a:bodyPr wrap="square">
            <a:spAutoFit/>
          </a:bodyPr>
          <a:lstStyle/>
          <a:p>
            <a:pPr eaLnBrk="0" hangingPunct="0"/>
            <a:r>
              <a:rPr lang="en-US" sz="2800" dirty="0" smtClean="0">
                <a:solidFill>
                  <a:srgbClr val="000000"/>
                </a:solidFill>
                <a:latin typeface="Courier New" pitchFamily="49" charset="0"/>
              </a:rPr>
              <a:t>www.site.com/search?monkeys=123&amp;banana=...</a:t>
            </a:r>
            <a:endParaRPr lang="en-US" sz="2000" dirty="0">
              <a:solidFill>
                <a:srgbClr val="000000"/>
              </a:solidFill>
              <a:latin typeface="Courier New" pitchFamily="49" charset="0"/>
            </a:endParaRPr>
          </a:p>
        </p:txBody>
      </p:sp>
    </p:spTree>
    <p:extLst>
      <p:ext uri="{BB962C8B-B14F-4D97-AF65-F5344CB8AC3E}">
        <p14:creationId xmlns:p14="http://schemas.microsoft.com/office/powerpoint/2010/main" val="30695803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Clients and Servers</a:t>
            </a:r>
            <a:endParaRPr lang="he-IL" dirty="0">
              <a:solidFill>
                <a:schemeClr val="bg1"/>
              </a:solidFill>
            </a:endParaRPr>
          </a:p>
        </p:txBody>
      </p:sp>
      <p:sp>
        <p:nvSpPr>
          <p:cNvPr id="6" name="Text Placeholder 2"/>
          <p:cNvSpPr>
            <a:spLocks noGrp="1"/>
          </p:cNvSpPr>
          <p:nvPr>
            <p:ph type="body" idx="1"/>
          </p:nvPr>
        </p:nvSpPr>
        <p:spPr>
          <a:xfrm>
            <a:off x="457200" y="1916832"/>
            <a:ext cx="8507288" cy="4104456"/>
          </a:xfrm>
        </p:spPr>
        <p:txBody>
          <a:bodyPr/>
          <a:lstStyle/>
          <a:p>
            <a:pPr marL="457200" indent="-457200">
              <a:buFont typeface="Wingdings" panose="05000000000000000000" pitchFamily="2" charset="2"/>
              <a:buChar char="q"/>
            </a:pPr>
            <a:r>
              <a:rPr lang="en-US" sz="2400" dirty="0" smtClean="0"/>
              <a:t>Servers Open-Source</a:t>
            </a:r>
          </a:p>
          <a:p>
            <a:pPr marL="457200" lvl="1" indent="-457200">
              <a:buFont typeface="Wingdings" panose="05000000000000000000" pitchFamily="2" charset="2"/>
              <a:buChar char="q"/>
            </a:pPr>
            <a:r>
              <a:rPr lang="en-US" sz="1800" dirty="0" smtClean="0"/>
              <a:t>Apache-2</a:t>
            </a:r>
            <a:r>
              <a:rPr lang="en-US" sz="1800" dirty="0"/>
              <a:t>, </a:t>
            </a:r>
            <a:r>
              <a:rPr lang="en-US" sz="1800" dirty="0" err="1"/>
              <a:t>ngnix</a:t>
            </a:r>
            <a:r>
              <a:rPr lang="en-US" sz="1800" dirty="0"/>
              <a:t> (Igor </a:t>
            </a:r>
            <a:r>
              <a:rPr lang="en-US" sz="1800" dirty="0" err="1"/>
              <a:t>Susoev</a:t>
            </a:r>
            <a:r>
              <a:rPr lang="en-US" sz="1800" dirty="0"/>
              <a:t>), light-http </a:t>
            </a:r>
            <a:endParaRPr lang="en-US" sz="1800" dirty="0" smtClean="0"/>
          </a:p>
          <a:p>
            <a:pPr marL="457200" indent="-457200">
              <a:buFont typeface="Wingdings" panose="05000000000000000000" pitchFamily="2" charset="2"/>
              <a:buChar char="q"/>
            </a:pPr>
            <a:r>
              <a:rPr lang="en-US" sz="2400" dirty="0" smtClean="0"/>
              <a:t>Servers</a:t>
            </a:r>
            <a:r>
              <a:rPr lang="en-US" sz="2400" dirty="0"/>
              <a:t>, </a:t>
            </a:r>
            <a:r>
              <a:rPr lang="en-US" sz="2400" dirty="0" smtClean="0"/>
              <a:t>Proprietary </a:t>
            </a:r>
          </a:p>
          <a:p>
            <a:pPr marL="457200" lvl="1" indent="-457200">
              <a:buFont typeface="Wingdings" panose="05000000000000000000" pitchFamily="2" charset="2"/>
              <a:buChar char="q"/>
            </a:pPr>
            <a:r>
              <a:rPr lang="en-US" sz="1800" dirty="0" smtClean="0"/>
              <a:t>Internet </a:t>
            </a:r>
            <a:r>
              <a:rPr lang="en-US" sz="1800" dirty="0"/>
              <a:t>Information Services – </a:t>
            </a:r>
            <a:r>
              <a:rPr lang="en-US" sz="1800" dirty="0" smtClean="0"/>
              <a:t>Microsoft</a:t>
            </a:r>
            <a:endParaRPr lang="en-US" sz="1800" dirty="0"/>
          </a:p>
          <a:p>
            <a:pPr marL="457200" indent="-457200">
              <a:buFont typeface="Wingdings" panose="05000000000000000000" pitchFamily="2" charset="2"/>
              <a:buChar char="q"/>
            </a:pPr>
            <a:endParaRPr lang="en-US" sz="2400" dirty="0" smtClean="0"/>
          </a:p>
          <a:p>
            <a:pPr marL="457200" indent="-457200">
              <a:buFont typeface="Wingdings" panose="05000000000000000000" pitchFamily="2" charset="2"/>
              <a:buChar char="q"/>
            </a:pPr>
            <a:r>
              <a:rPr lang="en-US" sz="2400" dirty="0" smtClean="0"/>
              <a:t>HTTP-Clients </a:t>
            </a:r>
            <a:r>
              <a:rPr lang="en-US" sz="2400" dirty="0"/>
              <a:t>Open-Source: </a:t>
            </a:r>
            <a:endParaRPr lang="en-US" sz="2400" dirty="0" smtClean="0"/>
          </a:p>
          <a:p>
            <a:pPr marL="457200" lvl="1" indent="-457200">
              <a:buFont typeface="Wingdings" panose="05000000000000000000" pitchFamily="2" charset="2"/>
              <a:buChar char="q"/>
            </a:pPr>
            <a:r>
              <a:rPr lang="en-US" sz="1800" dirty="0" smtClean="0"/>
              <a:t>lynx</a:t>
            </a:r>
            <a:r>
              <a:rPr lang="en-US" sz="1800" dirty="0"/>
              <a:t>, </a:t>
            </a:r>
            <a:r>
              <a:rPr lang="en-US" sz="1800" dirty="0" err="1"/>
              <a:t>wget</a:t>
            </a:r>
            <a:r>
              <a:rPr lang="en-US" sz="1800" dirty="0"/>
              <a:t>, </a:t>
            </a:r>
            <a:r>
              <a:rPr lang="en-US" sz="1800" dirty="0" err="1" smtClean="0"/>
              <a:t>libcurl</a:t>
            </a:r>
            <a:r>
              <a:rPr lang="en-US" sz="1800" dirty="0" smtClean="0"/>
              <a:t>-library</a:t>
            </a:r>
            <a:r>
              <a:rPr lang="en-US" sz="1800" dirty="0"/>
              <a:t>, </a:t>
            </a:r>
            <a:r>
              <a:rPr lang="en-US" sz="1800" dirty="0" smtClean="0"/>
              <a:t>Firefox</a:t>
            </a:r>
          </a:p>
          <a:p>
            <a:pPr marL="457200" indent="-457200">
              <a:buFont typeface="Wingdings" panose="05000000000000000000" pitchFamily="2" charset="2"/>
              <a:buChar char="q"/>
            </a:pPr>
            <a:r>
              <a:rPr lang="en-US" sz="2400" dirty="0" smtClean="0"/>
              <a:t>HTTP-Clients</a:t>
            </a:r>
            <a:r>
              <a:rPr lang="en-US" sz="2400" dirty="0"/>
              <a:t>, Proprietary: </a:t>
            </a:r>
            <a:endParaRPr lang="en-US" sz="2400" dirty="0" smtClean="0"/>
          </a:p>
          <a:p>
            <a:pPr marL="457200" lvl="1" indent="-457200">
              <a:buFont typeface="Wingdings" panose="05000000000000000000" pitchFamily="2" charset="2"/>
              <a:buChar char="q"/>
            </a:pPr>
            <a:r>
              <a:rPr lang="en-US" sz="1800" dirty="0" smtClean="0"/>
              <a:t>Chrome</a:t>
            </a:r>
            <a:r>
              <a:rPr lang="en-US" sz="1800" dirty="0"/>
              <a:t>, Microsoft Browsers, Safari</a:t>
            </a:r>
          </a:p>
          <a:p>
            <a:pPr marL="457200" indent="-457200">
              <a:buFont typeface="Wingdings" panose="05000000000000000000" pitchFamily="2" charset="2"/>
              <a:buChar char="q"/>
            </a:pPr>
            <a:endParaRPr lang="en-US" sz="2400" dirty="0"/>
          </a:p>
          <a:p>
            <a:pPr marL="457200" indent="-457200">
              <a:buFont typeface="Wingdings" panose="05000000000000000000" pitchFamily="2" charset="2"/>
              <a:buChar char="q"/>
            </a:pPr>
            <a:r>
              <a:rPr lang="en-US" sz="2400" dirty="0" smtClean="0"/>
              <a:t>Testing </a:t>
            </a:r>
            <a:r>
              <a:rPr lang="en-US" sz="2400" dirty="0"/>
              <a:t>Tools, Open-Source: </a:t>
            </a:r>
            <a:endParaRPr lang="en-US" sz="2400" dirty="0" smtClean="0"/>
          </a:p>
          <a:p>
            <a:pPr marL="457200" lvl="1" indent="-457200">
              <a:buFont typeface="Wingdings" panose="05000000000000000000" pitchFamily="2" charset="2"/>
              <a:buChar char="q"/>
            </a:pPr>
            <a:r>
              <a:rPr lang="en-US" sz="1800" dirty="0" err="1" smtClean="0"/>
              <a:t>JMeter</a:t>
            </a:r>
            <a:r>
              <a:rPr lang="en-US" sz="1800" dirty="0"/>
              <a:t>, </a:t>
            </a:r>
            <a:r>
              <a:rPr lang="en-US" sz="1800" dirty="0" smtClean="0"/>
              <a:t>curl-loader</a:t>
            </a:r>
          </a:p>
          <a:p>
            <a:pPr marL="457200" indent="-457200">
              <a:buFont typeface="Wingdings" panose="05000000000000000000" pitchFamily="2" charset="2"/>
              <a:buChar char="q"/>
            </a:pPr>
            <a:r>
              <a:rPr lang="en-US" sz="2400" dirty="0" smtClean="0"/>
              <a:t>Testing </a:t>
            </a:r>
            <a:r>
              <a:rPr lang="en-US" sz="2400" dirty="0"/>
              <a:t>Tools, Proprietary: </a:t>
            </a:r>
            <a:endParaRPr lang="en-US" sz="2400" dirty="0" smtClean="0"/>
          </a:p>
          <a:p>
            <a:pPr marL="457200" lvl="1" indent="-457200">
              <a:buFont typeface="Wingdings" panose="05000000000000000000" pitchFamily="2" charset="2"/>
              <a:buChar char="q"/>
            </a:pPr>
            <a:r>
              <a:rPr lang="en-US" sz="1800" dirty="0" smtClean="0"/>
              <a:t>Spirent </a:t>
            </a:r>
            <a:r>
              <a:rPr lang="en-US" sz="1800" dirty="0"/>
              <a:t>Avalanche and IXIA </a:t>
            </a:r>
            <a:r>
              <a:rPr lang="en-US" sz="1800" dirty="0" err="1" smtClean="0"/>
              <a:t>IxLoad</a:t>
            </a:r>
            <a:endParaRPr lang="he-IL" sz="1800" dirty="0"/>
          </a:p>
        </p:txBody>
      </p:sp>
    </p:spTree>
    <p:extLst>
      <p:ext uri="{BB962C8B-B14F-4D97-AF65-F5344CB8AC3E}">
        <p14:creationId xmlns:p14="http://schemas.microsoft.com/office/powerpoint/2010/main" val="70588801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Web-Content: Static vs Dynamic</a:t>
            </a:r>
            <a:endParaRPr lang="he-IL" sz="4000" dirty="0"/>
          </a:p>
        </p:txBody>
      </p:sp>
      <p:sp>
        <p:nvSpPr>
          <p:cNvPr id="3" name="Text Placeholder 2"/>
          <p:cNvSpPr>
            <a:spLocks noGrp="1"/>
          </p:cNvSpPr>
          <p:nvPr>
            <p:ph type="body" idx="1"/>
          </p:nvPr>
        </p:nvSpPr>
        <p:spPr/>
        <p:txBody>
          <a:bodyPr/>
          <a:lstStyle/>
          <a:p>
            <a:pPr marL="457200" indent="-457200">
              <a:buFont typeface="Arial" panose="020B0604020202020204" pitchFamily="34" charset="0"/>
              <a:buChar char="•"/>
            </a:pPr>
            <a:r>
              <a:rPr lang="en-US" dirty="0" smtClean="0">
                <a:solidFill>
                  <a:srgbClr val="FF0000"/>
                </a:solidFill>
              </a:rPr>
              <a:t>Static - ready files</a:t>
            </a:r>
            <a:r>
              <a:rPr lang="en-US" dirty="0">
                <a:solidFill>
                  <a:srgbClr val="FF0000"/>
                </a:solidFill>
              </a:rPr>
              <a:t> </a:t>
            </a:r>
            <a:r>
              <a:rPr lang="en-US" dirty="0" smtClean="0">
                <a:solidFill>
                  <a:srgbClr val="FF0000"/>
                </a:solidFill>
              </a:rPr>
              <a:t>to load: html, </a:t>
            </a:r>
            <a:r>
              <a:rPr lang="en-US" dirty="0" err="1" smtClean="0">
                <a:solidFill>
                  <a:srgbClr val="FF0000"/>
                </a:solidFill>
              </a:rPr>
              <a:t>htm</a:t>
            </a:r>
            <a:r>
              <a:rPr lang="en-US" dirty="0" smtClean="0">
                <a:solidFill>
                  <a:srgbClr val="FF0000"/>
                </a:solidFill>
              </a:rPr>
              <a:t>, </a:t>
            </a:r>
            <a:r>
              <a:rPr lang="en-US" dirty="0" err="1" smtClean="0">
                <a:solidFill>
                  <a:srgbClr val="FF0000"/>
                </a:solidFill>
              </a:rPr>
              <a:t>css</a:t>
            </a:r>
            <a:r>
              <a:rPr lang="en-US" dirty="0" smtClean="0">
                <a:solidFill>
                  <a:srgbClr val="FF0000"/>
                </a:solidFill>
              </a:rPr>
              <a:t>, images, etc.:</a:t>
            </a:r>
          </a:p>
          <a:p>
            <a:pPr marL="457200" indent="-457200">
              <a:buFont typeface="Arial" panose="020B0604020202020204" pitchFamily="34" charset="0"/>
              <a:buChar char="•"/>
            </a:pPr>
            <a:r>
              <a:rPr lang="en-US" sz="2400" dirty="0" smtClean="0">
                <a:solidFill>
                  <a:srgbClr val="FF0000"/>
                </a:solidFill>
              </a:rPr>
              <a:t>These files have a known size.</a:t>
            </a:r>
          </a:p>
          <a:p>
            <a:endParaRPr lang="en-US" sz="2400" dirty="0" smtClean="0">
              <a:solidFill>
                <a:srgbClr val="FF0000"/>
              </a:solidFill>
            </a:endParaRPr>
          </a:p>
          <a:p>
            <a:pPr marL="457200" indent="-457200">
              <a:buFont typeface="Arial" panose="020B0604020202020204" pitchFamily="34" charset="0"/>
              <a:buChar char="•"/>
            </a:pPr>
            <a:r>
              <a:rPr lang="en-US" dirty="0" smtClean="0">
                <a:solidFill>
                  <a:srgbClr val="FF0000"/>
                </a:solidFill>
              </a:rPr>
              <a:t> Dynamic - the output of a web-app or script: </a:t>
            </a:r>
          </a:p>
          <a:p>
            <a:pPr marL="457200" lvl="1" indent="-457200">
              <a:buFont typeface="Arial" panose="020B0604020202020204" pitchFamily="34" charset="0"/>
              <a:buChar char="•"/>
            </a:pPr>
            <a:r>
              <a:rPr lang="en-US" dirty="0" smtClean="0">
                <a:solidFill>
                  <a:srgbClr val="FF0000"/>
                </a:solidFill>
              </a:rPr>
              <a:t>search in a database</a:t>
            </a:r>
          </a:p>
          <a:p>
            <a:pPr marL="457200" lvl="1" indent="-457200">
              <a:buFont typeface="Arial" panose="020B0604020202020204" pitchFamily="34" charset="0"/>
              <a:buChar char="•"/>
            </a:pPr>
            <a:r>
              <a:rPr lang="en-US" dirty="0" smtClean="0">
                <a:solidFill>
                  <a:srgbClr val="FF0000"/>
                </a:solidFill>
              </a:rPr>
              <a:t>result of calculations</a:t>
            </a:r>
          </a:p>
          <a:p>
            <a:pPr marL="457200" lvl="1" indent="-457200">
              <a:buFont typeface="Arial" panose="020B0604020202020204" pitchFamily="34" charset="0"/>
              <a:buChar char="•"/>
            </a:pPr>
            <a:r>
              <a:rPr lang="en-US" dirty="0" smtClean="0">
                <a:solidFill>
                  <a:srgbClr val="FF0000"/>
                </a:solidFill>
              </a:rPr>
              <a:t>content generated on-fly depending of input parameters passed with GET or POST  </a:t>
            </a:r>
          </a:p>
          <a:p>
            <a:pPr lvl="1"/>
            <a:endParaRPr lang="en-US" dirty="0">
              <a:solidFill>
                <a:srgbClr val="FF0000"/>
              </a:solidFill>
            </a:endParaRPr>
          </a:p>
          <a:p>
            <a:pPr marL="342900" lvl="1" indent="-342900">
              <a:buFont typeface="Arial" panose="020B0604020202020204" pitchFamily="34" charset="0"/>
              <a:buChar char="•"/>
            </a:pPr>
            <a:r>
              <a:rPr lang="en-US" dirty="0" smtClean="0">
                <a:solidFill>
                  <a:srgbClr val="FF0000"/>
                </a:solidFill>
              </a:rPr>
              <a:t>The final size of the dynamic content isn’t known in advance.</a:t>
            </a:r>
            <a:endParaRPr lang="en-US" dirty="0">
              <a:solidFill>
                <a:srgbClr val="FF0000"/>
              </a:solidFill>
            </a:endParaRPr>
          </a:p>
          <a:p>
            <a:pPr lvl="1"/>
            <a:endParaRPr lang="he-IL" dirty="0">
              <a:solidFill>
                <a:srgbClr val="FF0000"/>
              </a:solidFill>
            </a:endParaRPr>
          </a:p>
        </p:txBody>
      </p:sp>
    </p:spTree>
    <p:extLst>
      <p:ext uri="{BB962C8B-B14F-4D97-AF65-F5344CB8AC3E}">
        <p14:creationId xmlns:p14="http://schemas.microsoft.com/office/powerpoint/2010/main" val="27013994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Application Server</a:t>
            </a:r>
            <a:endParaRPr lang="he-IL" dirty="0">
              <a:solidFill>
                <a:srgbClr val="FF0000"/>
              </a:solidFill>
            </a:endParaRPr>
          </a:p>
        </p:txBody>
      </p:sp>
      <p:sp>
        <p:nvSpPr>
          <p:cNvPr id="6" name="TextBox 5"/>
          <p:cNvSpPr txBox="1"/>
          <p:nvPr/>
        </p:nvSpPr>
        <p:spPr>
          <a:xfrm>
            <a:off x="1913355" y="2523076"/>
            <a:ext cx="1512168" cy="3016210"/>
          </a:xfrm>
          <a:prstGeom prst="rect">
            <a:avLst/>
          </a:prstGeom>
          <a:solidFill>
            <a:srgbClr val="FFFF00"/>
          </a:solidFill>
          <a:ln>
            <a:solidFill>
              <a:srgbClr val="FFC000"/>
            </a:solidFill>
          </a:ln>
        </p:spPr>
        <p:txBody>
          <a:bodyPr wrap="square" rtlCol="1">
            <a:spAutoFit/>
          </a:bodyPr>
          <a:lstStyle/>
          <a:p>
            <a:pPr algn="ctr"/>
            <a:endParaRPr lang="en-US" sz="2400" dirty="0" smtClean="0"/>
          </a:p>
          <a:p>
            <a:pPr algn="ctr"/>
            <a:endParaRPr lang="en-US" sz="2400" dirty="0" smtClean="0"/>
          </a:p>
          <a:p>
            <a:pPr algn="ctr"/>
            <a:r>
              <a:rPr lang="en-US" sz="3200" dirty="0" smtClean="0"/>
              <a:t>Web-Server</a:t>
            </a:r>
          </a:p>
          <a:p>
            <a:pPr algn="ctr"/>
            <a:endParaRPr lang="en-US" sz="3200" dirty="0" smtClean="0"/>
          </a:p>
          <a:p>
            <a:pPr algn="ctr"/>
            <a:endParaRPr lang="en-US" sz="3200" dirty="0" smtClean="0"/>
          </a:p>
          <a:p>
            <a:endParaRPr lang="he-IL" dirty="0"/>
          </a:p>
        </p:txBody>
      </p:sp>
      <p:sp>
        <p:nvSpPr>
          <p:cNvPr id="7" name="Right Arrow 6"/>
          <p:cNvSpPr/>
          <p:nvPr/>
        </p:nvSpPr>
        <p:spPr>
          <a:xfrm>
            <a:off x="496010" y="3784946"/>
            <a:ext cx="1410303" cy="290934"/>
          </a:xfrm>
          <a:prstGeom prst="rightArrow">
            <a:avLst/>
          </a:prstGeom>
        </p:spPr>
        <p:style>
          <a:lnRef idx="2">
            <a:schemeClr val="accent6"/>
          </a:lnRef>
          <a:fillRef idx="1">
            <a:schemeClr val="lt1"/>
          </a:fillRef>
          <a:effectRef idx="0">
            <a:schemeClr val="accent6"/>
          </a:effectRef>
          <a:fontRef idx="minor">
            <a:schemeClr val="dk1"/>
          </a:fontRef>
        </p:style>
        <p:txBody>
          <a:bodyPr rtlCol="1" anchor="ctr"/>
          <a:lstStyle/>
          <a:p>
            <a:pPr algn="ctr"/>
            <a:endParaRPr lang="he-IL"/>
          </a:p>
        </p:txBody>
      </p:sp>
      <p:sp>
        <p:nvSpPr>
          <p:cNvPr id="8" name="TextBox 7"/>
          <p:cNvSpPr txBox="1"/>
          <p:nvPr/>
        </p:nvSpPr>
        <p:spPr>
          <a:xfrm>
            <a:off x="3921468" y="2599366"/>
            <a:ext cx="3168352" cy="2677656"/>
          </a:xfrm>
          <a:prstGeom prst="rect">
            <a:avLst/>
          </a:prstGeom>
          <a:solidFill>
            <a:schemeClr val="accent2">
              <a:lumMod val="40000"/>
              <a:lumOff val="60000"/>
            </a:schemeClr>
          </a:solidFill>
        </p:spPr>
        <p:txBody>
          <a:bodyPr wrap="square" rtlCol="1">
            <a:spAutoFit/>
          </a:bodyPr>
          <a:lstStyle/>
          <a:p>
            <a:pPr algn="ctr"/>
            <a:r>
              <a:rPr lang="en-US" sz="2400" dirty="0" smtClean="0"/>
              <a:t>Web-Application:</a:t>
            </a:r>
          </a:p>
          <a:p>
            <a:pPr algn="ctr"/>
            <a:endParaRPr lang="en-US" sz="2400" dirty="0" smtClean="0"/>
          </a:p>
          <a:p>
            <a:pPr marL="285750" indent="-285750">
              <a:buFont typeface="Arial" panose="020B0604020202020204" pitchFamily="34" charset="0"/>
              <a:buChar char="•"/>
            </a:pPr>
            <a:r>
              <a:rPr lang="en-US" sz="1800" dirty="0" smtClean="0"/>
              <a:t>CGI-script (</a:t>
            </a:r>
            <a:r>
              <a:rPr lang="en-US" sz="1800" dirty="0" err="1" smtClean="0"/>
              <a:t>php</a:t>
            </a:r>
            <a:r>
              <a:rPr lang="en-US" sz="1800" dirty="0" smtClean="0"/>
              <a:t>, </a:t>
            </a:r>
            <a:r>
              <a:rPr lang="en-US" sz="1800" dirty="0" err="1" smtClean="0"/>
              <a:t>perl</a:t>
            </a:r>
            <a:r>
              <a:rPr lang="en-US" sz="1800" dirty="0" smtClean="0"/>
              <a:t>, python)</a:t>
            </a:r>
          </a:p>
          <a:p>
            <a:pPr marL="285750" indent="-285750">
              <a:buFont typeface="Arial" panose="020B0604020202020204" pitchFamily="34" charset="0"/>
              <a:buChar char="•"/>
            </a:pPr>
            <a:r>
              <a:rPr lang="en-US" sz="1800" dirty="0" smtClean="0"/>
              <a:t>JAVA Servlets: JSP, EJB, Sprint</a:t>
            </a:r>
          </a:p>
          <a:p>
            <a:pPr marL="285750" indent="-285750">
              <a:buFont typeface="Arial" panose="020B0604020202020204" pitchFamily="34" charset="0"/>
              <a:buChar char="•"/>
            </a:pPr>
            <a:r>
              <a:rPr lang="en-US" sz="1800" dirty="0" smtClean="0"/>
              <a:t>Microsoft ASP</a:t>
            </a:r>
          </a:p>
          <a:p>
            <a:pPr marL="285750" indent="-285750">
              <a:buFont typeface="Arial" panose="020B0604020202020204" pitchFamily="34" charset="0"/>
              <a:buChar char="•"/>
            </a:pPr>
            <a:endParaRPr lang="en-US" sz="1600" dirty="0" smtClean="0"/>
          </a:p>
          <a:p>
            <a:pPr algn="ctr"/>
            <a:endParaRPr lang="he-IL" dirty="0"/>
          </a:p>
        </p:txBody>
      </p:sp>
      <p:sp>
        <p:nvSpPr>
          <p:cNvPr id="9" name="Right Arrow 8"/>
          <p:cNvSpPr/>
          <p:nvPr/>
        </p:nvSpPr>
        <p:spPr>
          <a:xfrm>
            <a:off x="3448494" y="3792727"/>
            <a:ext cx="470514" cy="290934"/>
          </a:xfrm>
          <a:prstGeom prst="rightArrow">
            <a:avLst/>
          </a:prstGeom>
        </p:spPr>
        <p:style>
          <a:lnRef idx="2">
            <a:schemeClr val="accent6"/>
          </a:lnRef>
          <a:fillRef idx="1">
            <a:schemeClr val="lt1"/>
          </a:fillRef>
          <a:effectRef idx="0">
            <a:schemeClr val="accent6"/>
          </a:effectRef>
          <a:fontRef idx="minor">
            <a:schemeClr val="dk1"/>
          </a:fontRef>
        </p:style>
        <p:txBody>
          <a:bodyPr rtlCol="1" anchor="ctr"/>
          <a:lstStyle/>
          <a:p>
            <a:pPr algn="ctr"/>
            <a:endParaRPr lang="he-IL"/>
          </a:p>
        </p:txBody>
      </p:sp>
      <p:sp>
        <p:nvSpPr>
          <p:cNvPr id="10" name="Flowchart: Magnetic Disk 9"/>
          <p:cNvSpPr/>
          <p:nvPr/>
        </p:nvSpPr>
        <p:spPr>
          <a:xfrm>
            <a:off x="7583305" y="3306403"/>
            <a:ext cx="1309717" cy="1482119"/>
          </a:xfrm>
          <a:prstGeom prst="flowChartMagneticDisk">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ight Arrow 10"/>
          <p:cNvSpPr/>
          <p:nvPr/>
        </p:nvSpPr>
        <p:spPr>
          <a:xfrm>
            <a:off x="7087530" y="3781078"/>
            <a:ext cx="498066" cy="290934"/>
          </a:xfrm>
          <a:prstGeom prst="rightArrow">
            <a:avLst/>
          </a:prstGeom>
        </p:spPr>
        <p:style>
          <a:lnRef idx="2">
            <a:schemeClr val="accent6"/>
          </a:lnRef>
          <a:fillRef idx="1">
            <a:schemeClr val="lt1"/>
          </a:fillRef>
          <a:effectRef idx="0">
            <a:schemeClr val="accent6"/>
          </a:effectRef>
          <a:fontRef idx="minor">
            <a:schemeClr val="dk1"/>
          </a:fontRef>
        </p:style>
        <p:txBody>
          <a:bodyPr rtlCol="1" anchor="ctr"/>
          <a:lstStyle/>
          <a:p>
            <a:pPr algn="ctr"/>
            <a:endParaRPr lang="he-IL"/>
          </a:p>
        </p:txBody>
      </p:sp>
      <p:sp>
        <p:nvSpPr>
          <p:cNvPr id="12" name="TextBox 11"/>
          <p:cNvSpPr txBox="1"/>
          <p:nvPr/>
        </p:nvSpPr>
        <p:spPr>
          <a:xfrm>
            <a:off x="7665584" y="3926545"/>
            <a:ext cx="1234480" cy="369332"/>
          </a:xfrm>
          <a:prstGeom prst="rect">
            <a:avLst/>
          </a:prstGeom>
          <a:noFill/>
        </p:spPr>
        <p:txBody>
          <a:bodyPr wrap="square" rtlCol="1">
            <a:spAutoFit/>
          </a:bodyPr>
          <a:lstStyle/>
          <a:p>
            <a:r>
              <a:rPr lang="en-US" sz="1800" dirty="0" smtClean="0"/>
              <a:t>Database</a:t>
            </a:r>
            <a:endParaRPr lang="he-IL" sz="1800" dirty="0"/>
          </a:p>
        </p:txBody>
      </p:sp>
      <p:sp>
        <p:nvSpPr>
          <p:cNvPr id="13" name="TextBox 12"/>
          <p:cNvSpPr txBox="1"/>
          <p:nvPr/>
        </p:nvSpPr>
        <p:spPr>
          <a:xfrm>
            <a:off x="392470" y="3163247"/>
            <a:ext cx="1440897" cy="707886"/>
          </a:xfrm>
          <a:prstGeom prst="rect">
            <a:avLst/>
          </a:prstGeom>
          <a:noFill/>
        </p:spPr>
        <p:txBody>
          <a:bodyPr wrap="square" rtlCol="1">
            <a:spAutoFit/>
          </a:bodyPr>
          <a:lstStyle/>
          <a:p>
            <a:r>
              <a:rPr lang="en-US" sz="2000" dirty="0" smtClean="0"/>
              <a:t>HTTP Request</a:t>
            </a:r>
            <a:endParaRPr lang="he-IL" sz="2000" dirty="0"/>
          </a:p>
        </p:txBody>
      </p:sp>
      <p:sp>
        <p:nvSpPr>
          <p:cNvPr id="14" name="Right Arrow 13"/>
          <p:cNvSpPr/>
          <p:nvPr/>
        </p:nvSpPr>
        <p:spPr>
          <a:xfrm flipH="1" flipV="1">
            <a:off x="7071651" y="4295876"/>
            <a:ext cx="511653" cy="293503"/>
          </a:xfrm>
          <a:prstGeom prst="rightArrow">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15" name="Right Arrow 14"/>
          <p:cNvSpPr/>
          <p:nvPr/>
        </p:nvSpPr>
        <p:spPr>
          <a:xfrm flipH="1" flipV="1">
            <a:off x="3425523" y="4403429"/>
            <a:ext cx="470514" cy="293503"/>
          </a:xfrm>
          <a:prstGeom prst="rightArrow">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16" name="Right Arrow 15"/>
          <p:cNvSpPr/>
          <p:nvPr/>
        </p:nvSpPr>
        <p:spPr>
          <a:xfrm flipH="1" flipV="1">
            <a:off x="501821" y="4403429"/>
            <a:ext cx="1411533" cy="348504"/>
          </a:xfrm>
          <a:prstGeom prst="rightArrow">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18" name="TextBox 17"/>
          <p:cNvSpPr txBox="1"/>
          <p:nvPr/>
        </p:nvSpPr>
        <p:spPr>
          <a:xfrm>
            <a:off x="395536" y="4751933"/>
            <a:ext cx="1464681" cy="707886"/>
          </a:xfrm>
          <a:prstGeom prst="rect">
            <a:avLst/>
          </a:prstGeom>
          <a:noFill/>
        </p:spPr>
        <p:txBody>
          <a:bodyPr wrap="square" rtlCol="1">
            <a:spAutoFit/>
          </a:bodyPr>
          <a:lstStyle/>
          <a:p>
            <a:r>
              <a:rPr lang="en-US" sz="2000" dirty="0" smtClean="0"/>
              <a:t>HTTP Response</a:t>
            </a:r>
            <a:endParaRPr lang="he-IL" sz="2000" dirty="0"/>
          </a:p>
        </p:txBody>
      </p:sp>
    </p:spTree>
    <p:extLst>
      <p:ext uri="{BB962C8B-B14F-4D97-AF65-F5344CB8AC3E}">
        <p14:creationId xmlns:p14="http://schemas.microsoft.com/office/powerpoint/2010/main" val="5593363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he-IL" dirty="0" smtClean="0">
                <a:solidFill>
                  <a:schemeClr val="bg1"/>
                </a:solidFill>
                <a:latin typeface="Arial" pitchFamily="34" charset="0"/>
              </a:rPr>
              <a:t>הודעת תגובה ב-</a:t>
            </a:r>
            <a:r>
              <a:rPr lang="en-US" dirty="0" smtClean="0">
                <a:solidFill>
                  <a:schemeClr val="bg1"/>
                </a:solidFill>
                <a:latin typeface="Arial" pitchFamily="34" charset="0"/>
              </a:rPr>
              <a:t>HTTP</a:t>
            </a:r>
            <a:r>
              <a:rPr lang="he-IL" dirty="0" smtClean="0">
                <a:solidFill>
                  <a:schemeClr val="bg1"/>
                </a:solidFill>
                <a:latin typeface="Arial" pitchFamily="34" charset="0"/>
              </a:rPr>
              <a:t>:</a:t>
            </a:r>
            <a:endParaRPr lang="he-IL" dirty="0">
              <a:solidFill>
                <a:schemeClr val="bg1"/>
              </a:solidFill>
            </a:endParaRPr>
          </a:p>
        </p:txBody>
      </p:sp>
      <p:sp>
        <p:nvSpPr>
          <p:cNvPr id="4" name="Text Box 4"/>
          <p:cNvSpPr txBox="1">
            <a:spLocks noChangeArrowheads="1"/>
          </p:cNvSpPr>
          <p:nvPr/>
        </p:nvSpPr>
        <p:spPr bwMode="auto">
          <a:xfrm>
            <a:off x="457200" y="1700808"/>
            <a:ext cx="8208963" cy="4801314"/>
          </a:xfrm>
          <a:prstGeom prst="rect">
            <a:avLst/>
          </a:prstGeom>
          <a:noFill/>
          <a:ln w="9525">
            <a:noFill/>
            <a:miter lim="800000"/>
            <a:headEnd/>
            <a:tailEnd/>
          </a:ln>
        </p:spPr>
        <p:txBody>
          <a:bodyPr>
            <a:spAutoFit/>
          </a:bodyPr>
          <a:lstStyle/>
          <a:p>
            <a:pPr>
              <a:spcBef>
                <a:spcPct val="50000"/>
              </a:spcBef>
            </a:pPr>
            <a:r>
              <a:rPr lang="en-US" sz="1800" dirty="0">
                <a:latin typeface="Arial" pitchFamily="34" charset="0"/>
              </a:rPr>
              <a:t>The advanced questions below may require you to dig into the HTTP specification [RFC 7231] or other online documents</a:t>
            </a:r>
            <a:r>
              <a:rPr lang="en-US" sz="1800" dirty="0" smtClean="0">
                <a:latin typeface="Arial" pitchFamily="34" charset="0"/>
              </a:rPr>
              <a:t>:</a:t>
            </a:r>
            <a:endParaRPr lang="en-US" sz="1800" dirty="0">
              <a:latin typeface="Arial" pitchFamily="34" charset="0"/>
            </a:endParaRPr>
          </a:p>
          <a:p>
            <a:pPr marL="342900" indent="-342900">
              <a:spcBef>
                <a:spcPct val="50000"/>
              </a:spcBef>
              <a:buFont typeface="Wingdings" panose="05000000000000000000" pitchFamily="2" charset="2"/>
              <a:buChar char="q"/>
            </a:pPr>
            <a:r>
              <a:rPr lang="en-US" sz="1800" dirty="0">
                <a:latin typeface="Arial" pitchFamily="34" charset="0"/>
              </a:rPr>
              <a:t>Give the default connection timeout for the given server.</a:t>
            </a:r>
          </a:p>
          <a:p>
            <a:pPr marL="342900" indent="-342900">
              <a:spcBef>
                <a:spcPct val="50000"/>
              </a:spcBef>
              <a:buFont typeface="Wingdings" panose="05000000000000000000" pitchFamily="2" charset="2"/>
              <a:buChar char="q"/>
            </a:pPr>
            <a:r>
              <a:rPr lang="en-US" sz="1800" dirty="0">
                <a:latin typeface="Arial" pitchFamily="34" charset="0"/>
              </a:rPr>
              <a:t>Should the timeout value be short or long? Give reasons for your choice of answer.</a:t>
            </a:r>
          </a:p>
          <a:p>
            <a:pPr marL="342900" indent="-342900">
              <a:spcBef>
                <a:spcPct val="50000"/>
              </a:spcBef>
              <a:buFont typeface="Wingdings" panose="05000000000000000000" pitchFamily="2" charset="2"/>
              <a:buChar char="q"/>
            </a:pPr>
            <a:r>
              <a:rPr lang="en-US" sz="1800" dirty="0">
                <a:latin typeface="Arial" pitchFamily="34" charset="0"/>
              </a:rPr>
              <a:t>Is the connection dropped or kept open after the timeout? Can the connection be extended even after timeout? Explain briefly.</a:t>
            </a:r>
          </a:p>
          <a:p>
            <a:pPr marL="342900" indent="-342900">
              <a:spcBef>
                <a:spcPct val="50000"/>
              </a:spcBef>
              <a:buFont typeface="Wingdings" panose="05000000000000000000" pitchFamily="2" charset="2"/>
              <a:buChar char="q"/>
            </a:pPr>
            <a:r>
              <a:rPr lang="en-US" sz="1800" dirty="0">
                <a:latin typeface="Arial" pitchFamily="34" charset="0"/>
              </a:rPr>
              <a:t>What are the maximum number of requests and responses the server has allowed? What happens when the maximum number of requests and responses are sent?</a:t>
            </a:r>
          </a:p>
          <a:p>
            <a:pPr marL="342900" indent="-342900">
              <a:spcBef>
                <a:spcPct val="50000"/>
              </a:spcBef>
              <a:buFont typeface="Wingdings" panose="05000000000000000000" pitchFamily="2" charset="2"/>
              <a:buChar char="q"/>
            </a:pPr>
            <a:r>
              <a:rPr lang="en-US" sz="1800" dirty="0">
                <a:latin typeface="Arial" pitchFamily="34" charset="0"/>
              </a:rPr>
              <a:t>What is the </a:t>
            </a:r>
            <a:r>
              <a:rPr lang="en-US" sz="1800" dirty="0" err="1">
                <a:latin typeface="Arial" pitchFamily="34" charset="0"/>
              </a:rPr>
              <a:t>ETag</a:t>
            </a:r>
            <a:r>
              <a:rPr lang="en-US" sz="1800" dirty="0">
                <a:latin typeface="Arial" pitchFamily="34" charset="0"/>
              </a:rPr>
              <a:t> in the success response message sent? State its significance.</a:t>
            </a:r>
          </a:p>
          <a:p>
            <a:pPr marL="342900" indent="-342900">
              <a:spcBef>
                <a:spcPct val="50000"/>
              </a:spcBef>
              <a:buFont typeface="Wingdings" panose="05000000000000000000" pitchFamily="2" charset="2"/>
              <a:buChar char="q"/>
            </a:pPr>
            <a:r>
              <a:rPr lang="en-US" sz="1800" dirty="0">
                <a:latin typeface="Arial" pitchFamily="34" charset="0"/>
              </a:rPr>
              <a:t>Will the </a:t>
            </a:r>
            <a:r>
              <a:rPr lang="en-US" sz="1800" dirty="0" err="1">
                <a:latin typeface="Arial" pitchFamily="34" charset="0"/>
              </a:rPr>
              <a:t>ETag</a:t>
            </a:r>
            <a:r>
              <a:rPr lang="en-US" sz="1800" dirty="0">
                <a:latin typeface="Arial" pitchFamily="34" charset="0"/>
              </a:rPr>
              <a:t> change if the resource content at this particular resource location changes?</a:t>
            </a:r>
            <a:endParaRPr lang="en-US" sz="1600" b="0" dirty="0">
              <a:solidFill>
                <a:srgbClr val="000000"/>
              </a:solidFill>
              <a:latin typeface="Arial" pitchFamily="34" charset="0"/>
            </a:endParaRPr>
          </a:p>
        </p:txBody>
      </p:sp>
    </p:spTree>
    <p:extLst>
      <p:ext uri="{BB962C8B-B14F-4D97-AF65-F5344CB8AC3E}">
        <p14:creationId xmlns:p14="http://schemas.microsoft.com/office/powerpoint/2010/main" val="18388778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he-IL" dirty="0" smtClean="0">
                <a:solidFill>
                  <a:schemeClr val="bg1"/>
                </a:solidFill>
                <a:latin typeface="Arial" pitchFamily="34" charset="0"/>
              </a:rPr>
              <a:t>הודעת תגובה ב-</a:t>
            </a:r>
            <a:r>
              <a:rPr lang="en-US" dirty="0" smtClean="0">
                <a:solidFill>
                  <a:schemeClr val="bg1"/>
                </a:solidFill>
                <a:latin typeface="Arial" pitchFamily="34" charset="0"/>
              </a:rPr>
              <a:t>HTTP</a:t>
            </a:r>
            <a:r>
              <a:rPr lang="he-IL" dirty="0" smtClean="0">
                <a:solidFill>
                  <a:schemeClr val="bg1"/>
                </a:solidFill>
                <a:latin typeface="Arial" pitchFamily="34" charset="0"/>
              </a:rPr>
              <a:t>:</a:t>
            </a:r>
            <a:endParaRPr lang="he-IL" dirty="0">
              <a:solidFill>
                <a:schemeClr val="bg1"/>
              </a:solidFill>
            </a:endParaRPr>
          </a:p>
        </p:txBody>
      </p:sp>
      <p:sp>
        <p:nvSpPr>
          <p:cNvPr id="4" name="Text Box 4"/>
          <p:cNvSpPr txBox="1">
            <a:spLocks noChangeArrowheads="1"/>
          </p:cNvSpPr>
          <p:nvPr/>
        </p:nvSpPr>
        <p:spPr bwMode="auto">
          <a:xfrm>
            <a:off x="457200" y="1700808"/>
            <a:ext cx="8208963" cy="1923604"/>
          </a:xfrm>
          <a:prstGeom prst="rect">
            <a:avLst/>
          </a:prstGeom>
          <a:noFill/>
          <a:ln w="9525">
            <a:noFill/>
            <a:miter lim="800000"/>
            <a:headEnd/>
            <a:tailEnd/>
          </a:ln>
        </p:spPr>
        <p:txBody>
          <a:bodyPr>
            <a:spAutoFit/>
          </a:bodyPr>
          <a:lstStyle/>
          <a:p>
            <a:pPr marL="285750" indent="-285750">
              <a:spcBef>
                <a:spcPct val="50000"/>
              </a:spcBef>
              <a:buFont typeface="Wingdings" panose="05000000000000000000" pitchFamily="2" charset="2"/>
              <a:buChar char="q"/>
            </a:pPr>
            <a:r>
              <a:rPr lang="en-US" dirty="0">
                <a:latin typeface="Arial" pitchFamily="34" charset="0"/>
              </a:rPr>
              <a:t>The default timeout for the server is 15 secs</a:t>
            </a:r>
          </a:p>
          <a:p>
            <a:pPr marL="285750" indent="-285750">
              <a:spcBef>
                <a:spcPct val="50000"/>
              </a:spcBef>
              <a:buFont typeface="Wingdings" panose="05000000000000000000" pitchFamily="2" charset="2"/>
              <a:buChar char="q"/>
            </a:pPr>
            <a:r>
              <a:rPr lang="en-US" dirty="0">
                <a:latin typeface="Arial" pitchFamily="34" charset="0"/>
              </a:rPr>
              <a:t>The timeout should be short since it increases the ability to deliver multiple components of a webpage quickly while not consuming resources to run multiple server processes or threads for too long.</a:t>
            </a:r>
          </a:p>
          <a:p>
            <a:pPr marL="285750" indent="-285750">
              <a:spcBef>
                <a:spcPct val="50000"/>
              </a:spcBef>
              <a:buFont typeface="Wingdings" panose="05000000000000000000" pitchFamily="2" charset="2"/>
              <a:buChar char="q"/>
            </a:pPr>
            <a:r>
              <a:rPr lang="en-US" dirty="0">
                <a:latin typeface="Arial" pitchFamily="34" charset="0"/>
              </a:rPr>
              <a:t>The connection is dropped after the timeout. .</a:t>
            </a:r>
          </a:p>
          <a:p>
            <a:pPr marL="285750" indent="-285750">
              <a:spcBef>
                <a:spcPct val="50000"/>
              </a:spcBef>
              <a:buFont typeface="Wingdings" panose="05000000000000000000" pitchFamily="2" charset="2"/>
              <a:buChar char="q"/>
            </a:pPr>
            <a:r>
              <a:rPr lang="en-US" dirty="0">
                <a:latin typeface="Arial" pitchFamily="34" charset="0"/>
              </a:rPr>
              <a:t>The maximum number of requests and responses the server allowed are 88. When all the requests and responses are sent the connection is closed by the server..</a:t>
            </a:r>
            <a:endParaRPr lang="en-US" sz="1200" b="0" dirty="0">
              <a:solidFill>
                <a:srgbClr val="000000"/>
              </a:solidFill>
              <a:latin typeface="Arial" pitchFamily="34" charset="0"/>
            </a:endParaRPr>
          </a:p>
        </p:txBody>
      </p:sp>
    </p:spTree>
    <p:extLst>
      <p:ext uri="{BB962C8B-B14F-4D97-AF65-F5344CB8AC3E}">
        <p14:creationId xmlns:p14="http://schemas.microsoft.com/office/powerpoint/2010/main" val="2534700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he-IL" dirty="0" smtClean="0"/>
              <a:t>שיפורים אפשריים</a:t>
            </a:r>
            <a:endParaRPr lang="he-IL" dirty="0"/>
          </a:p>
        </p:txBody>
      </p:sp>
    </p:spTree>
    <p:extLst>
      <p:ext uri="{BB962C8B-B14F-4D97-AF65-F5344CB8AC3E}">
        <p14:creationId xmlns:p14="http://schemas.microsoft.com/office/powerpoint/2010/main" val="156441629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he-IL" dirty="0" smtClean="0"/>
              <a:t>שיפורים – לא בהכרח בפרוטוקול</a:t>
            </a:r>
            <a:endParaRPr lang="he-IL" dirty="0"/>
          </a:p>
        </p:txBody>
      </p:sp>
      <p:sp>
        <p:nvSpPr>
          <p:cNvPr id="3" name="Text Placeholder 2"/>
          <p:cNvSpPr>
            <a:spLocks noGrp="1"/>
          </p:cNvSpPr>
          <p:nvPr>
            <p:ph type="body" idx="1"/>
          </p:nvPr>
        </p:nvSpPr>
        <p:spPr/>
        <p:txBody>
          <a:bodyPr/>
          <a:lstStyle/>
          <a:p>
            <a:pPr marL="457200" indent="-457200" algn="r" rtl="1">
              <a:buFont typeface="Arial" panose="020B0604020202020204" pitchFamily="34" charset="0"/>
              <a:buChar char="•"/>
            </a:pPr>
            <a:r>
              <a:rPr lang="he-IL" b="1" dirty="0" smtClean="0"/>
              <a:t>חצי מילה על אבטחה</a:t>
            </a:r>
          </a:p>
          <a:p>
            <a:pPr marL="457200" indent="-457200" algn="r" rtl="1">
              <a:buFont typeface="Arial" panose="020B0604020202020204" pitchFamily="34" charset="0"/>
              <a:buChar char="•"/>
            </a:pPr>
            <a:r>
              <a:rPr lang="en-US" dirty="0" smtClean="0"/>
              <a:t>Web Sessions</a:t>
            </a:r>
            <a:r>
              <a:rPr lang="he-IL" dirty="0" smtClean="0"/>
              <a:t> – גלישה נוחה יותר</a:t>
            </a:r>
          </a:p>
          <a:p>
            <a:pPr marL="457200" indent="-457200" algn="r" rtl="1">
              <a:buFont typeface="Arial" panose="020B0604020202020204" pitchFamily="34" charset="0"/>
              <a:buChar char="•"/>
            </a:pPr>
            <a:r>
              <a:rPr lang="en-US" dirty="0" smtClean="0"/>
              <a:t>Web proxy</a:t>
            </a:r>
            <a:r>
              <a:rPr lang="he-IL" dirty="0" smtClean="0"/>
              <a:t> – גלישה מהירה יותר</a:t>
            </a:r>
          </a:p>
          <a:p>
            <a:pPr marL="457200" indent="-457200" algn="r" rtl="1">
              <a:buFont typeface="Arial" panose="020B0604020202020204" pitchFamily="34" charset="0"/>
              <a:buChar char="•"/>
            </a:pPr>
            <a:r>
              <a:rPr lang="en-US" dirty="0" smtClean="0"/>
              <a:t>Http</a:t>
            </a:r>
            <a:r>
              <a:rPr lang="he-IL" dirty="0" smtClean="0"/>
              <a:t> לעזרת וידאו</a:t>
            </a:r>
          </a:p>
          <a:p>
            <a:pPr marL="457200" indent="-457200" algn="r" rtl="1">
              <a:buFont typeface="Arial" panose="020B0604020202020204" pitchFamily="34" charset="0"/>
              <a:buChar char="•"/>
            </a:pPr>
            <a:endParaRPr lang="he-IL" dirty="0" smtClean="0"/>
          </a:p>
          <a:p>
            <a:pPr marL="457200" indent="-457200" algn="r" rtl="1">
              <a:buFont typeface="Arial" panose="020B0604020202020204" pitchFamily="34" charset="0"/>
              <a:buChar char="•"/>
            </a:pPr>
            <a:endParaRPr lang="he-IL" dirty="0" smtClean="0"/>
          </a:p>
          <a:p>
            <a:pPr marL="457200" indent="-457200" algn="r" rtl="1">
              <a:buFont typeface="Arial" panose="020B0604020202020204" pitchFamily="34" charset="0"/>
              <a:buChar char="•"/>
            </a:pPr>
            <a:endParaRPr lang="en-US" dirty="0" smtClean="0"/>
          </a:p>
          <a:p>
            <a:pPr marL="457200" indent="-457200" algn="r" rtl="1">
              <a:buFont typeface="Arial" panose="020B0604020202020204" pitchFamily="34" charset="0"/>
              <a:buChar char="•"/>
            </a:pPr>
            <a:endParaRPr lang="he-IL" dirty="0"/>
          </a:p>
        </p:txBody>
      </p:sp>
    </p:spTree>
    <p:extLst>
      <p:ext uri="{BB962C8B-B14F-4D97-AF65-F5344CB8AC3E}">
        <p14:creationId xmlns:p14="http://schemas.microsoft.com/office/powerpoint/2010/main" val="388473027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u="sng" kern="1200" dirty="0" smtClean="0">
                <a:solidFill>
                  <a:schemeClr val="bg1"/>
                </a:solidFill>
              </a:rPr>
              <a:t>Security and HTTP</a:t>
            </a:r>
            <a:endParaRPr lang="he-IL" dirty="0">
              <a:solidFill>
                <a:schemeClr val="bg1"/>
              </a:solidFill>
            </a:endParaRPr>
          </a:p>
        </p:txBody>
      </p:sp>
      <p:sp>
        <p:nvSpPr>
          <p:cNvPr id="3" name="Text Placeholder 2"/>
          <p:cNvSpPr>
            <a:spLocks noGrp="1"/>
          </p:cNvSpPr>
          <p:nvPr>
            <p:ph type="body" idx="1"/>
          </p:nvPr>
        </p:nvSpPr>
        <p:spPr>
          <a:xfrm>
            <a:off x="457200" y="1916832"/>
            <a:ext cx="8229600" cy="4651068"/>
          </a:xfrm>
        </p:spPr>
        <p:txBody>
          <a:bodyPr/>
          <a:lstStyle/>
          <a:p>
            <a:pPr>
              <a:spcBef>
                <a:spcPct val="50000"/>
              </a:spcBef>
              <a:buFont typeface="Wingdings" pitchFamily="2" charset="2"/>
              <a:buChar char="v"/>
              <a:defRPr/>
            </a:pPr>
            <a:r>
              <a:rPr lang="en-US" sz="3200" kern="1200" dirty="0" smtClean="0">
                <a:solidFill>
                  <a:schemeClr val="bg1">
                    <a:lumMod val="50000"/>
                  </a:schemeClr>
                </a:solidFill>
                <a:latin typeface="Arial" pitchFamily="34" charset="0"/>
              </a:rPr>
              <a:t> HTTP Authentication</a:t>
            </a:r>
          </a:p>
          <a:p>
            <a:pPr>
              <a:spcBef>
                <a:spcPct val="50000"/>
              </a:spcBef>
              <a:buFont typeface="Wingdings" pitchFamily="2" charset="2"/>
              <a:buChar char="v"/>
              <a:defRPr/>
            </a:pPr>
            <a:r>
              <a:rPr lang="en-US" sz="3200" kern="1200" dirty="0" smtClean="0">
                <a:solidFill>
                  <a:schemeClr val="bg1">
                    <a:lumMod val="50000"/>
                  </a:schemeClr>
                </a:solidFill>
                <a:latin typeface="Arial" pitchFamily="34" charset="0"/>
              </a:rPr>
              <a:t> HTTP Digest Authentication</a:t>
            </a:r>
          </a:p>
          <a:p>
            <a:pPr>
              <a:spcBef>
                <a:spcPct val="50000"/>
              </a:spcBef>
              <a:buFont typeface="Wingdings" pitchFamily="2" charset="2"/>
              <a:buChar char="v"/>
              <a:defRPr/>
            </a:pPr>
            <a:r>
              <a:rPr lang="en-US" sz="3200" kern="1200" dirty="0" smtClean="0">
                <a:solidFill>
                  <a:schemeClr val="bg1">
                    <a:lumMod val="50000"/>
                  </a:schemeClr>
                </a:solidFill>
                <a:latin typeface="Arial" pitchFamily="34" charset="0"/>
              </a:rPr>
              <a:t> HTTP Secure - HTTPS</a:t>
            </a:r>
            <a:endParaRPr lang="he-IL" sz="3200" kern="1200" dirty="0" smtClean="0">
              <a:solidFill>
                <a:schemeClr val="bg1">
                  <a:lumMod val="50000"/>
                </a:schemeClr>
              </a:solidFill>
              <a:latin typeface="Arial" pitchFamily="34" charset="0"/>
            </a:endParaRPr>
          </a:p>
          <a:p>
            <a:pPr>
              <a:buFont typeface="Wingdings" pitchFamily="2" charset="2"/>
              <a:buChar char="v"/>
            </a:pPr>
            <a:endParaRPr lang="he-IL" dirty="0"/>
          </a:p>
        </p:txBody>
      </p:sp>
    </p:spTree>
    <p:extLst>
      <p:ext uri="{BB962C8B-B14F-4D97-AF65-F5344CB8AC3E}">
        <p14:creationId xmlns:p14="http://schemas.microsoft.com/office/powerpoint/2010/main" val="321771757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dirty="0" smtClean="0">
                <a:solidFill>
                  <a:schemeClr val="bg1"/>
                </a:solidFill>
              </a:rPr>
              <a:t>HTTP Authentication</a:t>
            </a:r>
            <a:endParaRPr lang="he-IL" dirty="0">
              <a:solidFill>
                <a:schemeClr val="bg1"/>
              </a:solidFill>
            </a:endParaRPr>
          </a:p>
        </p:txBody>
      </p:sp>
      <p:pic>
        <p:nvPicPr>
          <p:cNvPr id="4" name="Picture 2"/>
          <p:cNvPicPr>
            <a:picLocks noChangeAspect="1" noChangeArrowheads="1"/>
          </p:cNvPicPr>
          <p:nvPr/>
        </p:nvPicPr>
        <p:blipFill>
          <a:blip r:embed="rId2" cstate="print"/>
          <a:srcRect/>
          <a:stretch>
            <a:fillRect/>
          </a:stretch>
        </p:blipFill>
        <p:spPr bwMode="auto">
          <a:xfrm>
            <a:off x="251520" y="1916832"/>
            <a:ext cx="8704262" cy="4500563"/>
          </a:xfrm>
          <a:prstGeom prst="rect">
            <a:avLst/>
          </a:prstGeom>
          <a:noFill/>
          <a:ln w="9525">
            <a:noFill/>
            <a:miter lim="800000"/>
            <a:headEnd/>
            <a:tailEnd/>
          </a:ln>
        </p:spPr>
      </p:pic>
    </p:spTree>
    <p:extLst>
      <p:ext uri="{BB962C8B-B14F-4D97-AF65-F5344CB8AC3E}">
        <p14:creationId xmlns:p14="http://schemas.microsoft.com/office/powerpoint/2010/main" val="5328553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algn="ctr" rtl="1"/>
            <a:r>
              <a:rPr lang="he-IL" sz="8000" dirty="0" smtClean="0"/>
              <a:t>אז מה חסר לנו?</a:t>
            </a:r>
          </a:p>
          <a:p>
            <a:pPr algn="ctr" rtl="1"/>
            <a:endParaRPr lang="he-IL" sz="8000" dirty="0"/>
          </a:p>
          <a:p>
            <a:pPr algn="ctr" rtl="1"/>
            <a:r>
              <a:rPr lang="he-IL" sz="8000" dirty="0" smtClean="0"/>
              <a:t>אנחנו יודעים להגיע למחשב</a:t>
            </a:r>
            <a:endParaRPr lang="he-IL" sz="8000" dirty="0"/>
          </a:p>
        </p:txBody>
      </p:sp>
      <p:sp>
        <p:nvSpPr>
          <p:cNvPr id="4" name="כותרת 3"/>
          <p:cNvSpPr>
            <a:spLocks noGrp="1"/>
          </p:cNvSpPr>
          <p:nvPr>
            <p:ph type="title"/>
          </p:nvPr>
        </p:nvSpPr>
        <p:spPr/>
        <p:txBody>
          <a:bodyPr/>
          <a:lstStyle/>
          <a:p>
            <a:endParaRPr lang="he-IL"/>
          </a:p>
        </p:txBody>
      </p:sp>
    </p:spTree>
    <p:extLst>
      <p:ext uri="{BB962C8B-B14F-4D97-AF65-F5344CB8AC3E}">
        <p14:creationId xmlns:p14="http://schemas.microsoft.com/office/powerpoint/2010/main" val="102098781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dirty="0" smtClean="0">
                <a:solidFill>
                  <a:schemeClr val="bg1"/>
                </a:solidFill>
              </a:rPr>
              <a:t>HTTP Authentication</a:t>
            </a:r>
            <a:endParaRPr lang="he-IL" dirty="0">
              <a:solidFill>
                <a:schemeClr val="bg1"/>
              </a:solidFill>
            </a:endParaRPr>
          </a:p>
        </p:txBody>
      </p:sp>
      <p:sp>
        <p:nvSpPr>
          <p:cNvPr id="4" name="Content Placeholder 2"/>
          <p:cNvSpPr txBox="1">
            <a:spLocks/>
          </p:cNvSpPr>
          <p:nvPr/>
        </p:nvSpPr>
        <p:spPr>
          <a:xfrm>
            <a:off x="0" y="1844824"/>
            <a:ext cx="8229600" cy="4194175"/>
          </a:xfrm>
          <a:prstGeom prst="rect">
            <a:avLst/>
          </a:prstGeom>
          <a:noFill/>
          <a:ln>
            <a:noFill/>
          </a:ln>
        </p:spPr>
        <p:txBody>
          <a:bodyPr lIns="91425" tIns="91425" rIns="91425" bIns="91425" anchor="t" anchorCtr="0"/>
          <a:lstStyle/>
          <a:p>
            <a:pPr marL="0" marR="0" lvl="0" indent="0" algn="l" defTabSz="914400" rtl="0" eaLnBrk="1" fontAlgn="auto" latinLnBrk="0" hangingPunct="1">
              <a:lnSpc>
                <a:spcPct val="100000"/>
              </a:lnSpc>
              <a:spcBef>
                <a:spcPct val="50000"/>
              </a:spcBef>
              <a:spcAft>
                <a:spcPts val="0"/>
              </a:spcAft>
              <a:buClr>
                <a:schemeClr val="dk1"/>
              </a:buClr>
              <a:buSzPct val="100000"/>
              <a:buFont typeface="Wingdings" pitchFamily="2" charset="2"/>
              <a:buNone/>
              <a:tabLst/>
              <a:defRPr/>
            </a:pPr>
            <a:r>
              <a:rPr kumimoji="0" lang="en-US" sz="2400" b="0" i="0" u="none" strike="noStrike" kern="1200" cap="none" spc="0" normalizeH="0" baseline="0" noProof="0" dirty="0" smtClean="0">
                <a:ln>
                  <a:noFill/>
                </a:ln>
                <a:solidFill>
                  <a:schemeClr val="bg1">
                    <a:lumMod val="50000"/>
                  </a:schemeClr>
                </a:solidFill>
                <a:effectLst/>
                <a:uLnTx/>
                <a:uFillTx/>
                <a:latin typeface="Arial" pitchFamily="34" charset="0"/>
                <a:ea typeface="Georgia"/>
                <a:cs typeface="Georgia"/>
                <a:sym typeface="Georgia"/>
              </a:rPr>
              <a:t>Pros</a:t>
            </a:r>
          </a:p>
          <a:p>
            <a:pPr lvl="2">
              <a:spcBef>
                <a:spcPct val="50000"/>
              </a:spcBef>
              <a:buClr>
                <a:schemeClr val="dk1"/>
              </a:buClr>
              <a:buSzPct val="100000"/>
              <a:buFont typeface="Arial" pitchFamily="34" charset="0"/>
              <a:buChar char="•"/>
              <a:defRPr/>
            </a:pPr>
            <a:r>
              <a:rPr kumimoji="0" lang="en-US" sz="2400" b="0" i="0" u="none" strike="noStrike" kern="1200" cap="none" spc="0" normalizeH="0" baseline="0" noProof="0" dirty="0" smtClean="0">
                <a:ln>
                  <a:noFill/>
                </a:ln>
                <a:solidFill>
                  <a:schemeClr val="bg1">
                    <a:lumMod val="50000"/>
                  </a:schemeClr>
                </a:solidFill>
                <a:effectLst/>
                <a:uLnTx/>
                <a:uFillTx/>
                <a:latin typeface="Arial" pitchFamily="34" charset="0"/>
                <a:ea typeface="Georgia"/>
                <a:cs typeface="Georgia"/>
                <a:sym typeface="Georgia"/>
              </a:rPr>
              <a:t> Very simple</a:t>
            </a:r>
          </a:p>
          <a:p>
            <a:pPr lvl="1">
              <a:spcBef>
                <a:spcPct val="50000"/>
              </a:spcBef>
              <a:buClr>
                <a:schemeClr val="dk1"/>
              </a:buClr>
              <a:buSzPct val="100000"/>
              <a:buFont typeface="Arial" pitchFamily="34" charset="0"/>
              <a:buChar char="•"/>
              <a:defRPr/>
            </a:pPr>
            <a:r>
              <a:rPr kumimoji="0" lang="en-US" sz="2400" b="0" i="0" u="none" strike="noStrike" kern="1200" cap="none" spc="0" normalizeH="0" baseline="0" noProof="0" dirty="0" smtClean="0">
                <a:ln>
                  <a:noFill/>
                </a:ln>
                <a:solidFill>
                  <a:schemeClr val="bg1">
                    <a:lumMod val="50000"/>
                  </a:schemeClr>
                </a:solidFill>
                <a:effectLst/>
                <a:uLnTx/>
                <a:uFillTx/>
                <a:latin typeface="Arial" pitchFamily="34" charset="0"/>
                <a:ea typeface="Georgia"/>
                <a:cs typeface="Georgia"/>
                <a:sym typeface="Georgia"/>
              </a:rPr>
              <a:t> Provide means for authenticating the user</a:t>
            </a:r>
          </a:p>
          <a:p>
            <a:pPr marL="0" marR="0" lvl="0" indent="0" algn="l" defTabSz="914400" rtl="0" eaLnBrk="1" fontAlgn="auto" latinLnBrk="0" hangingPunct="1">
              <a:lnSpc>
                <a:spcPct val="100000"/>
              </a:lnSpc>
              <a:spcBef>
                <a:spcPct val="50000"/>
              </a:spcBef>
              <a:spcAft>
                <a:spcPts val="0"/>
              </a:spcAft>
              <a:buClr>
                <a:schemeClr val="dk1"/>
              </a:buClr>
              <a:buSzPct val="100000"/>
              <a:buFont typeface="Wingdings" pitchFamily="2" charset="2"/>
              <a:buNone/>
              <a:tabLst/>
              <a:defRPr/>
            </a:pPr>
            <a:r>
              <a:rPr kumimoji="0" lang="en-US" sz="2400" b="0" i="0" u="none" strike="noStrike" kern="1200" cap="none" spc="0" normalizeH="0" baseline="0" noProof="0" dirty="0" smtClean="0">
                <a:ln>
                  <a:noFill/>
                </a:ln>
                <a:solidFill>
                  <a:schemeClr val="bg1">
                    <a:lumMod val="50000"/>
                  </a:schemeClr>
                </a:solidFill>
                <a:effectLst/>
                <a:uLnTx/>
                <a:uFillTx/>
                <a:latin typeface="Arial" pitchFamily="34" charset="0"/>
                <a:ea typeface="Georgia"/>
                <a:cs typeface="Georgia"/>
                <a:sym typeface="Georgia"/>
              </a:rPr>
              <a:t>Cons</a:t>
            </a:r>
          </a:p>
          <a:p>
            <a:pPr marL="0" marR="0" lvl="0" indent="0" algn="l" defTabSz="914400" rtl="0" eaLnBrk="1" fontAlgn="auto" latinLnBrk="0" hangingPunct="1">
              <a:lnSpc>
                <a:spcPct val="100000"/>
              </a:lnSpc>
              <a:spcBef>
                <a:spcPct val="50000"/>
              </a:spcBef>
              <a:spcAft>
                <a:spcPts val="0"/>
              </a:spcAft>
              <a:buClr>
                <a:schemeClr val="dk1"/>
              </a:buClr>
              <a:buSzPct val="100000"/>
              <a:buFont typeface="Arial" pitchFamily="34" charset="0"/>
              <a:buChar char="•"/>
              <a:tabLst/>
              <a:defRPr/>
            </a:pPr>
            <a:r>
              <a:rPr kumimoji="0" lang="en-US" sz="2400" b="0" i="0" u="none" strike="noStrike" kern="1200" cap="none" spc="0" normalizeH="0" baseline="0" noProof="0" dirty="0" smtClean="0">
                <a:ln>
                  <a:noFill/>
                </a:ln>
                <a:solidFill>
                  <a:schemeClr val="bg1">
                    <a:lumMod val="50000"/>
                  </a:schemeClr>
                </a:solidFill>
                <a:effectLst/>
                <a:uLnTx/>
                <a:uFillTx/>
                <a:latin typeface="Arial" pitchFamily="34" charset="0"/>
                <a:ea typeface="Georgia"/>
                <a:cs typeface="Georgia"/>
                <a:sym typeface="Georgia"/>
              </a:rPr>
              <a:t> User and password not encrypted</a:t>
            </a:r>
          </a:p>
          <a:p>
            <a:pPr marL="0" marR="0" lvl="0" indent="0" algn="l" defTabSz="914400" rtl="0" eaLnBrk="1" fontAlgn="auto" latinLnBrk="0" hangingPunct="1">
              <a:lnSpc>
                <a:spcPct val="100000"/>
              </a:lnSpc>
              <a:spcBef>
                <a:spcPct val="50000"/>
              </a:spcBef>
              <a:spcAft>
                <a:spcPts val="0"/>
              </a:spcAft>
              <a:buClr>
                <a:schemeClr val="dk1"/>
              </a:buClr>
              <a:buSzPct val="100000"/>
              <a:buFont typeface="Arial" pitchFamily="34" charset="0"/>
              <a:buChar char="•"/>
              <a:tabLst/>
              <a:defRPr/>
            </a:pPr>
            <a:r>
              <a:rPr kumimoji="0" lang="en-US" sz="2400" b="0" i="0" u="none" strike="noStrike" kern="1200" cap="none" spc="0" normalizeH="0" baseline="0" noProof="0" dirty="0" smtClean="0">
                <a:ln>
                  <a:noFill/>
                </a:ln>
                <a:solidFill>
                  <a:schemeClr val="bg1">
                    <a:lumMod val="50000"/>
                  </a:schemeClr>
                </a:solidFill>
                <a:effectLst/>
                <a:uLnTx/>
                <a:uFillTx/>
                <a:latin typeface="Arial" pitchFamily="34" charset="0"/>
                <a:ea typeface="Georgia"/>
                <a:cs typeface="Georgia"/>
                <a:sym typeface="Georgia"/>
              </a:rPr>
              <a:t> No authentication of the web server</a:t>
            </a:r>
          </a:p>
          <a:p>
            <a:pPr marL="0" marR="0" lvl="0" indent="0" algn="l" defTabSz="914400" rtl="0" eaLnBrk="1" fontAlgn="auto" latinLnBrk="0" hangingPunct="1">
              <a:lnSpc>
                <a:spcPct val="100000"/>
              </a:lnSpc>
              <a:spcBef>
                <a:spcPct val="50000"/>
              </a:spcBef>
              <a:spcAft>
                <a:spcPts val="0"/>
              </a:spcAft>
              <a:buClr>
                <a:schemeClr val="dk1"/>
              </a:buClr>
              <a:buSzPct val="100000"/>
              <a:buFont typeface="Arial" pitchFamily="34" charset="0"/>
              <a:buChar char="•"/>
              <a:tabLst/>
              <a:defRPr/>
            </a:pPr>
            <a:r>
              <a:rPr kumimoji="0" lang="en-US" sz="2400" b="0" i="0" u="none" strike="noStrike" kern="1200" cap="none" spc="0" normalizeH="0" baseline="0" noProof="0" dirty="0" smtClean="0">
                <a:ln>
                  <a:noFill/>
                </a:ln>
                <a:solidFill>
                  <a:schemeClr val="bg1">
                    <a:lumMod val="50000"/>
                  </a:schemeClr>
                </a:solidFill>
                <a:effectLst/>
                <a:uLnTx/>
                <a:uFillTx/>
                <a:latin typeface="Arial" pitchFamily="34" charset="0"/>
                <a:ea typeface="Georgia"/>
                <a:cs typeface="Georgia"/>
                <a:sym typeface="Georgia"/>
              </a:rPr>
              <a:t> Vulnerable to all kinds off attacks</a:t>
            </a:r>
          </a:p>
          <a:p>
            <a:pPr marL="0" marR="0" lvl="0" indent="0" algn="l" defTabSz="914400" rtl="0" eaLnBrk="1" fontAlgn="auto" latinLnBrk="0" hangingPunct="1">
              <a:lnSpc>
                <a:spcPct val="100000"/>
              </a:lnSpc>
              <a:spcBef>
                <a:spcPct val="50000"/>
              </a:spcBef>
              <a:spcAft>
                <a:spcPts val="0"/>
              </a:spcAft>
              <a:buClr>
                <a:schemeClr val="dk1"/>
              </a:buClr>
              <a:buSzPct val="100000"/>
              <a:buFont typeface="Wingdings" pitchFamily="2" charset="2"/>
              <a:buNone/>
              <a:tabLst/>
              <a:defRPr/>
            </a:pPr>
            <a:r>
              <a:rPr kumimoji="0" lang="en-US" sz="2400" b="0" i="0" u="none" strike="noStrike" kern="1200" cap="none" spc="0" normalizeH="0" baseline="0" noProof="0" dirty="0" smtClean="0">
                <a:ln>
                  <a:noFill/>
                </a:ln>
                <a:solidFill>
                  <a:schemeClr val="bg1">
                    <a:lumMod val="50000"/>
                  </a:schemeClr>
                </a:solidFill>
                <a:effectLst/>
                <a:uLnTx/>
                <a:uFillTx/>
                <a:latin typeface="Arial" pitchFamily="34" charset="0"/>
                <a:ea typeface="Georgia"/>
                <a:cs typeface="Georgia"/>
                <a:sym typeface="Georgia"/>
                <a:hlinkClick r:id="rId2"/>
              </a:rPr>
              <a:t>http://www.httpwatch.com/httpgallery/authentication/</a:t>
            </a:r>
            <a:endParaRPr kumimoji="0" lang="he-IL" sz="2400" b="0" i="0" u="none" strike="noStrike" kern="1200" cap="none" spc="0" normalizeH="0" baseline="0" noProof="0" dirty="0">
              <a:ln>
                <a:noFill/>
              </a:ln>
              <a:solidFill>
                <a:schemeClr val="bg1">
                  <a:lumMod val="50000"/>
                </a:schemeClr>
              </a:solidFill>
              <a:effectLst/>
              <a:uLnTx/>
              <a:uFillTx/>
              <a:latin typeface="Arial" pitchFamily="34" charset="0"/>
              <a:ea typeface="Georgia"/>
              <a:cs typeface="Georgia"/>
              <a:sym typeface="Georgia"/>
            </a:endParaRPr>
          </a:p>
        </p:txBody>
      </p:sp>
    </p:spTree>
    <p:extLst>
      <p:ext uri="{BB962C8B-B14F-4D97-AF65-F5344CB8AC3E}">
        <p14:creationId xmlns:p14="http://schemas.microsoft.com/office/powerpoint/2010/main" val="289428077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dirty="0" smtClean="0">
                <a:solidFill>
                  <a:schemeClr val="bg1"/>
                </a:solidFill>
              </a:rPr>
              <a:t>HTTP Digest Authentication</a:t>
            </a:r>
            <a:endParaRPr lang="he-IL" dirty="0">
              <a:solidFill>
                <a:schemeClr val="bg1"/>
              </a:solidFill>
            </a:endParaRPr>
          </a:p>
        </p:txBody>
      </p:sp>
      <p:cxnSp>
        <p:nvCxnSpPr>
          <p:cNvPr id="4" name="Elbow Connector 11"/>
          <p:cNvCxnSpPr>
            <a:cxnSpLocks noChangeShapeType="1"/>
            <a:stCxn id="7" idx="0"/>
            <a:endCxn id="8" idx="0"/>
          </p:cNvCxnSpPr>
          <p:nvPr/>
        </p:nvCxnSpPr>
        <p:spPr bwMode="auto">
          <a:xfrm rot="5400000" flipH="1" flipV="1">
            <a:off x="4536827" y="-45046"/>
            <a:ext cx="12700" cy="5795963"/>
          </a:xfrm>
          <a:prstGeom prst="bentConnector3">
            <a:avLst>
              <a:gd name="adj1" fmla="val 5666671"/>
            </a:avLst>
          </a:prstGeom>
          <a:noFill/>
          <a:ln w="38100" algn="ctr">
            <a:solidFill>
              <a:srgbClr val="FF0000"/>
            </a:solidFill>
            <a:round/>
            <a:headEnd/>
            <a:tailEnd type="arrow" w="med" len="med"/>
          </a:ln>
        </p:spPr>
      </p:cxnSp>
      <p:cxnSp>
        <p:nvCxnSpPr>
          <p:cNvPr id="5" name="Straight Arrow Connector 4"/>
          <p:cNvCxnSpPr/>
          <p:nvPr/>
        </p:nvCxnSpPr>
        <p:spPr bwMode="auto">
          <a:xfrm flipH="1">
            <a:off x="2556420" y="3500636"/>
            <a:ext cx="3995738" cy="0"/>
          </a:xfrm>
          <a:prstGeom prst="straightConnector1">
            <a:avLst/>
          </a:prstGeom>
          <a:ln w="38100">
            <a:solidFill>
              <a:srgbClr val="FF0000"/>
            </a:solidFill>
            <a:headEnd type="none" w="med" len="med"/>
            <a:tailEnd type="arrow"/>
          </a:ln>
        </p:spPr>
        <p:style>
          <a:lnRef idx="1">
            <a:schemeClr val="dk1"/>
          </a:lnRef>
          <a:fillRef idx="0">
            <a:schemeClr val="dk1"/>
          </a:fillRef>
          <a:effectRef idx="0">
            <a:schemeClr val="dk1"/>
          </a:effectRef>
          <a:fontRef idx="minor">
            <a:schemeClr val="tx1"/>
          </a:fontRef>
        </p:style>
      </p:cxnSp>
      <p:cxnSp>
        <p:nvCxnSpPr>
          <p:cNvPr id="6" name="Straight Arrow Connector 22"/>
          <p:cNvCxnSpPr>
            <a:cxnSpLocks noChangeShapeType="1"/>
          </p:cNvCxnSpPr>
          <p:nvPr/>
        </p:nvCxnSpPr>
        <p:spPr bwMode="auto">
          <a:xfrm>
            <a:off x="2484983" y="5048448"/>
            <a:ext cx="3995737" cy="0"/>
          </a:xfrm>
          <a:prstGeom prst="straightConnector1">
            <a:avLst/>
          </a:prstGeom>
          <a:noFill/>
          <a:ln w="38100" algn="ctr">
            <a:solidFill>
              <a:srgbClr val="FF0000"/>
            </a:solidFill>
            <a:round/>
            <a:headEnd/>
            <a:tailEnd type="arrow" w="med" len="med"/>
          </a:ln>
        </p:spPr>
      </p:cxnSp>
      <p:sp>
        <p:nvSpPr>
          <p:cNvPr id="7" name="Rounded Rectangle 6"/>
          <p:cNvSpPr>
            <a:spLocks noChangeArrowheads="1"/>
          </p:cNvSpPr>
          <p:nvPr/>
        </p:nvSpPr>
        <p:spPr bwMode="auto">
          <a:xfrm>
            <a:off x="756195" y="2852936"/>
            <a:ext cx="1763713" cy="2484437"/>
          </a:xfrm>
          <a:prstGeom prst="roundRect">
            <a:avLst>
              <a:gd name="adj" fmla="val 16667"/>
            </a:avLst>
          </a:prstGeom>
          <a:solidFill>
            <a:schemeClr val="accent1"/>
          </a:solidFill>
          <a:ln w="9525" algn="ctr">
            <a:solidFill>
              <a:schemeClr val="tx1"/>
            </a:solidFill>
            <a:round/>
            <a:headEnd/>
            <a:tailEnd/>
          </a:ln>
        </p:spPr>
        <p:txBody>
          <a:bodyPr anchor="ctr"/>
          <a:lstStyle/>
          <a:p>
            <a:pPr algn="ctr"/>
            <a:r>
              <a:rPr lang="en-US" sz="3600" b="0" dirty="0">
                <a:solidFill>
                  <a:schemeClr val="bg1"/>
                </a:solidFill>
              </a:rPr>
              <a:t>Client</a:t>
            </a:r>
            <a:endParaRPr lang="he-IL" sz="3600" b="0" dirty="0">
              <a:solidFill>
                <a:schemeClr val="bg1"/>
              </a:solidFill>
            </a:endParaRPr>
          </a:p>
        </p:txBody>
      </p:sp>
      <p:sp>
        <p:nvSpPr>
          <p:cNvPr id="8" name="Rounded Rectangle 7"/>
          <p:cNvSpPr>
            <a:spLocks noChangeArrowheads="1"/>
          </p:cNvSpPr>
          <p:nvPr/>
        </p:nvSpPr>
        <p:spPr bwMode="auto">
          <a:xfrm>
            <a:off x="6444208" y="2852936"/>
            <a:ext cx="1981200" cy="2484437"/>
          </a:xfrm>
          <a:prstGeom prst="roundRect">
            <a:avLst>
              <a:gd name="adj" fmla="val 16667"/>
            </a:avLst>
          </a:prstGeom>
          <a:solidFill>
            <a:srgbClr val="000099"/>
          </a:solidFill>
          <a:ln w="9525" algn="ctr">
            <a:solidFill>
              <a:schemeClr val="tx1"/>
            </a:solidFill>
            <a:round/>
            <a:headEnd/>
            <a:tailEnd/>
          </a:ln>
        </p:spPr>
        <p:txBody>
          <a:bodyPr anchor="ctr"/>
          <a:lstStyle/>
          <a:p>
            <a:pPr algn="ctr"/>
            <a:r>
              <a:rPr lang="en-US" sz="3600" b="0" dirty="0">
                <a:solidFill>
                  <a:schemeClr val="bg1"/>
                </a:solidFill>
              </a:rPr>
              <a:t>Server</a:t>
            </a:r>
            <a:endParaRPr lang="he-IL" sz="3600" b="0" dirty="0">
              <a:solidFill>
                <a:schemeClr val="bg1"/>
              </a:solidFill>
            </a:endParaRPr>
          </a:p>
        </p:txBody>
      </p:sp>
      <p:sp>
        <p:nvSpPr>
          <p:cNvPr id="9" name="TextBox 15"/>
          <p:cNvSpPr txBox="1">
            <a:spLocks noChangeArrowheads="1"/>
          </p:cNvSpPr>
          <p:nvPr/>
        </p:nvSpPr>
        <p:spPr bwMode="auto">
          <a:xfrm>
            <a:off x="2700883" y="1773436"/>
            <a:ext cx="3492500" cy="369332"/>
          </a:xfrm>
          <a:prstGeom prst="rect">
            <a:avLst/>
          </a:prstGeom>
          <a:noFill/>
          <a:ln w="9525">
            <a:noFill/>
            <a:miter lim="800000"/>
            <a:headEnd/>
            <a:tailEnd/>
          </a:ln>
        </p:spPr>
        <p:txBody>
          <a:bodyPr>
            <a:spAutoFit/>
          </a:bodyPr>
          <a:lstStyle/>
          <a:p>
            <a:pPr algn="ctr"/>
            <a:r>
              <a:rPr lang="en-US" sz="1800">
                <a:solidFill>
                  <a:srgbClr val="FF0000"/>
                </a:solidFill>
              </a:rPr>
              <a:t>Page request</a:t>
            </a:r>
            <a:endParaRPr lang="he-IL" sz="1800">
              <a:solidFill>
                <a:srgbClr val="FF0000"/>
              </a:solidFill>
            </a:endParaRPr>
          </a:p>
        </p:txBody>
      </p:sp>
      <p:sp>
        <p:nvSpPr>
          <p:cNvPr id="10" name="TextBox 19"/>
          <p:cNvSpPr txBox="1">
            <a:spLocks noChangeArrowheads="1"/>
          </p:cNvSpPr>
          <p:nvPr/>
        </p:nvSpPr>
        <p:spPr bwMode="auto">
          <a:xfrm>
            <a:off x="2772320" y="3068836"/>
            <a:ext cx="3492500" cy="369332"/>
          </a:xfrm>
          <a:prstGeom prst="rect">
            <a:avLst/>
          </a:prstGeom>
          <a:noFill/>
          <a:ln w="9525">
            <a:noFill/>
            <a:miter lim="800000"/>
            <a:headEnd/>
            <a:tailEnd/>
          </a:ln>
        </p:spPr>
        <p:txBody>
          <a:bodyPr>
            <a:spAutoFit/>
          </a:bodyPr>
          <a:lstStyle/>
          <a:p>
            <a:pPr algn="ctr"/>
            <a:r>
              <a:rPr lang="en-US" sz="1800">
                <a:solidFill>
                  <a:srgbClr val="FF0000"/>
                </a:solidFill>
              </a:rPr>
              <a:t>Unauthorized</a:t>
            </a:r>
            <a:endParaRPr lang="he-IL" sz="1800">
              <a:solidFill>
                <a:srgbClr val="FF0000"/>
              </a:solidFill>
            </a:endParaRPr>
          </a:p>
        </p:txBody>
      </p:sp>
      <p:sp>
        <p:nvSpPr>
          <p:cNvPr id="11" name="TextBox 20"/>
          <p:cNvSpPr txBox="1">
            <a:spLocks noChangeArrowheads="1"/>
          </p:cNvSpPr>
          <p:nvPr/>
        </p:nvSpPr>
        <p:spPr bwMode="auto">
          <a:xfrm>
            <a:off x="2735808" y="3500636"/>
            <a:ext cx="3492500" cy="369332"/>
          </a:xfrm>
          <a:prstGeom prst="rect">
            <a:avLst/>
          </a:prstGeom>
          <a:noFill/>
          <a:ln w="9525">
            <a:noFill/>
            <a:miter lim="800000"/>
            <a:headEnd/>
            <a:tailEnd/>
          </a:ln>
        </p:spPr>
        <p:txBody>
          <a:bodyPr>
            <a:spAutoFit/>
          </a:bodyPr>
          <a:lstStyle/>
          <a:p>
            <a:pPr algn="ctr"/>
            <a:r>
              <a:rPr lang="en-US" sz="1800" dirty="0" smtClean="0">
                <a:solidFill>
                  <a:srgbClr val="FF0000"/>
                </a:solidFill>
              </a:rPr>
              <a:t>code</a:t>
            </a:r>
            <a:endParaRPr lang="he-IL" sz="1800" dirty="0">
              <a:solidFill>
                <a:srgbClr val="FF0000"/>
              </a:solidFill>
            </a:endParaRPr>
          </a:p>
        </p:txBody>
      </p:sp>
      <p:sp>
        <p:nvSpPr>
          <p:cNvPr id="12" name="TextBox 25"/>
          <p:cNvSpPr txBox="1">
            <a:spLocks noChangeArrowheads="1"/>
          </p:cNvSpPr>
          <p:nvPr/>
        </p:nvSpPr>
        <p:spPr bwMode="auto">
          <a:xfrm>
            <a:off x="2735808" y="4653161"/>
            <a:ext cx="3492500" cy="369332"/>
          </a:xfrm>
          <a:prstGeom prst="rect">
            <a:avLst/>
          </a:prstGeom>
          <a:noFill/>
          <a:ln w="9525">
            <a:noFill/>
            <a:miter lim="800000"/>
            <a:headEnd/>
            <a:tailEnd/>
          </a:ln>
        </p:spPr>
        <p:txBody>
          <a:bodyPr>
            <a:spAutoFit/>
          </a:bodyPr>
          <a:lstStyle/>
          <a:p>
            <a:pPr algn="ctr"/>
            <a:r>
              <a:rPr lang="en-US" sz="1800">
                <a:solidFill>
                  <a:srgbClr val="FF0000"/>
                </a:solidFill>
              </a:rPr>
              <a:t>Page request</a:t>
            </a:r>
            <a:endParaRPr lang="he-IL" sz="1800">
              <a:solidFill>
                <a:srgbClr val="FF0000"/>
              </a:solidFill>
            </a:endParaRPr>
          </a:p>
        </p:txBody>
      </p:sp>
      <p:sp>
        <p:nvSpPr>
          <p:cNvPr id="13" name="TextBox 26"/>
          <p:cNvSpPr txBox="1">
            <a:spLocks noChangeArrowheads="1"/>
          </p:cNvSpPr>
          <p:nvPr/>
        </p:nvSpPr>
        <p:spPr bwMode="auto">
          <a:xfrm>
            <a:off x="2304008" y="5048448"/>
            <a:ext cx="4572000" cy="369332"/>
          </a:xfrm>
          <a:prstGeom prst="rect">
            <a:avLst/>
          </a:prstGeom>
          <a:noFill/>
          <a:ln w="9525">
            <a:noFill/>
            <a:miter lim="800000"/>
            <a:headEnd/>
            <a:tailEnd/>
          </a:ln>
        </p:spPr>
        <p:txBody>
          <a:bodyPr>
            <a:spAutoFit/>
          </a:bodyPr>
          <a:lstStyle/>
          <a:p>
            <a:pPr algn="ctr"/>
            <a:r>
              <a:rPr lang="en-US" sz="1800">
                <a:solidFill>
                  <a:srgbClr val="FF0000"/>
                </a:solidFill>
              </a:rPr>
              <a:t>Auth = encrypt(user,pass,code)</a:t>
            </a:r>
            <a:endParaRPr lang="he-IL" sz="1800">
              <a:solidFill>
                <a:srgbClr val="FF0000"/>
              </a:solidFill>
            </a:endParaRPr>
          </a:p>
        </p:txBody>
      </p:sp>
      <p:cxnSp>
        <p:nvCxnSpPr>
          <p:cNvPr id="14" name="Elbow Connector 27"/>
          <p:cNvCxnSpPr>
            <a:cxnSpLocks noChangeShapeType="1"/>
            <a:stCxn id="8" idx="2"/>
            <a:endCxn id="7" idx="2"/>
          </p:cNvCxnSpPr>
          <p:nvPr/>
        </p:nvCxnSpPr>
        <p:spPr bwMode="auto">
          <a:xfrm rot="5400000">
            <a:off x="4536827" y="2439391"/>
            <a:ext cx="12700" cy="5795963"/>
          </a:xfrm>
          <a:prstGeom prst="bentConnector3">
            <a:avLst>
              <a:gd name="adj1" fmla="val 6066671"/>
            </a:avLst>
          </a:prstGeom>
          <a:noFill/>
          <a:ln w="38100" algn="ctr">
            <a:solidFill>
              <a:srgbClr val="FF0000"/>
            </a:solidFill>
            <a:round/>
            <a:headEnd/>
            <a:tailEnd type="arrow" w="med" len="med"/>
          </a:ln>
        </p:spPr>
      </p:cxnSp>
      <p:sp>
        <p:nvSpPr>
          <p:cNvPr id="15" name="TextBox 33"/>
          <p:cNvSpPr txBox="1">
            <a:spLocks noChangeArrowheads="1"/>
          </p:cNvSpPr>
          <p:nvPr/>
        </p:nvSpPr>
        <p:spPr bwMode="auto">
          <a:xfrm>
            <a:off x="2556420" y="5724723"/>
            <a:ext cx="3492500" cy="369332"/>
          </a:xfrm>
          <a:prstGeom prst="rect">
            <a:avLst/>
          </a:prstGeom>
          <a:noFill/>
          <a:ln w="9525">
            <a:noFill/>
            <a:miter lim="800000"/>
            <a:headEnd/>
            <a:tailEnd/>
          </a:ln>
        </p:spPr>
        <p:txBody>
          <a:bodyPr>
            <a:spAutoFit/>
          </a:bodyPr>
          <a:lstStyle/>
          <a:p>
            <a:pPr algn="ctr"/>
            <a:r>
              <a:rPr lang="en-US" sz="1800">
                <a:solidFill>
                  <a:srgbClr val="FF0000"/>
                </a:solidFill>
              </a:rPr>
              <a:t>Page</a:t>
            </a:r>
            <a:endParaRPr lang="he-IL" sz="1800">
              <a:solidFill>
                <a:srgbClr val="FF0000"/>
              </a:solidFill>
            </a:endParaRPr>
          </a:p>
        </p:txBody>
      </p:sp>
    </p:spTree>
    <p:extLst>
      <p:ext uri="{BB962C8B-B14F-4D97-AF65-F5344CB8AC3E}">
        <p14:creationId xmlns:p14="http://schemas.microsoft.com/office/powerpoint/2010/main" val="163740049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dirty="0" smtClean="0">
                <a:solidFill>
                  <a:schemeClr val="bg1"/>
                </a:solidFill>
              </a:rPr>
              <a:t>HTTP Digest Authentication</a:t>
            </a:r>
            <a:endParaRPr lang="he-IL" dirty="0">
              <a:solidFill>
                <a:schemeClr val="bg1"/>
              </a:solidFill>
            </a:endParaRPr>
          </a:p>
        </p:txBody>
      </p:sp>
      <p:sp>
        <p:nvSpPr>
          <p:cNvPr id="4" name="Content Placeholder 2"/>
          <p:cNvSpPr txBox="1">
            <a:spLocks/>
          </p:cNvSpPr>
          <p:nvPr/>
        </p:nvSpPr>
        <p:spPr>
          <a:xfrm>
            <a:off x="457200" y="1931988"/>
            <a:ext cx="8229600" cy="4194175"/>
          </a:xfrm>
          <a:prstGeom prst="rect">
            <a:avLst/>
          </a:prstGeom>
          <a:noFill/>
          <a:ln>
            <a:noFill/>
          </a:ln>
        </p:spPr>
        <p:txBody>
          <a:bodyPr lIns="91425" tIns="91425" rIns="91425" bIns="91425" anchor="t" anchorCtr="0"/>
          <a:lstStyle/>
          <a:p>
            <a:pPr marL="0" marR="0" lvl="0" indent="0" algn="l" defTabSz="914400" rtl="0" eaLnBrk="1" fontAlgn="auto" latinLnBrk="0" hangingPunct="1">
              <a:lnSpc>
                <a:spcPct val="100000"/>
              </a:lnSpc>
              <a:spcBef>
                <a:spcPct val="50000"/>
              </a:spcBef>
              <a:spcAft>
                <a:spcPts val="0"/>
              </a:spcAft>
              <a:buClr>
                <a:schemeClr val="dk1"/>
              </a:buClr>
              <a:buSzPct val="100000"/>
              <a:buFont typeface="Wingdings" pitchFamily="2" charset="2"/>
              <a:buNone/>
              <a:tabLst/>
              <a:defRPr/>
            </a:pPr>
            <a:r>
              <a:rPr kumimoji="0" lang="en-US" sz="2400" b="0" i="0" u="none" strike="noStrike" kern="1200" cap="none" spc="0" normalizeH="0" baseline="0" noProof="0" dirty="0" smtClean="0">
                <a:ln>
                  <a:noFill/>
                </a:ln>
                <a:solidFill>
                  <a:schemeClr val="bg1">
                    <a:lumMod val="50000"/>
                  </a:schemeClr>
                </a:solidFill>
                <a:effectLst/>
                <a:uLnTx/>
                <a:uFillTx/>
                <a:latin typeface="Arial" pitchFamily="34" charset="0"/>
                <a:ea typeface="Georgia"/>
                <a:cs typeface="Georgia"/>
                <a:sym typeface="Georgia"/>
              </a:rPr>
              <a:t>Pros</a:t>
            </a:r>
          </a:p>
          <a:p>
            <a:pPr marL="0" marR="0" lvl="0" indent="0" algn="l" defTabSz="914400" rtl="0" eaLnBrk="1" fontAlgn="auto" latinLnBrk="0" hangingPunct="1">
              <a:lnSpc>
                <a:spcPct val="100000"/>
              </a:lnSpc>
              <a:spcBef>
                <a:spcPct val="50000"/>
              </a:spcBef>
              <a:spcAft>
                <a:spcPts val="0"/>
              </a:spcAft>
              <a:buClr>
                <a:schemeClr val="dk1"/>
              </a:buClr>
              <a:buSzPct val="100000"/>
              <a:buFont typeface="Arial" pitchFamily="34" charset="0"/>
              <a:buChar char="•"/>
              <a:tabLst/>
              <a:defRPr/>
            </a:pPr>
            <a:r>
              <a:rPr kumimoji="0" lang="en-US" sz="2400" b="0" i="0" u="none" strike="noStrike" kern="1200" cap="none" spc="0" normalizeH="0" baseline="0" noProof="0" dirty="0" smtClean="0">
                <a:ln>
                  <a:noFill/>
                </a:ln>
                <a:solidFill>
                  <a:schemeClr val="bg1">
                    <a:lumMod val="50000"/>
                  </a:schemeClr>
                </a:solidFill>
                <a:effectLst/>
                <a:uLnTx/>
                <a:uFillTx/>
                <a:latin typeface="Arial" pitchFamily="34" charset="0"/>
                <a:ea typeface="Georgia"/>
                <a:cs typeface="Georgia"/>
                <a:sym typeface="Georgia"/>
              </a:rPr>
              <a:t> Still simple</a:t>
            </a:r>
          </a:p>
          <a:p>
            <a:pPr marL="0" marR="0" lvl="0" indent="0" algn="l" defTabSz="914400" rtl="0" eaLnBrk="1" fontAlgn="auto" latinLnBrk="0" hangingPunct="1">
              <a:lnSpc>
                <a:spcPct val="100000"/>
              </a:lnSpc>
              <a:spcBef>
                <a:spcPct val="50000"/>
              </a:spcBef>
              <a:spcAft>
                <a:spcPts val="0"/>
              </a:spcAft>
              <a:buClr>
                <a:schemeClr val="dk1"/>
              </a:buClr>
              <a:buSzPct val="100000"/>
              <a:buFont typeface="Arial" pitchFamily="34" charset="0"/>
              <a:buChar char="•"/>
              <a:tabLst/>
              <a:defRPr/>
            </a:pPr>
            <a:r>
              <a:rPr kumimoji="0" lang="en-US" sz="2400" b="0" i="0" u="none" strike="noStrike" kern="1200" cap="none" spc="0" normalizeH="0" baseline="0" noProof="0" dirty="0" smtClean="0">
                <a:ln>
                  <a:noFill/>
                </a:ln>
                <a:solidFill>
                  <a:schemeClr val="bg1">
                    <a:lumMod val="50000"/>
                  </a:schemeClr>
                </a:solidFill>
                <a:effectLst/>
                <a:uLnTx/>
                <a:uFillTx/>
                <a:latin typeface="Arial" pitchFamily="34" charset="0"/>
                <a:ea typeface="Georgia"/>
                <a:cs typeface="Georgia"/>
                <a:sym typeface="Georgia"/>
              </a:rPr>
              <a:t> Provide means for secure authenticating the user</a:t>
            </a:r>
          </a:p>
          <a:p>
            <a:pPr marL="0" marR="0" lvl="0" indent="0" algn="l" defTabSz="914400" rtl="0" eaLnBrk="1" fontAlgn="auto" latinLnBrk="0" hangingPunct="1">
              <a:lnSpc>
                <a:spcPct val="100000"/>
              </a:lnSpc>
              <a:spcBef>
                <a:spcPct val="50000"/>
              </a:spcBef>
              <a:spcAft>
                <a:spcPts val="0"/>
              </a:spcAft>
              <a:buClr>
                <a:schemeClr val="dk1"/>
              </a:buClr>
              <a:buSzPct val="100000"/>
              <a:buFont typeface="Wingdings" pitchFamily="2" charset="2"/>
              <a:buNone/>
              <a:tabLst/>
              <a:defRPr/>
            </a:pPr>
            <a:r>
              <a:rPr kumimoji="0" lang="en-US" sz="2400" b="0" i="0" u="none" strike="noStrike" kern="1200" cap="none" spc="0" normalizeH="0" baseline="0" noProof="0" dirty="0" smtClean="0">
                <a:ln>
                  <a:noFill/>
                </a:ln>
                <a:solidFill>
                  <a:schemeClr val="bg1">
                    <a:lumMod val="50000"/>
                  </a:schemeClr>
                </a:solidFill>
                <a:effectLst/>
                <a:uLnTx/>
                <a:uFillTx/>
                <a:latin typeface="Arial" pitchFamily="34" charset="0"/>
                <a:ea typeface="Georgia"/>
                <a:cs typeface="Georgia"/>
                <a:sym typeface="Georgia"/>
              </a:rPr>
              <a:t>Cons</a:t>
            </a:r>
          </a:p>
          <a:p>
            <a:pPr marL="0" marR="0" lvl="0" indent="0" algn="l" defTabSz="914400" rtl="0" eaLnBrk="1" fontAlgn="auto" latinLnBrk="0" hangingPunct="1">
              <a:lnSpc>
                <a:spcPct val="100000"/>
              </a:lnSpc>
              <a:spcBef>
                <a:spcPct val="50000"/>
              </a:spcBef>
              <a:spcAft>
                <a:spcPts val="0"/>
              </a:spcAft>
              <a:buClr>
                <a:schemeClr val="dk1"/>
              </a:buClr>
              <a:buSzPct val="100000"/>
              <a:buFont typeface="Arial" pitchFamily="34" charset="0"/>
              <a:buChar char="•"/>
              <a:tabLst/>
              <a:defRPr/>
            </a:pPr>
            <a:r>
              <a:rPr kumimoji="0" lang="en-US" sz="2400" b="0" i="0" u="none" strike="noStrike" kern="1200" cap="none" spc="0" normalizeH="0" baseline="0" noProof="0" dirty="0" smtClean="0">
                <a:ln>
                  <a:noFill/>
                </a:ln>
                <a:solidFill>
                  <a:schemeClr val="bg1">
                    <a:lumMod val="50000"/>
                  </a:schemeClr>
                </a:solidFill>
                <a:effectLst/>
                <a:uLnTx/>
                <a:uFillTx/>
                <a:latin typeface="Arial" pitchFamily="34" charset="0"/>
                <a:ea typeface="Georgia"/>
                <a:cs typeface="Georgia"/>
                <a:sym typeface="Georgia"/>
              </a:rPr>
              <a:t> No authentication of the web server</a:t>
            </a:r>
          </a:p>
          <a:p>
            <a:pPr marL="0" marR="0" lvl="0" indent="0" algn="l" defTabSz="914400" rtl="0" eaLnBrk="1" fontAlgn="auto" latinLnBrk="0" hangingPunct="1">
              <a:lnSpc>
                <a:spcPct val="100000"/>
              </a:lnSpc>
              <a:spcBef>
                <a:spcPct val="50000"/>
              </a:spcBef>
              <a:spcAft>
                <a:spcPts val="0"/>
              </a:spcAft>
              <a:buClr>
                <a:schemeClr val="dk1"/>
              </a:buClr>
              <a:buSzPct val="100000"/>
              <a:buFont typeface="Arial" pitchFamily="34" charset="0"/>
              <a:buChar char="•"/>
              <a:tabLst/>
              <a:defRPr/>
            </a:pPr>
            <a:r>
              <a:rPr kumimoji="0" lang="en-US" sz="2400" b="0" i="0" u="none" strike="noStrike" kern="1200" cap="none" spc="0" normalizeH="0" baseline="0" noProof="0" dirty="0" smtClean="0">
                <a:ln>
                  <a:noFill/>
                </a:ln>
                <a:solidFill>
                  <a:schemeClr val="bg1">
                    <a:lumMod val="50000"/>
                  </a:schemeClr>
                </a:solidFill>
                <a:effectLst/>
                <a:uLnTx/>
                <a:uFillTx/>
                <a:latin typeface="Arial" pitchFamily="34" charset="0"/>
                <a:ea typeface="Georgia"/>
                <a:cs typeface="Georgia"/>
                <a:sym typeface="Georgia"/>
              </a:rPr>
              <a:t> Vulnerable to man in the middle attack (</a:t>
            </a:r>
            <a:r>
              <a:rPr kumimoji="0" lang="en-US" sz="2400" b="1" i="0" u="none" strike="noStrike" kern="1200" cap="none" spc="0" normalizeH="0" baseline="0" noProof="0" dirty="0" smtClean="0">
                <a:ln>
                  <a:noFill/>
                </a:ln>
                <a:solidFill>
                  <a:schemeClr val="bg1">
                    <a:lumMod val="50000"/>
                  </a:schemeClr>
                </a:solidFill>
                <a:effectLst/>
                <a:uLnTx/>
                <a:uFillTx/>
                <a:latin typeface="Arial" pitchFamily="34" charset="0"/>
                <a:ea typeface="Georgia"/>
                <a:cs typeface="Georgia"/>
                <a:sym typeface="Georgia"/>
              </a:rPr>
              <a:t>Next</a:t>
            </a:r>
            <a:r>
              <a:rPr kumimoji="0" lang="en-US" sz="2400" b="1" i="0" u="none" strike="noStrike" kern="1200" cap="none" spc="0" normalizeH="0" noProof="0" dirty="0" smtClean="0">
                <a:ln>
                  <a:noFill/>
                </a:ln>
                <a:solidFill>
                  <a:schemeClr val="bg1">
                    <a:lumMod val="50000"/>
                  </a:schemeClr>
                </a:solidFill>
                <a:effectLst/>
                <a:uLnTx/>
                <a:uFillTx/>
                <a:latin typeface="Arial" pitchFamily="34" charset="0"/>
                <a:ea typeface="Georgia"/>
                <a:cs typeface="Georgia"/>
                <a:sym typeface="Georgia"/>
              </a:rPr>
              <a:t> slide</a:t>
            </a:r>
            <a:r>
              <a:rPr kumimoji="0" lang="en-US" sz="2400" b="0" i="0" u="none" strike="noStrike" kern="1200" cap="none" spc="0" normalizeH="0" noProof="0" dirty="0" smtClean="0">
                <a:ln>
                  <a:noFill/>
                </a:ln>
                <a:solidFill>
                  <a:schemeClr val="bg1">
                    <a:lumMod val="50000"/>
                  </a:schemeClr>
                </a:solidFill>
                <a:effectLst/>
                <a:uLnTx/>
                <a:uFillTx/>
                <a:latin typeface="Arial" pitchFamily="34" charset="0"/>
                <a:ea typeface="Georgia"/>
                <a:cs typeface="Georgia"/>
                <a:sym typeface="Georgia"/>
              </a:rPr>
              <a:t>)</a:t>
            </a:r>
            <a:endParaRPr kumimoji="0" lang="he-IL" sz="2400" b="0" i="0" u="none" strike="noStrike" kern="1200" cap="none" spc="0" normalizeH="0" baseline="0" noProof="0" dirty="0">
              <a:ln>
                <a:noFill/>
              </a:ln>
              <a:solidFill>
                <a:schemeClr val="bg1">
                  <a:lumMod val="50000"/>
                </a:schemeClr>
              </a:solidFill>
              <a:effectLst/>
              <a:uLnTx/>
              <a:uFillTx/>
              <a:latin typeface="Arial" pitchFamily="34" charset="0"/>
              <a:ea typeface="Georgia"/>
              <a:cs typeface="Georgia"/>
              <a:sym typeface="Georgia"/>
            </a:endParaRPr>
          </a:p>
        </p:txBody>
      </p:sp>
    </p:spTree>
    <p:extLst>
      <p:ext uri="{BB962C8B-B14F-4D97-AF65-F5344CB8AC3E}">
        <p14:creationId xmlns:p14="http://schemas.microsoft.com/office/powerpoint/2010/main" val="117724958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dirty="0" smtClean="0">
                <a:solidFill>
                  <a:schemeClr val="bg1"/>
                </a:solidFill>
              </a:rPr>
              <a:t>Man in the middle attack</a:t>
            </a:r>
            <a:endParaRPr lang="he-IL" dirty="0">
              <a:solidFill>
                <a:schemeClr val="bg1"/>
              </a:solidFill>
            </a:endParaRPr>
          </a:p>
        </p:txBody>
      </p:sp>
      <p:pic>
        <p:nvPicPr>
          <p:cNvPr id="4" name="Picture 2"/>
          <p:cNvPicPr>
            <a:picLocks noChangeAspect="1" noChangeArrowheads="1"/>
          </p:cNvPicPr>
          <p:nvPr/>
        </p:nvPicPr>
        <p:blipFill>
          <a:blip r:embed="rId2" cstate="print"/>
          <a:srcRect/>
          <a:stretch>
            <a:fillRect/>
          </a:stretch>
        </p:blipFill>
        <p:spPr bwMode="auto">
          <a:xfrm>
            <a:off x="203646" y="2492896"/>
            <a:ext cx="8832850" cy="3348038"/>
          </a:xfrm>
          <a:prstGeom prst="rect">
            <a:avLst/>
          </a:prstGeom>
          <a:noFill/>
          <a:ln w="9525">
            <a:noFill/>
            <a:miter lim="800000"/>
            <a:headEnd/>
            <a:tailEnd/>
          </a:ln>
        </p:spPr>
      </p:pic>
    </p:spTree>
    <p:extLst>
      <p:ext uri="{BB962C8B-B14F-4D97-AF65-F5344CB8AC3E}">
        <p14:creationId xmlns:p14="http://schemas.microsoft.com/office/powerpoint/2010/main" val="243477557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dirty="0" smtClean="0">
                <a:solidFill>
                  <a:schemeClr val="bg1"/>
                </a:solidFill>
              </a:rPr>
              <a:t>HTTPS</a:t>
            </a:r>
            <a:endParaRPr lang="he-IL" dirty="0">
              <a:solidFill>
                <a:schemeClr val="bg1"/>
              </a:solidFill>
            </a:endParaRPr>
          </a:p>
        </p:txBody>
      </p:sp>
      <p:pic>
        <p:nvPicPr>
          <p:cNvPr id="4" name="Picture 2"/>
          <p:cNvPicPr>
            <a:picLocks noChangeAspect="1" noChangeArrowheads="1"/>
          </p:cNvPicPr>
          <p:nvPr/>
        </p:nvPicPr>
        <p:blipFill>
          <a:blip r:embed="rId2" cstate="print"/>
          <a:srcRect/>
          <a:stretch>
            <a:fillRect/>
          </a:stretch>
        </p:blipFill>
        <p:spPr bwMode="auto">
          <a:xfrm>
            <a:off x="934987" y="1700808"/>
            <a:ext cx="7237413" cy="4935538"/>
          </a:xfrm>
          <a:prstGeom prst="rect">
            <a:avLst/>
          </a:prstGeom>
          <a:noFill/>
          <a:ln w="9525">
            <a:noFill/>
            <a:miter lim="800000"/>
            <a:headEnd/>
            <a:tailEnd/>
          </a:ln>
        </p:spPr>
      </p:pic>
    </p:spTree>
    <p:extLst>
      <p:ext uri="{BB962C8B-B14F-4D97-AF65-F5344CB8AC3E}">
        <p14:creationId xmlns:p14="http://schemas.microsoft.com/office/powerpoint/2010/main" val="23105179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dirty="0" smtClean="0">
                <a:solidFill>
                  <a:schemeClr val="bg1"/>
                </a:solidFill>
              </a:rPr>
              <a:t>HTTPS</a:t>
            </a:r>
            <a:endParaRPr lang="he-IL" dirty="0">
              <a:solidFill>
                <a:schemeClr val="bg1"/>
              </a:solidFill>
            </a:endParaRPr>
          </a:p>
        </p:txBody>
      </p:sp>
      <p:sp>
        <p:nvSpPr>
          <p:cNvPr id="4" name="Content Placeholder 2"/>
          <p:cNvSpPr txBox="1">
            <a:spLocks/>
          </p:cNvSpPr>
          <p:nvPr/>
        </p:nvSpPr>
        <p:spPr>
          <a:xfrm>
            <a:off x="457200" y="1931988"/>
            <a:ext cx="8229600" cy="4194175"/>
          </a:xfrm>
          <a:prstGeom prst="rect">
            <a:avLst/>
          </a:prstGeom>
          <a:noFill/>
          <a:ln>
            <a:noFill/>
          </a:ln>
        </p:spPr>
        <p:txBody>
          <a:bodyPr lIns="91425" tIns="91425" rIns="91425" bIns="91425" anchor="t" anchorCtr="0"/>
          <a:lstStyle/>
          <a:p>
            <a:pPr marL="0" marR="0" lvl="0" indent="0" algn="l" defTabSz="914400" rtl="0" eaLnBrk="1" fontAlgn="auto" latinLnBrk="0" hangingPunct="1">
              <a:lnSpc>
                <a:spcPct val="100000"/>
              </a:lnSpc>
              <a:spcBef>
                <a:spcPct val="50000"/>
              </a:spcBef>
              <a:spcAft>
                <a:spcPts val="0"/>
              </a:spcAft>
              <a:buClr>
                <a:schemeClr val="dk1"/>
              </a:buClr>
              <a:buSzPct val="100000"/>
              <a:buFont typeface="Wingdings" pitchFamily="2" charset="2"/>
              <a:buNone/>
              <a:tabLst/>
              <a:defRPr/>
            </a:pPr>
            <a:r>
              <a:rPr kumimoji="0" lang="en-US" sz="2400" b="0" i="0" u="none" strike="noStrike" kern="1200" cap="none" spc="0" normalizeH="0" baseline="0" noProof="0" dirty="0" smtClean="0">
                <a:ln>
                  <a:noFill/>
                </a:ln>
                <a:solidFill>
                  <a:schemeClr val="bg1">
                    <a:lumMod val="50000"/>
                  </a:schemeClr>
                </a:solidFill>
                <a:effectLst/>
                <a:uLnTx/>
                <a:uFillTx/>
                <a:latin typeface="Arial" pitchFamily="34" charset="0"/>
                <a:ea typeface="Georgia"/>
                <a:cs typeface="Georgia"/>
                <a:sym typeface="Georgia"/>
              </a:rPr>
              <a:t>Pros</a:t>
            </a:r>
          </a:p>
          <a:p>
            <a:pPr marL="0" marR="0" lvl="0" indent="0" algn="l" defTabSz="914400" rtl="0" eaLnBrk="1" fontAlgn="auto" latinLnBrk="0" hangingPunct="1">
              <a:lnSpc>
                <a:spcPct val="100000"/>
              </a:lnSpc>
              <a:spcBef>
                <a:spcPct val="50000"/>
              </a:spcBef>
              <a:spcAft>
                <a:spcPts val="0"/>
              </a:spcAft>
              <a:buClr>
                <a:schemeClr val="dk1"/>
              </a:buClr>
              <a:buSzPct val="100000"/>
              <a:buFont typeface="Arial" pitchFamily="34" charset="0"/>
              <a:buChar char="•"/>
              <a:tabLst/>
              <a:defRPr/>
            </a:pPr>
            <a:r>
              <a:rPr kumimoji="0" lang="en-US" sz="2400" b="0" i="0" u="none" strike="noStrike" kern="1200" cap="none" spc="0" normalizeH="0" baseline="0" noProof="0" dirty="0" smtClean="0">
                <a:ln>
                  <a:noFill/>
                </a:ln>
                <a:solidFill>
                  <a:schemeClr val="bg1">
                    <a:lumMod val="50000"/>
                  </a:schemeClr>
                </a:solidFill>
                <a:effectLst/>
                <a:uLnTx/>
                <a:uFillTx/>
                <a:latin typeface="Arial" pitchFamily="34" charset="0"/>
                <a:ea typeface="Georgia"/>
                <a:cs typeface="Georgia"/>
                <a:sym typeface="Georgia"/>
              </a:rPr>
              <a:t> Secure client server communication</a:t>
            </a:r>
          </a:p>
          <a:p>
            <a:pPr marL="0" marR="0" lvl="0" indent="0" algn="l" defTabSz="914400" rtl="0" eaLnBrk="1" fontAlgn="auto" latinLnBrk="0" hangingPunct="1">
              <a:lnSpc>
                <a:spcPct val="100000"/>
              </a:lnSpc>
              <a:spcBef>
                <a:spcPct val="50000"/>
              </a:spcBef>
              <a:spcAft>
                <a:spcPts val="0"/>
              </a:spcAft>
              <a:buClr>
                <a:schemeClr val="dk1"/>
              </a:buClr>
              <a:buSzPct val="100000"/>
              <a:buFont typeface="Wingdings" pitchFamily="2" charset="2"/>
              <a:buNone/>
              <a:tabLst/>
              <a:defRPr/>
            </a:pPr>
            <a:r>
              <a:rPr kumimoji="0" lang="en-US" sz="2400" b="0" i="0" u="none" strike="noStrike" kern="1200" cap="none" spc="0" normalizeH="0" baseline="0" noProof="0" dirty="0" smtClean="0">
                <a:ln>
                  <a:noFill/>
                </a:ln>
                <a:solidFill>
                  <a:schemeClr val="bg1">
                    <a:lumMod val="50000"/>
                  </a:schemeClr>
                </a:solidFill>
                <a:effectLst/>
                <a:uLnTx/>
                <a:uFillTx/>
                <a:latin typeface="Arial" pitchFamily="34" charset="0"/>
                <a:ea typeface="Georgia"/>
                <a:cs typeface="Georgia"/>
                <a:sym typeface="Georgia"/>
              </a:rPr>
              <a:t>Cons</a:t>
            </a:r>
          </a:p>
          <a:p>
            <a:pPr marL="0" marR="0" lvl="0" indent="0" algn="l" defTabSz="914400" rtl="0" eaLnBrk="1" fontAlgn="auto" latinLnBrk="0" hangingPunct="1">
              <a:lnSpc>
                <a:spcPct val="100000"/>
              </a:lnSpc>
              <a:spcBef>
                <a:spcPct val="50000"/>
              </a:spcBef>
              <a:spcAft>
                <a:spcPts val="0"/>
              </a:spcAft>
              <a:buClr>
                <a:schemeClr val="dk1"/>
              </a:buClr>
              <a:buSzPct val="100000"/>
              <a:buFont typeface="Arial" pitchFamily="34" charset="0"/>
              <a:buChar char="•"/>
              <a:tabLst/>
              <a:defRPr/>
            </a:pPr>
            <a:r>
              <a:rPr kumimoji="0" lang="en-US" sz="2400" b="0" i="0" u="none" strike="noStrike" kern="1200" cap="none" spc="0" normalizeH="0" baseline="0" noProof="0" dirty="0" smtClean="0">
                <a:ln>
                  <a:noFill/>
                </a:ln>
                <a:solidFill>
                  <a:schemeClr val="bg1">
                    <a:lumMod val="50000"/>
                  </a:schemeClr>
                </a:solidFill>
                <a:effectLst/>
                <a:uLnTx/>
                <a:uFillTx/>
                <a:latin typeface="Arial" pitchFamily="34" charset="0"/>
                <a:ea typeface="Georgia"/>
                <a:cs typeface="Georgia"/>
                <a:sym typeface="Georgia"/>
              </a:rPr>
              <a:t> Complicated</a:t>
            </a:r>
          </a:p>
          <a:p>
            <a:pPr marL="0" marR="0" lvl="0" indent="0" algn="l" defTabSz="914400" rtl="0" eaLnBrk="1" fontAlgn="auto" latinLnBrk="0" hangingPunct="1">
              <a:lnSpc>
                <a:spcPct val="100000"/>
              </a:lnSpc>
              <a:spcBef>
                <a:spcPct val="50000"/>
              </a:spcBef>
              <a:spcAft>
                <a:spcPts val="0"/>
              </a:spcAft>
              <a:buClr>
                <a:schemeClr val="dk1"/>
              </a:buClr>
              <a:buSzPct val="100000"/>
              <a:buFont typeface="Arial" pitchFamily="34" charset="0"/>
              <a:buChar char="•"/>
              <a:tabLst/>
              <a:defRPr/>
            </a:pPr>
            <a:r>
              <a:rPr kumimoji="0" lang="en-US" sz="2400" b="0" i="0" u="none" strike="noStrike" kern="1200" cap="none" spc="0" normalizeH="0" baseline="0" noProof="0" dirty="0" smtClean="0">
                <a:ln>
                  <a:noFill/>
                </a:ln>
                <a:solidFill>
                  <a:schemeClr val="bg1">
                    <a:lumMod val="50000"/>
                  </a:schemeClr>
                </a:solidFill>
                <a:effectLst/>
                <a:uLnTx/>
                <a:uFillTx/>
                <a:latin typeface="Arial" pitchFamily="34" charset="0"/>
                <a:ea typeface="Georgia"/>
                <a:cs typeface="Georgia"/>
                <a:sym typeface="Georgia"/>
              </a:rPr>
              <a:t> Rely on central certificate authority</a:t>
            </a:r>
          </a:p>
          <a:p>
            <a:pPr marL="0" marR="0" lvl="0" indent="0" algn="l" defTabSz="914400" rtl="0" eaLnBrk="1" fontAlgn="auto" latinLnBrk="0" hangingPunct="1">
              <a:lnSpc>
                <a:spcPct val="100000"/>
              </a:lnSpc>
              <a:spcBef>
                <a:spcPct val="50000"/>
              </a:spcBef>
              <a:spcAft>
                <a:spcPts val="0"/>
              </a:spcAft>
              <a:buClr>
                <a:schemeClr val="dk1"/>
              </a:buClr>
              <a:buSzPct val="100000"/>
              <a:buFont typeface="Wingdings" pitchFamily="2" charset="2"/>
              <a:buNone/>
              <a:tabLst/>
              <a:defRPr/>
            </a:pPr>
            <a:r>
              <a:rPr kumimoji="0" lang="en-US" sz="2400" b="0" i="0" u="none" strike="noStrike" kern="1200" cap="none" spc="0" normalizeH="0" baseline="0" noProof="0" dirty="0" smtClean="0">
                <a:ln>
                  <a:noFill/>
                </a:ln>
                <a:solidFill>
                  <a:schemeClr val="bg1">
                    <a:lumMod val="50000"/>
                  </a:schemeClr>
                </a:solidFill>
                <a:effectLst/>
                <a:uLnTx/>
                <a:uFillTx/>
                <a:latin typeface="Arial" pitchFamily="34" charset="0"/>
                <a:ea typeface="Georgia"/>
                <a:cs typeface="Georgia"/>
                <a:sym typeface="Georgia"/>
                <a:hlinkClick r:id="rId2"/>
              </a:rPr>
              <a:t>http://www.httpwatch.com/httpgallery/https/default.aspx?Switch=Switch+to+HTTP  </a:t>
            </a:r>
            <a:endParaRPr kumimoji="0" lang="he-IL" sz="2400" b="0" i="0" u="none" strike="noStrike" kern="1200" cap="none" spc="0" normalizeH="0" baseline="0" noProof="0" dirty="0">
              <a:ln>
                <a:noFill/>
              </a:ln>
              <a:solidFill>
                <a:schemeClr val="bg1">
                  <a:lumMod val="50000"/>
                </a:schemeClr>
              </a:solidFill>
              <a:effectLst/>
              <a:uLnTx/>
              <a:uFillTx/>
              <a:latin typeface="Arial" pitchFamily="34" charset="0"/>
              <a:ea typeface="Georgia"/>
              <a:cs typeface="Georgia"/>
              <a:sym typeface="Georgia"/>
            </a:endParaRPr>
          </a:p>
        </p:txBody>
      </p:sp>
    </p:spTree>
    <p:extLst>
      <p:ext uri="{BB962C8B-B14F-4D97-AF65-F5344CB8AC3E}">
        <p14:creationId xmlns:p14="http://schemas.microsoft.com/office/powerpoint/2010/main" val="242916309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he-IL" dirty="0" smtClean="0"/>
              <a:t>שיפורים – לא בהכרח בפרוטוקול</a:t>
            </a:r>
            <a:endParaRPr lang="he-IL" dirty="0"/>
          </a:p>
        </p:txBody>
      </p:sp>
      <p:sp>
        <p:nvSpPr>
          <p:cNvPr id="3" name="Text Placeholder 2"/>
          <p:cNvSpPr>
            <a:spLocks noGrp="1"/>
          </p:cNvSpPr>
          <p:nvPr>
            <p:ph type="body" idx="1"/>
          </p:nvPr>
        </p:nvSpPr>
        <p:spPr/>
        <p:txBody>
          <a:bodyPr/>
          <a:lstStyle/>
          <a:p>
            <a:pPr marL="457200" indent="-457200" algn="r" rtl="1">
              <a:buFont typeface="Arial" panose="020B0604020202020204" pitchFamily="34" charset="0"/>
              <a:buChar char="•"/>
            </a:pPr>
            <a:r>
              <a:rPr lang="he-IL" dirty="0" smtClean="0"/>
              <a:t>חצי מילה על אבטחה</a:t>
            </a:r>
          </a:p>
          <a:p>
            <a:pPr marL="457200" indent="-457200" algn="r" rtl="1">
              <a:buFont typeface="Arial" panose="020B0604020202020204" pitchFamily="34" charset="0"/>
              <a:buChar char="•"/>
            </a:pPr>
            <a:r>
              <a:rPr lang="en-US" b="1" dirty="0" smtClean="0"/>
              <a:t>Web Sessions</a:t>
            </a:r>
            <a:r>
              <a:rPr lang="he-IL" b="1" dirty="0" smtClean="0"/>
              <a:t> – גלישה נוחה יותר</a:t>
            </a:r>
          </a:p>
          <a:p>
            <a:pPr marL="457200" indent="-457200" algn="r" rtl="1">
              <a:buFont typeface="Arial" panose="020B0604020202020204" pitchFamily="34" charset="0"/>
              <a:buChar char="•"/>
            </a:pPr>
            <a:r>
              <a:rPr lang="en-US" dirty="0" smtClean="0"/>
              <a:t>Web proxy</a:t>
            </a:r>
            <a:r>
              <a:rPr lang="he-IL" dirty="0" smtClean="0"/>
              <a:t> – גלישה מהירה יותר</a:t>
            </a:r>
          </a:p>
          <a:p>
            <a:pPr marL="457200" indent="-457200" algn="r" rtl="1">
              <a:buFont typeface="Arial" panose="020B0604020202020204" pitchFamily="34" charset="0"/>
              <a:buChar char="•"/>
            </a:pPr>
            <a:r>
              <a:rPr lang="en-US" dirty="0" smtClean="0"/>
              <a:t>Http</a:t>
            </a:r>
            <a:r>
              <a:rPr lang="he-IL" dirty="0" smtClean="0"/>
              <a:t> לעזרת וידאו</a:t>
            </a:r>
          </a:p>
          <a:p>
            <a:pPr algn="r" rtl="1"/>
            <a:endParaRPr lang="he-IL" dirty="0" smtClean="0"/>
          </a:p>
          <a:p>
            <a:pPr marL="457200" indent="-457200" algn="r" rtl="1">
              <a:buFont typeface="Arial" panose="020B0604020202020204" pitchFamily="34" charset="0"/>
              <a:buChar char="•"/>
            </a:pPr>
            <a:endParaRPr lang="he-IL" dirty="0" smtClean="0"/>
          </a:p>
          <a:p>
            <a:pPr marL="457200" indent="-457200" algn="r" rtl="1">
              <a:buFont typeface="Arial" panose="020B0604020202020204" pitchFamily="34" charset="0"/>
              <a:buChar char="•"/>
            </a:pPr>
            <a:endParaRPr lang="he-IL" dirty="0" smtClean="0"/>
          </a:p>
          <a:p>
            <a:pPr marL="457200" indent="-457200" algn="r" rtl="1">
              <a:buFont typeface="Arial" panose="020B0604020202020204" pitchFamily="34" charset="0"/>
              <a:buChar char="•"/>
            </a:pPr>
            <a:endParaRPr lang="en-US" dirty="0" smtClean="0"/>
          </a:p>
          <a:p>
            <a:pPr marL="457200" indent="-457200" algn="r" rtl="1">
              <a:buFont typeface="Arial" panose="020B0604020202020204" pitchFamily="34" charset="0"/>
              <a:buChar char="•"/>
            </a:pPr>
            <a:endParaRPr lang="he-IL" dirty="0"/>
          </a:p>
        </p:txBody>
      </p:sp>
    </p:spTree>
    <p:extLst>
      <p:ext uri="{BB962C8B-B14F-4D97-AF65-F5344CB8AC3E}">
        <p14:creationId xmlns:p14="http://schemas.microsoft.com/office/powerpoint/2010/main" val="64005567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chemeClr val="bg1"/>
                </a:solidFill>
              </a:rPr>
              <a:t>Web Sessions?</a:t>
            </a:r>
            <a:endParaRPr lang="he-IL" dirty="0">
              <a:solidFill>
                <a:schemeClr val="bg1"/>
              </a:solidFill>
            </a:endParaRPr>
          </a:p>
        </p:txBody>
      </p:sp>
      <p:sp>
        <p:nvSpPr>
          <p:cNvPr id="3" name="Text Placeholder 2"/>
          <p:cNvSpPr>
            <a:spLocks noGrp="1"/>
          </p:cNvSpPr>
          <p:nvPr>
            <p:ph type="body" idx="1"/>
          </p:nvPr>
        </p:nvSpPr>
        <p:spPr/>
        <p:txBody>
          <a:bodyPr/>
          <a:lstStyle/>
          <a:p>
            <a:pPr marL="457200" indent="-457200" algn="r" rtl="1">
              <a:buFont typeface="Arial" panose="020B0604020202020204" pitchFamily="34" charset="0"/>
              <a:buChar char="•"/>
            </a:pPr>
            <a:r>
              <a:rPr lang="he-IL" dirty="0" smtClean="0"/>
              <a:t>האפשרות שהשרת יעקוב אחר בקשות המשתמש </a:t>
            </a:r>
          </a:p>
          <a:p>
            <a:pPr marL="457200" indent="-457200" algn="r" rtl="1">
              <a:buFont typeface="Arial" panose="020B0604020202020204" pitchFamily="34" charset="0"/>
              <a:buChar char="•"/>
            </a:pPr>
            <a:r>
              <a:rPr lang="he-IL" dirty="0" smtClean="0"/>
              <a:t>ידע מי שלח את הבקשה הספציפית </a:t>
            </a:r>
          </a:p>
          <a:p>
            <a:pPr marL="457200" indent="-457200" algn="r" rtl="1">
              <a:buFont typeface="Arial" panose="020B0604020202020204" pitchFamily="34" charset="0"/>
              <a:buChar char="•"/>
            </a:pPr>
            <a:r>
              <a:rPr lang="he-IL" dirty="0" smtClean="0"/>
              <a:t>מה היו הבקשות הקודמות של אותו משתמש.</a:t>
            </a:r>
          </a:p>
          <a:p>
            <a:pPr algn="r" rtl="1"/>
            <a:endParaRPr lang="he-IL" dirty="0" smtClean="0"/>
          </a:p>
          <a:p>
            <a:pPr algn="r" rtl="1"/>
            <a:r>
              <a:rPr lang="he-IL" dirty="0" smtClean="0"/>
              <a:t>שאלה: למה צריך את זה?</a:t>
            </a:r>
          </a:p>
          <a:p>
            <a:pPr marL="514350" indent="-514350" algn="r" rtl="1">
              <a:buAutoNum type="arabicPeriod"/>
            </a:pPr>
            <a:r>
              <a:rPr lang="he-IL" dirty="0" smtClean="0"/>
              <a:t>עגלת קניות (</a:t>
            </a:r>
            <a:r>
              <a:rPr lang="en-US" dirty="0" err="1" smtClean="0"/>
              <a:t>ebay</a:t>
            </a:r>
            <a:r>
              <a:rPr lang="he-IL" dirty="0" smtClean="0"/>
              <a:t>)</a:t>
            </a:r>
          </a:p>
          <a:p>
            <a:pPr marL="514350" indent="-514350" algn="r" rtl="1">
              <a:buAutoNum type="arabicPeriod"/>
            </a:pPr>
            <a:r>
              <a:rPr lang="he-IL" dirty="0" smtClean="0"/>
              <a:t>התאמות למשתמש: התאמת תכנים (</a:t>
            </a:r>
            <a:r>
              <a:rPr lang="en-US" dirty="0" err="1" smtClean="0"/>
              <a:t>amazon</a:t>
            </a:r>
            <a:r>
              <a:rPr lang="he-IL" dirty="0" smtClean="0"/>
              <a:t>), התאמת פרסומות...</a:t>
            </a:r>
          </a:p>
          <a:p>
            <a:pPr marL="514350" indent="-514350" algn="r" rtl="1">
              <a:buAutoNum type="arabicPeriod"/>
            </a:pPr>
            <a:r>
              <a:rPr lang="he-IL" dirty="0" smtClean="0"/>
              <a:t>הגבלות גישה</a:t>
            </a:r>
            <a:endParaRPr lang="he-IL"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dissolve">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dissolve">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dissolve">
                                      <p:cBhvr>
                                        <p:cTn id="1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680" y="274637"/>
            <a:ext cx="8686800" cy="1143000"/>
          </a:xfrm>
        </p:spPr>
        <p:txBody>
          <a:bodyPr/>
          <a:lstStyle/>
          <a:p>
            <a:pPr algn="r" rtl="1"/>
            <a:r>
              <a:rPr lang="he-IL" dirty="0" smtClean="0"/>
              <a:t>איך אפשר לנהל </a:t>
            </a:r>
            <a:r>
              <a:rPr lang="en-US" dirty="0" smtClean="0"/>
              <a:t>session</a:t>
            </a:r>
            <a:r>
              <a:rPr lang="he-IL" dirty="0" smtClean="0"/>
              <a:t> ב- </a:t>
            </a:r>
            <a:r>
              <a:rPr lang="en-US" dirty="0" smtClean="0"/>
              <a:t>HTTP</a:t>
            </a:r>
            <a:r>
              <a:rPr lang="he-IL" dirty="0" smtClean="0"/>
              <a:t>?</a:t>
            </a:r>
            <a:endParaRPr lang="he-IL" dirty="0"/>
          </a:p>
        </p:txBody>
      </p:sp>
      <p:sp>
        <p:nvSpPr>
          <p:cNvPr id="3" name="Text Placeholder 2"/>
          <p:cNvSpPr>
            <a:spLocks noGrp="1"/>
          </p:cNvSpPr>
          <p:nvPr>
            <p:ph type="body" idx="1"/>
          </p:nvPr>
        </p:nvSpPr>
        <p:spPr/>
        <p:txBody>
          <a:bodyPr/>
          <a:lstStyle/>
          <a:p>
            <a:pPr marL="514350" indent="-514350" algn="r" rtl="1">
              <a:buAutoNum type="arabicPeriod"/>
            </a:pPr>
            <a:r>
              <a:rPr lang="he-IL" dirty="0" smtClean="0"/>
              <a:t>לפי החיבור הפתוח</a:t>
            </a:r>
          </a:p>
          <a:p>
            <a:pPr marL="514350" lvl="7" indent="-514350" algn="r" rtl="1"/>
            <a:r>
              <a:rPr lang="he-IL" sz="2400" dirty="0" smtClean="0"/>
              <a:t>לא טוב, למה?</a:t>
            </a:r>
          </a:p>
          <a:p>
            <a:pPr marL="514350" lvl="7" indent="-514350" algn="r" rtl="1">
              <a:buFont typeface="Arial" pitchFamily="34" charset="0"/>
              <a:buChar char="•"/>
            </a:pPr>
            <a:r>
              <a:rPr lang="he-IL" sz="2400" dirty="0" smtClean="0"/>
              <a:t>מחייב את השרת לשמור חיבורים פתוחים עבור כל המשתמשים</a:t>
            </a:r>
          </a:p>
          <a:p>
            <a:pPr marL="514350" lvl="7" indent="-514350" algn="r" rtl="1">
              <a:buFont typeface="Arial" pitchFamily="34" charset="0"/>
              <a:buChar char="•"/>
            </a:pPr>
            <a:r>
              <a:rPr lang="he-IL" sz="2400" dirty="0" smtClean="0"/>
              <a:t>מחייב את כל המשתמשים לשמור את החיבור פתוח (מה קורה אם הגולש פותח כמה אתרים במקביל?).</a:t>
            </a:r>
          </a:p>
          <a:p>
            <a:pPr marL="514350" lvl="7" indent="-514350" algn="r" rtl="1">
              <a:buFont typeface="Arial" pitchFamily="34" charset="0"/>
              <a:buChar char="•"/>
            </a:pPr>
            <a:r>
              <a:rPr lang="he-IL" sz="2400" dirty="0" smtClean="0"/>
              <a:t>משתמש סוגר את הדפדפן ופותח מחדש או פשוט פותח דף חדש?</a:t>
            </a:r>
          </a:p>
          <a:p>
            <a:pPr marL="514350" lvl="7" indent="-514350" algn="r" rtl="1">
              <a:buFont typeface="Arial" pitchFamily="34" charset="0"/>
              <a:buChar char="•"/>
            </a:pPr>
            <a:r>
              <a:rPr lang="he-IL" sz="2400" dirty="0" smtClean="0"/>
              <a:t>מסבך מאוד את שרת ה- </a:t>
            </a:r>
            <a:r>
              <a:rPr lang="en-US" sz="2400" dirty="0" smtClean="0"/>
              <a:t>web</a:t>
            </a:r>
          </a:p>
          <a:p>
            <a:pPr marL="514350" lvl="7" indent="-514350" algn="r" rtl="1">
              <a:buFont typeface="Arial" pitchFamily="34" charset="0"/>
              <a:buChar char="•"/>
            </a:pPr>
            <a:endParaRPr lang="he-IL" dirty="0" smtClean="0"/>
          </a:p>
          <a:p>
            <a:pPr marL="514350" indent="-514350" algn="r" rtl="1">
              <a:buFont typeface="+mj-lt"/>
              <a:buAutoNum type="arabicPeriod"/>
            </a:pPr>
            <a:r>
              <a:rPr lang="he-IL" dirty="0" smtClean="0"/>
              <a:t>לפי כתובת ה- </a:t>
            </a:r>
            <a:r>
              <a:rPr lang="en-US" dirty="0" smtClean="0"/>
              <a:t>IP</a:t>
            </a:r>
            <a:r>
              <a:rPr lang="he-IL" dirty="0" smtClean="0"/>
              <a:t> של המשתמש.</a:t>
            </a:r>
          </a:p>
          <a:p>
            <a:pPr marL="514350" lvl="7" indent="-514350" algn="r" rtl="1"/>
            <a:r>
              <a:rPr lang="he-IL" sz="2400" dirty="0" smtClean="0"/>
              <a:t>לא טוב, למה?</a:t>
            </a:r>
          </a:p>
          <a:p>
            <a:pPr marL="514350" lvl="7" indent="-514350" algn="r" rtl="1">
              <a:buFont typeface="Arial" pitchFamily="34" charset="0"/>
              <a:buChar char="•"/>
            </a:pPr>
            <a:r>
              <a:rPr lang="he-IL" sz="2400" dirty="0" smtClean="0"/>
              <a:t>המשתמש מקבל כל פעם כתובת אחרת.</a:t>
            </a:r>
          </a:p>
          <a:p>
            <a:pPr marL="514350" lvl="7" indent="-514350" algn="r" rtl="1">
              <a:buFont typeface="Arial" pitchFamily="34" charset="0"/>
              <a:buChar char="•"/>
            </a:pPr>
            <a:endParaRPr lang="he-IL" sz="2400" dirty="0" smtClean="0"/>
          </a:p>
          <a:p>
            <a:pPr marL="514350" lvl="7" indent="-514350" algn="r" rtl="1"/>
            <a:endParaRPr lang="he-IL" sz="2400" dirty="0" smtClean="0"/>
          </a:p>
          <a:p>
            <a:pPr marL="514350" lvl="7" indent="-514350" algn="r" rtl="1">
              <a:buFont typeface="Arial" pitchFamily="34" charset="0"/>
              <a:buChar char="•"/>
            </a:pPr>
            <a:endParaRPr lang="he-IL" sz="2400" dirty="0" smtClean="0"/>
          </a:p>
          <a:p>
            <a:pPr marL="514350" lvl="7" indent="-514350" algn="r" rtl="1">
              <a:buFont typeface="Arial" pitchFamily="34" charset="0"/>
              <a:buChar char="•"/>
            </a:pPr>
            <a:endParaRPr lang="he-IL" sz="2400" dirty="0" smtClean="0"/>
          </a:p>
          <a:p>
            <a:pPr algn="r" rtl="1"/>
            <a:endParaRPr lang="he-IL"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dissolve">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dissolve">
                                      <p:cBhvr>
                                        <p:cTn id="36" dur="500"/>
                                        <p:tgtEl>
                                          <p:spTgt spid="3">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Effect transition="in" filter="dissolve">
                                      <p:cBhvr>
                                        <p:cTn id="4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7"/>
            <a:ext cx="8686800" cy="1143000"/>
          </a:xfrm>
        </p:spPr>
        <p:txBody>
          <a:bodyPr/>
          <a:lstStyle/>
          <a:p>
            <a:pPr algn="r" rtl="1"/>
            <a:r>
              <a:rPr lang="he-IL" dirty="0" smtClean="0"/>
              <a:t>איך אפשר לנהל </a:t>
            </a:r>
            <a:r>
              <a:rPr lang="en-US" dirty="0" smtClean="0"/>
              <a:t>session</a:t>
            </a:r>
            <a:r>
              <a:rPr lang="he-IL" dirty="0" smtClean="0"/>
              <a:t> ב- </a:t>
            </a:r>
            <a:r>
              <a:rPr lang="en-US" dirty="0" smtClean="0"/>
              <a:t>HTTP</a:t>
            </a:r>
            <a:r>
              <a:rPr lang="he-IL" dirty="0" smtClean="0"/>
              <a:t>?</a:t>
            </a:r>
            <a:endParaRPr lang="he-IL" dirty="0"/>
          </a:p>
        </p:txBody>
      </p:sp>
      <p:sp>
        <p:nvSpPr>
          <p:cNvPr id="3" name="Text Placeholder 2"/>
          <p:cNvSpPr>
            <a:spLocks noGrp="1"/>
          </p:cNvSpPr>
          <p:nvPr>
            <p:ph type="body" idx="1"/>
          </p:nvPr>
        </p:nvSpPr>
        <p:spPr>
          <a:xfrm>
            <a:off x="0" y="1412776"/>
            <a:ext cx="8964488" cy="5155124"/>
          </a:xfrm>
        </p:spPr>
        <p:txBody>
          <a:bodyPr/>
          <a:lstStyle/>
          <a:p>
            <a:pPr marL="514350" indent="-514350" algn="r" rtl="1"/>
            <a:r>
              <a:rPr lang="he-IL" dirty="0" smtClean="0"/>
              <a:t>אז מה בעצם צריך כדי לזהות את המשתמש בשרת ולנהל </a:t>
            </a:r>
            <a:r>
              <a:rPr lang="en-US" dirty="0" smtClean="0"/>
              <a:t>web-session </a:t>
            </a:r>
            <a:r>
              <a:rPr lang="he-IL" dirty="0" smtClean="0"/>
              <a:t> ?</a:t>
            </a:r>
          </a:p>
          <a:p>
            <a:pPr marL="514350" indent="-514350" algn="r" rtl="1">
              <a:buFont typeface="Arial" pitchFamily="34" charset="0"/>
              <a:buChar char="•"/>
            </a:pPr>
            <a:r>
              <a:rPr lang="he-IL" sz="2800" dirty="0" smtClean="0"/>
              <a:t>מזהה של הלקוח (מספר יחודי שניתן לו)</a:t>
            </a:r>
          </a:p>
          <a:p>
            <a:pPr marL="514350" indent="-514350" algn="r" rtl="1">
              <a:buFont typeface="Arial" pitchFamily="34" charset="0"/>
              <a:buChar char="•"/>
            </a:pPr>
            <a:r>
              <a:rPr lang="he-IL" sz="2800" dirty="0" smtClean="0"/>
              <a:t>המזהה צריך להיות קבוע ללקוח ולא תלוי ב-</a:t>
            </a:r>
            <a:r>
              <a:rPr lang="en-US" sz="2800" dirty="0" smtClean="0"/>
              <a:t>IP</a:t>
            </a:r>
            <a:r>
              <a:rPr lang="he-IL" sz="2800" dirty="0" smtClean="0"/>
              <a:t> או בחיבור </a:t>
            </a:r>
            <a:r>
              <a:rPr lang="en-US" sz="2800" dirty="0" smtClean="0"/>
              <a:t>TCP</a:t>
            </a:r>
            <a:r>
              <a:rPr lang="he-IL" sz="2800" dirty="0" smtClean="0"/>
              <a:t> או בדף שאליו הוא נכנס באתר מסויים.</a:t>
            </a:r>
          </a:p>
          <a:p>
            <a:pPr marL="514350" indent="-514350" algn="r" rtl="1">
              <a:buFont typeface="Arial" pitchFamily="34" charset="0"/>
              <a:buChar char="•"/>
            </a:pPr>
            <a:r>
              <a:rPr lang="he-IL" sz="2800" dirty="0" smtClean="0"/>
              <a:t>המזהה צריך להשמר במחשב הלקוח ולהשלח כל פעם ששולחים בקשה לשרת.</a:t>
            </a:r>
            <a:endParaRPr lang="he-IL"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he-IL" dirty="0" smtClean="0">
                <a:solidFill>
                  <a:schemeClr val="bg1"/>
                </a:solidFill>
                <a:latin typeface="Arial" pitchFamily="34" charset="0"/>
              </a:rPr>
              <a:t>פנייה לתהליכים </a:t>
            </a:r>
            <a:endParaRPr lang="he-IL" dirty="0">
              <a:solidFill>
                <a:schemeClr val="bg1"/>
              </a:solidFill>
            </a:endParaRPr>
          </a:p>
        </p:txBody>
      </p:sp>
      <p:sp>
        <p:nvSpPr>
          <p:cNvPr id="4" name="Text Box 5"/>
          <p:cNvSpPr txBox="1">
            <a:spLocks noChangeArrowheads="1"/>
          </p:cNvSpPr>
          <p:nvPr/>
        </p:nvSpPr>
        <p:spPr bwMode="auto">
          <a:xfrm>
            <a:off x="323528" y="2617242"/>
            <a:ext cx="3887788" cy="3108325"/>
          </a:xfrm>
          <a:prstGeom prst="rect">
            <a:avLst/>
          </a:prstGeom>
          <a:noFill/>
          <a:ln w="9525">
            <a:noFill/>
            <a:miter lim="800000"/>
            <a:headEnd/>
            <a:tailEnd/>
          </a:ln>
        </p:spPr>
        <p:txBody>
          <a:bodyPr>
            <a:spAutoFit/>
          </a:bodyPr>
          <a:lstStyle/>
          <a:p>
            <a:pPr algn="r" rtl="1">
              <a:spcBef>
                <a:spcPct val="50000"/>
              </a:spcBef>
              <a:buFontTx/>
              <a:buChar char="•"/>
            </a:pPr>
            <a:r>
              <a:rPr lang="he-IL" sz="2400" b="0">
                <a:solidFill>
                  <a:srgbClr val="000000"/>
                </a:solidFill>
                <a:latin typeface="Arial" pitchFamily="34" charset="0"/>
              </a:rPr>
              <a:t> דוגמאות לפורטים קבועים (של </a:t>
            </a:r>
            <a:r>
              <a:rPr lang="en-US" sz="2400" b="0">
                <a:solidFill>
                  <a:srgbClr val="000000"/>
                </a:solidFill>
                <a:latin typeface="Arial" pitchFamily="34" charset="0"/>
              </a:rPr>
              <a:t/>
            </a:r>
            <a:br>
              <a:rPr lang="en-US" sz="2400" b="0">
                <a:solidFill>
                  <a:srgbClr val="000000"/>
                </a:solidFill>
                <a:latin typeface="Arial" pitchFamily="34" charset="0"/>
              </a:rPr>
            </a:br>
            <a:r>
              <a:rPr lang="he-IL" sz="2400" b="0">
                <a:solidFill>
                  <a:srgbClr val="000000"/>
                </a:solidFill>
                <a:latin typeface="Arial" pitchFamily="34" charset="0"/>
              </a:rPr>
              <a:t>  שרת):</a:t>
            </a:r>
          </a:p>
          <a:p>
            <a:pPr algn="r" rtl="1">
              <a:spcBef>
                <a:spcPct val="50000"/>
              </a:spcBef>
            </a:pPr>
            <a:r>
              <a:rPr lang="he-IL" b="0">
                <a:solidFill>
                  <a:srgbClr val="000000"/>
                </a:solidFill>
                <a:latin typeface="Arial" pitchFamily="34" charset="0"/>
              </a:rPr>
              <a:t>  - </a:t>
            </a:r>
            <a:r>
              <a:rPr lang="en-US" b="0">
                <a:solidFill>
                  <a:srgbClr val="000000"/>
                </a:solidFill>
                <a:latin typeface="Arial" pitchFamily="34" charset="0"/>
              </a:rPr>
              <a:t>HTTP</a:t>
            </a:r>
            <a:r>
              <a:rPr lang="he-IL" b="0">
                <a:solidFill>
                  <a:srgbClr val="000000"/>
                </a:solidFill>
                <a:latin typeface="Arial" pitchFamily="34" charset="0"/>
              </a:rPr>
              <a:t> - 80</a:t>
            </a:r>
          </a:p>
          <a:p>
            <a:pPr algn="r" rtl="1">
              <a:spcBef>
                <a:spcPct val="50000"/>
              </a:spcBef>
            </a:pPr>
            <a:r>
              <a:rPr lang="he-IL" b="0">
                <a:solidFill>
                  <a:srgbClr val="000000"/>
                </a:solidFill>
                <a:latin typeface="Arial" pitchFamily="34" charset="0"/>
              </a:rPr>
              <a:t>  - </a:t>
            </a:r>
            <a:r>
              <a:rPr lang="en-US" b="0">
                <a:solidFill>
                  <a:srgbClr val="000000"/>
                </a:solidFill>
                <a:latin typeface="Arial" pitchFamily="34" charset="0"/>
              </a:rPr>
              <a:t>SMTP</a:t>
            </a:r>
            <a:r>
              <a:rPr lang="he-IL" b="0">
                <a:solidFill>
                  <a:srgbClr val="000000"/>
                </a:solidFill>
                <a:latin typeface="Arial" pitchFamily="34" charset="0"/>
              </a:rPr>
              <a:t> - 25</a:t>
            </a:r>
          </a:p>
          <a:p>
            <a:pPr algn="r" rtl="1">
              <a:spcBef>
                <a:spcPct val="50000"/>
              </a:spcBef>
              <a:buFontTx/>
              <a:buChar char="•"/>
            </a:pPr>
            <a:r>
              <a:rPr lang="he-IL" sz="2400" b="0">
                <a:solidFill>
                  <a:srgbClr val="000000"/>
                </a:solidFill>
                <a:latin typeface="Arial" pitchFamily="34" charset="0"/>
              </a:rPr>
              <a:t> פורטים אחרים (של לקוחות) </a:t>
            </a:r>
            <a:r>
              <a:rPr lang="en-US" sz="2400" b="0">
                <a:solidFill>
                  <a:srgbClr val="000000"/>
                </a:solidFill>
                <a:latin typeface="Arial" pitchFamily="34" charset="0"/>
              </a:rPr>
              <a:t/>
            </a:r>
            <a:br>
              <a:rPr lang="en-US" sz="2400" b="0">
                <a:solidFill>
                  <a:srgbClr val="000000"/>
                </a:solidFill>
                <a:latin typeface="Arial" pitchFamily="34" charset="0"/>
              </a:rPr>
            </a:br>
            <a:r>
              <a:rPr lang="he-IL" sz="2400" b="0">
                <a:solidFill>
                  <a:srgbClr val="000000"/>
                </a:solidFill>
                <a:latin typeface="Arial" pitchFamily="34" charset="0"/>
              </a:rPr>
              <a:t>  מוקצים בצורה דינמית.</a:t>
            </a:r>
          </a:p>
          <a:p>
            <a:pPr algn="r" rtl="1">
              <a:spcBef>
                <a:spcPct val="50000"/>
              </a:spcBef>
              <a:buFontTx/>
              <a:buChar char="•"/>
            </a:pPr>
            <a:r>
              <a:rPr lang="he-IL" sz="2400" b="0">
                <a:solidFill>
                  <a:srgbClr val="000000"/>
                </a:solidFill>
                <a:latin typeface="Arial" pitchFamily="34" charset="0"/>
              </a:rPr>
              <a:t> נדון בכך בהמשך.</a:t>
            </a:r>
          </a:p>
        </p:txBody>
      </p:sp>
      <p:sp>
        <p:nvSpPr>
          <p:cNvPr id="5" name="Text Box 6"/>
          <p:cNvSpPr txBox="1">
            <a:spLocks noChangeArrowheads="1"/>
          </p:cNvSpPr>
          <p:nvPr/>
        </p:nvSpPr>
        <p:spPr bwMode="auto">
          <a:xfrm>
            <a:off x="4681216" y="1825079"/>
            <a:ext cx="4248150" cy="4340225"/>
          </a:xfrm>
          <a:prstGeom prst="rect">
            <a:avLst/>
          </a:prstGeom>
          <a:noFill/>
          <a:ln w="9525">
            <a:noFill/>
            <a:miter lim="800000"/>
            <a:headEnd/>
            <a:tailEnd/>
          </a:ln>
        </p:spPr>
        <p:txBody>
          <a:bodyPr>
            <a:spAutoFit/>
          </a:bodyPr>
          <a:lstStyle/>
          <a:p>
            <a:pPr algn="r" rtl="1">
              <a:spcBef>
                <a:spcPct val="50000"/>
              </a:spcBef>
              <a:buFontTx/>
              <a:buChar char="•"/>
            </a:pPr>
            <a:r>
              <a:rPr lang="he-IL" sz="2400" b="0">
                <a:solidFill>
                  <a:srgbClr val="000000"/>
                </a:solidFill>
                <a:latin typeface="Arial" pitchFamily="34" charset="0"/>
              </a:rPr>
              <a:t> בשביל שתהליך יקבל הודעות, </a:t>
            </a:r>
            <a:r>
              <a:rPr lang="en-US" sz="2400" b="0">
                <a:solidFill>
                  <a:srgbClr val="000000"/>
                </a:solidFill>
                <a:latin typeface="Arial" pitchFamily="34" charset="0"/>
              </a:rPr>
              <a:t/>
            </a:r>
            <a:br>
              <a:rPr lang="en-US" sz="2400" b="0">
                <a:solidFill>
                  <a:srgbClr val="000000"/>
                </a:solidFill>
                <a:latin typeface="Arial" pitchFamily="34" charset="0"/>
              </a:rPr>
            </a:br>
            <a:r>
              <a:rPr lang="he-IL" sz="2400" b="0">
                <a:solidFill>
                  <a:srgbClr val="000000"/>
                </a:solidFill>
                <a:latin typeface="Arial" pitchFamily="34" charset="0"/>
              </a:rPr>
              <a:t>  חייב להיות לו מזהה</a:t>
            </a:r>
          </a:p>
          <a:p>
            <a:pPr algn="r" rtl="1">
              <a:spcBef>
                <a:spcPct val="50000"/>
              </a:spcBef>
              <a:buFontTx/>
              <a:buChar char="•"/>
            </a:pPr>
            <a:r>
              <a:rPr lang="he-IL" sz="2400" b="0">
                <a:solidFill>
                  <a:srgbClr val="000000"/>
                </a:solidFill>
                <a:latin typeface="Arial" pitchFamily="34" charset="0"/>
              </a:rPr>
              <a:t> כל </a:t>
            </a:r>
            <a:r>
              <a:rPr lang="en-US" sz="2400" b="0">
                <a:solidFill>
                  <a:srgbClr val="000000"/>
                </a:solidFill>
                <a:latin typeface="Arial" pitchFamily="34" charset="0"/>
              </a:rPr>
              <a:t>host</a:t>
            </a:r>
            <a:r>
              <a:rPr lang="he-IL" sz="2400" b="0">
                <a:solidFill>
                  <a:srgbClr val="000000"/>
                </a:solidFill>
                <a:latin typeface="Arial" pitchFamily="34" charset="0"/>
              </a:rPr>
              <a:t> הוא בעל כתובת </a:t>
            </a:r>
            <a:r>
              <a:rPr lang="en-US" sz="2400" b="0">
                <a:solidFill>
                  <a:srgbClr val="000000"/>
                </a:solidFill>
                <a:latin typeface="Arial" pitchFamily="34" charset="0"/>
              </a:rPr>
              <a:t>IP</a:t>
            </a:r>
            <a:r>
              <a:rPr lang="he-IL" sz="2400" b="0">
                <a:solidFill>
                  <a:srgbClr val="000000"/>
                </a:solidFill>
                <a:latin typeface="Arial" pitchFamily="34" charset="0"/>
              </a:rPr>
              <a:t> </a:t>
            </a:r>
            <a:r>
              <a:rPr lang="en-US" sz="2400" b="0">
                <a:solidFill>
                  <a:srgbClr val="000000"/>
                </a:solidFill>
                <a:latin typeface="Arial" pitchFamily="34" charset="0"/>
              </a:rPr>
              <a:t/>
            </a:r>
            <a:br>
              <a:rPr lang="en-US" sz="2400" b="0">
                <a:solidFill>
                  <a:srgbClr val="000000"/>
                </a:solidFill>
                <a:latin typeface="Arial" pitchFamily="34" charset="0"/>
              </a:rPr>
            </a:br>
            <a:r>
              <a:rPr lang="he-IL" sz="2400" b="0">
                <a:solidFill>
                  <a:srgbClr val="000000"/>
                </a:solidFill>
                <a:latin typeface="Arial" pitchFamily="34" charset="0"/>
              </a:rPr>
              <a:t>  ייחודית של 32 ביטים</a:t>
            </a:r>
            <a:endParaRPr lang="en-US" sz="2400" b="0">
              <a:solidFill>
                <a:srgbClr val="000000"/>
              </a:solidFill>
              <a:latin typeface="Arial" pitchFamily="34" charset="0"/>
            </a:endParaRPr>
          </a:p>
          <a:p>
            <a:pPr algn="r" rtl="1">
              <a:spcBef>
                <a:spcPct val="50000"/>
              </a:spcBef>
              <a:buFontTx/>
              <a:buChar char="•"/>
            </a:pPr>
            <a:r>
              <a:rPr lang="he-IL" sz="2400">
                <a:solidFill>
                  <a:srgbClr val="000000"/>
                </a:solidFill>
                <a:latin typeface="Arial" pitchFamily="34" charset="0"/>
              </a:rPr>
              <a:t> שאלה:</a:t>
            </a:r>
            <a:r>
              <a:rPr lang="he-IL" sz="2400" b="0">
                <a:solidFill>
                  <a:srgbClr val="000000"/>
                </a:solidFill>
                <a:latin typeface="Arial" pitchFamily="34" charset="0"/>
              </a:rPr>
              <a:t> האם כתובת ה-</a:t>
            </a:r>
            <a:r>
              <a:rPr lang="en-US" sz="2400" b="0">
                <a:solidFill>
                  <a:srgbClr val="000000"/>
                </a:solidFill>
                <a:latin typeface="Arial" pitchFamily="34" charset="0"/>
              </a:rPr>
              <a:t>IP</a:t>
            </a:r>
            <a:r>
              <a:rPr lang="he-IL" sz="2400" b="0">
                <a:solidFill>
                  <a:srgbClr val="000000"/>
                </a:solidFill>
                <a:latin typeface="Arial" pitchFamily="34" charset="0"/>
              </a:rPr>
              <a:t> של </a:t>
            </a:r>
            <a:r>
              <a:rPr lang="en-US" sz="2400" b="0">
                <a:solidFill>
                  <a:srgbClr val="000000"/>
                </a:solidFill>
                <a:latin typeface="Arial" pitchFamily="34" charset="0"/>
              </a:rPr>
              <a:t/>
            </a:r>
            <a:br>
              <a:rPr lang="en-US" sz="2400" b="0">
                <a:solidFill>
                  <a:srgbClr val="000000"/>
                </a:solidFill>
                <a:latin typeface="Arial" pitchFamily="34" charset="0"/>
              </a:rPr>
            </a:br>
            <a:r>
              <a:rPr lang="he-IL" sz="2400" b="0">
                <a:solidFill>
                  <a:srgbClr val="000000"/>
                </a:solidFill>
                <a:latin typeface="Arial" pitchFamily="34" charset="0"/>
              </a:rPr>
              <a:t>  ה-</a:t>
            </a:r>
            <a:r>
              <a:rPr lang="en-US" sz="2400" b="0">
                <a:solidFill>
                  <a:srgbClr val="000000"/>
                </a:solidFill>
                <a:latin typeface="Arial" pitchFamily="34" charset="0"/>
              </a:rPr>
              <a:t>host</a:t>
            </a:r>
            <a:r>
              <a:rPr lang="he-IL" sz="2400" b="0">
                <a:solidFill>
                  <a:srgbClr val="000000"/>
                </a:solidFill>
                <a:latin typeface="Arial" pitchFamily="34" charset="0"/>
              </a:rPr>
              <a:t> עליו רץ התהליך מספיקה </a:t>
            </a:r>
            <a:r>
              <a:rPr lang="en-US" sz="2400" b="0">
                <a:solidFill>
                  <a:srgbClr val="000000"/>
                </a:solidFill>
                <a:latin typeface="Arial" pitchFamily="34" charset="0"/>
              </a:rPr>
              <a:t/>
            </a:r>
            <a:br>
              <a:rPr lang="en-US" sz="2400" b="0">
                <a:solidFill>
                  <a:srgbClr val="000000"/>
                </a:solidFill>
                <a:latin typeface="Arial" pitchFamily="34" charset="0"/>
              </a:rPr>
            </a:br>
            <a:r>
              <a:rPr lang="he-IL" sz="2400" b="0">
                <a:solidFill>
                  <a:srgbClr val="000000"/>
                </a:solidFill>
                <a:latin typeface="Arial" pitchFamily="34" charset="0"/>
              </a:rPr>
              <a:t>  לזיהוי התהליך?</a:t>
            </a:r>
            <a:endParaRPr lang="en-US" sz="2400" b="0">
              <a:solidFill>
                <a:srgbClr val="000000"/>
              </a:solidFill>
              <a:latin typeface="Arial" pitchFamily="34" charset="0"/>
            </a:endParaRPr>
          </a:p>
          <a:p>
            <a:pPr algn="r" rtl="1">
              <a:spcBef>
                <a:spcPct val="50000"/>
              </a:spcBef>
              <a:buFontTx/>
              <a:buChar char="•"/>
            </a:pPr>
            <a:r>
              <a:rPr lang="he-IL" sz="2400">
                <a:solidFill>
                  <a:srgbClr val="000000"/>
                </a:solidFill>
              </a:rPr>
              <a:t> </a:t>
            </a:r>
            <a:r>
              <a:rPr lang="he-IL" sz="2400" b="0">
                <a:solidFill>
                  <a:srgbClr val="000000"/>
                </a:solidFill>
              </a:rPr>
              <a:t>המזהה כולל גם כתובת </a:t>
            </a:r>
            <a:r>
              <a:rPr lang="en-US" sz="2400" b="0">
                <a:solidFill>
                  <a:srgbClr val="000000"/>
                </a:solidFill>
              </a:rPr>
              <a:t>IP</a:t>
            </a:r>
            <a:r>
              <a:rPr lang="he-IL" sz="2400" b="0">
                <a:solidFill>
                  <a:srgbClr val="000000"/>
                </a:solidFill>
              </a:rPr>
              <a:t> וגם </a:t>
            </a:r>
            <a:r>
              <a:rPr lang="en-US" sz="2400" b="0">
                <a:solidFill>
                  <a:srgbClr val="000000"/>
                </a:solidFill>
              </a:rPr>
              <a:t/>
            </a:r>
            <a:br>
              <a:rPr lang="en-US" sz="2400" b="0">
                <a:solidFill>
                  <a:srgbClr val="000000"/>
                </a:solidFill>
              </a:rPr>
            </a:br>
            <a:r>
              <a:rPr lang="he-IL" sz="2400" b="0">
                <a:solidFill>
                  <a:srgbClr val="000000"/>
                </a:solidFill>
              </a:rPr>
              <a:t>   </a:t>
            </a:r>
            <a:r>
              <a:rPr lang="he-IL" sz="2400">
                <a:solidFill>
                  <a:srgbClr val="000000"/>
                </a:solidFill>
              </a:rPr>
              <a:t>מספר </a:t>
            </a:r>
            <a:r>
              <a:rPr lang="en-US" sz="2400">
                <a:solidFill>
                  <a:srgbClr val="000000"/>
                </a:solidFill>
              </a:rPr>
              <a:t>port</a:t>
            </a:r>
            <a:r>
              <a:rPr lang="he-IL" sz="2400" b="0">
                <a:solidFill>
                  <a:srgbClr val="000000"/>
                </a:solidFill>
              </a:rPr>
              <a:t> אשר מקושר </a:t>
            </a:r>
            <a:r>
              <a:rPr lang="en-US" sz="2400" b="0">
                <a:solidFill>
                  <a:srgbClr val="000000"/>
                </a:solidFill>
              </a:rPr>
              <a:t/>
            </a:r>
            <a:br>
              <a:rPr lang="en-US" sz="2400" b="0">
                <a:solidFill>
                  <a:srgbClr val="000000"/>
                </a:solidFill>
              </a:rPr>
            </a:br>
            <a:r>
              <a:rPr lang="he-IL" sz="2400" b="0">
                <a:solidFill>
                  <a:srgbClr val="000000"/>
                </a:solidFill>
              </a:rPr>
              <a:t>  לתהליך על ה-</a:t>
            </a:r>
            <a:r>
              <a:rPr lang="en-US" sz="2400" b="0">
                <a:solidFill>
                  <a:srgbClr val="000000"/>
                </a:solidFill>
              </a:rPr>
              <a:t>host</a:t>
            </a:r>
            <a:r>
              <a:rPr lang="he-IL" sz="2400" b="0">
                <a:solidFill>
                  <a:srgbClr val="000000"/>
                </a:solidFill>
              </a:rPr>
              <a:t>.</a:t>
            </a:r>
            <a:endParaRPr lang="en-US" sz="2400" b="0">
              <a:solidFill>
                <a:srgbClr val="000000"/>
              </a:solidFill>
              <a:latin typeface="Arial" pitchFamily="34" charset="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he-IL" dirty="0" smtClean="0"/>
              <a:t>הפתרון: </a:t>
            </a:r>
            <a:r>
              <a:rPr lang="en-US" dirty="0" smtClean="0"/>
              <a:t>cookies</a:t>
            </a:r>
            <a:endParaRPr lang="he-IL" dirty="0"/>
          </a:p>
        </p:txBody>
      </p:sp>
      <p:sp>
        <p:nvSpPr>
          <p:cNvPr id="4" name="Text Box 6"/>
          <p:cNvSpPr txBox="1">
            <a:spLocks noChangeArrowheads="1"/>
          </p:cNvSpPr>
          <p:nvPr/>
        </p:nvSpPr>
        <p:spPr bwMode="auto">
          <a:xfrm>
            <a:off x="4644008" y="1700808"/>
            <a:ext cx="4248150" cy="4524315"/>
          </a:xfrm>
          <a:prstGeom prst="rect">
            <a:avLst/>
          </a:prstGeom>
          <a:noFill/>
          <a:ln w="9525">
            <a:noFill/>
            <a:miter lim="800000"/>
            <a:headEnd/>
            <a:tailEnd/>
          </a:ln>
        </p:spPr>
        <p:txBody>
          <a:bodyPr>
            <a:spAutoFit/>
          </a:bodyPr>
          <a:lstStyle/>
          <a:p>
            <a:pPr marL="342900" indent="-342900" algn="r" rtl="1">
              <a:spcBef>
                <a:spcPct val="50000"/>
              </a:spcBef>
            </a:pPr>
            <a:r>
              <a:rPr lang="he-IL" sz="2400" u="sng" dirty="0" smtClean="0">
                <a:solidFill>
                  <a:srgbClr val="000099"/>
                </a:solidFill>
                <a:latin typeface="Arial" pitchFamily="34" charset="0"/>
              </a:rPr>
              <a:t>ארבעה </a:t>
            </a:r>
            <a:r>
              <a:rPr lang="he-IL" sz="2400" u="sng" dirty="0">
                <a:solidFill>
                  <a:srgbClr val="000099"/>
                </a:solidFill>
                <a:latin typeface="Arial" pitchFamily="34" charset="0"/>
              </a:rPr>
              <a:t>מרכיבים:</a:t>
            </a:r>
            <a:endParaRPr lang="en-US" sz="2400" u="sng" dirty="0">
              <a:solidFill>
                <a:srgbClr val="000099"/>
              </a:solidFill>
              <a:latin typeface="Arial" pitchFamily="34" charset="0"/>
            </a:endParaRPr>
          </a:p>
          <a:p>
            <a:pPr marL="342900" indent="-342900" algn="r" rtl="1">
              <a:spcBef>
                <a:spcPct val="50000"/>
              </a:spcBef>
              <a:buFontTx/>
              <a:buAutoNum type="arabicParenR"/>
            </a:pPr>
            <a:r>
              <a:rPr lang="he-IL" sz="2400" b="0" dirty="0">
                <a:solidFill>
                  <a:srgbClr val="000000"/>
                </a:solidFill>
                <a:latin typeface="Arial" pitchFamily="34" charset="0"/>
              </a:rPr>
              <a:t>שורת פתיח בהודעת </a:t>
            </a:r>
            <a:r>
              <a:rPr lang="en-US" sz="2400" b="0" dirty="0">
                <a:solidFill>
                  <a:srgbClr val="000000"/>
                </a:solidFill>
                <a:latin typeface="Arial" pitchFamily="34" charset="0"/>
              </a:rPr>
              <a:t>HTTP</a:t>
            </a:r>
            <a:r>
              <a:rPr lang="he-IL" sz="2400" b="0" dirty="0">
                <a:solidFill>
                  <a:srgbClr val="000000"/>
                </a:solidFill>
                <a:latin typeface="Arial" pitchFamily="34" charset="0"/>
              </a:rPr>
              <a:t> </a:t>
            </a:r>
            <a:r>
              <a:rPr lang="en-US" sz="2400" b="0" dirty="0">
                <a:solidFill>
                  <a:srgbClr val="000000"/>
                </a:solidFill>
                <a:latin typeface="Arial" pitchFamily="34" charset="0"/>
              </a:rPr>
              <a:t/>
            </a:r>
            <a:br>
              <a:rPr lang="en-US" sz="2400" b="0" dirty="0">
                <a:solidFill>
                  <a:srgbClr val="000000"/>
                </a:solidFill>
                <a:latin typeface="Arial" pitchFamily="34" charset="0"/>
              </a:rPr>
            </a:br>
            <a:r>
              <a:rPr lang="he-IL" sz="2400" b="0" dirty="0">
                <a:solidFill>
                  <a:srgbClr val="000000"/>
                </a:solidFill>
                <a:latin typeface="Arial" pitchFamily="34" charset="0"/>
              </a:rPr>
              <a:t>של התגובה </a:t>
            </a:r>
            <a:endParaRPr lang="en-US" sz="2400" b="0" dirty="0">
              <a:solidFill>
                <a:srgbClr val="000000"/>
              </a:solidFill>
              <a:latin typeface="Arial" pitchFamily="34" charset="0"/>
            </a:endParaRPr>
          </a:p>
          <a:p>
            <a:pPr marL="342900" indent="-342900" algn="r" rtl="1">
              <a:spcBef>
                <a:spcPct val="50000"/>
              </a:spcBef>
              <a:buFontTx/>
              <a:buAutoNum type="arabicParenR"/>
            </a:pPr>
            <a:r>
              <a:rPr lang="he-IL" sz="2400" b="0" dirty="0">
                <a:solidFill>
                  <a:srgbClr val="000000"/>
                </a:solidFill>
                <a:latin typeface="Arial" pitchFamily="34" charset="0"/>
              </a:rPr>
              <a:t>שורת פתיח בהודעת </a:t>
            </a:r>
            <a:r>
              <a:rPr lang="en-US" sz="2400" b="0" dirty="0">
                <a:solidFill>
                  <a:srgbClr val="000000"/>
                </a:solidFill>
                <a:latin typeface="Arial" pitchFamily="34" charset="0"/>
              </a:rPr>
              <a:t>HTTP</a:t>
            </a:r>
            <a:r>
              <a:rPr lang="he-IL" sz="2400" b="0" dirty="0">
                <a:solidFill>
                  <a:srgbClr val="000000"/>
                </a:solidFill>
                <a:latin typeface="Arial" pitchFamily="34" charset="0"/>
              </a:rPr>
              <a:t> </a:t>
            </a:r>
            <a:r>
              <a:rPr lang="en-US" sz="2400" b="0" dirty="0">
                <a:solidFill>
                  <a:srgbClr val="000000"/>
                </a:solidFill>
                <a:latin typeface="Arial" pitchFamily="34" charset="0"/>
              </a:rPr>
              <a:t/>
            </a:r>
            <a:br>
              <a:rPr lang="en-US" sz="2400" b="0" dirty="0">
                <a:solidFill>
                  <a:srgbClr val="000000"/>
                </a:solidFill>
                <a:latin typeface="Arial" pitchFamily="34" charset="0"/>
              </a:rPr>
            </a:br>
            <a:r>
              <a:rPr lang="he-IL" sz="2400" b="0" dirty="0">
                <a:solidFill>
                  <a:srgbClr val="000000"/>
                </a:solidFill>
                <a:latin typeface="Arial" pitchFamily="34" charset="0"/>
              </a:rPr>
              <a:t>של הבקשה</a:t>
            </a:r>
          </a:p>
          <a:p>
            <a:pPr marL="342900" indent="-342900" algn="r" rtl="1">
              <a:spcBef>
                <a:spcPct val="50000"/>
              </a:spcBef>
              <a:buFontTx/>
              <a:buAutoNum type="arabicParenR"/>
            </a:pPr>
            <a:r>
              <a:rPr lang="he-IL" sz="2400" b="0" dirty="0">
                <a:solidFill>
                  <a:srgbClr val="000000"/>
                </a:solidFill>
                <a:latin typeface="Arial" pitchFamily="34" charset="0"/>
              </a:rPr>
              <a:t>קובץ עוגיה נשמר על </a:t>
            </a:r>
            <a:r>
              <a:rPr lang="en-US" sz="2400" b="0" dirty="0">
                <a:solidFill>
                  <a:srgbClr val="000000"/>
                </a:solidFill>
                <a:latin typeface="Arial" pitchFamily="34" charset="0"/>
              </a:rPr>
              <a:t>host</a:t>
            </a:r>
            <a:r>
              <a:rPr lang="he-IL" sz="2400" b="0" dirty="0">
                <a:solidFill>
                  <a:srgbClr val="000000"/>
                </a:solidFill>
                <a:latin typeface="Arial" pitchFamily="34" charset="0"/>
              </a:rPr>
              <a:t> </a:t>
            </a:r>
            <a:r>
              <a:rPr lang="en-US" sz="2400" b="0" dirty="0">
                <a:solidFill>
                  <a:srgbClr val="000000"/>
                </a:solidFill>
                <a:latin typeface="Arial" pitchFamily="34" charset="0"/>
              </a:rPr>
              <a:t/>
            </a:r>
            <a:br>
              <a:rPr lang="en-US" sz="2400" b="0" dirty="0">
                <a:solidFill>
                  <a:srgbClr val="000000"/>
                </a:solidFill>
                <a:latin typeface="Arial" pitchFamily="34" charset="0"/>
              </a:rPr>
            </a:br>
            <a:r>
              <a:rPr lang="he-IL" sz="2400" b="0" dirty="0">
                <a:solidFill>
                  <a:srgbClr val="000000"/>
                </a:solidFill>
                <a:latin typeface="Arial" pitchFamily="34" charset="0"/>
              </a:rPr>
              <a:t>של המשתמש ומנוהל על ידי הדפדפן של המשתמש</a:t>
            </a:r>
          </a:p>
          <a:p>
            <a:pPr marL="342900" indent="-342900" algn="r" rtl="1">
              <a:spcBef>
                <a:spcPct val="50000"/>
              </a:spcBef>
              <a:buFontTx/>
              <a:buAutoNum type="arabicParenR"/>
            </a:pPr>
            <a:r>
              <a:rPr lang="he-IL" sz="2400" b="0" dirty="0">
                <a:solidFill>
                  <a:srgbClr val="000000"/>
                </a:solidFill>
                <a:latin typeface="Arial" pitchFamily="34" charset="0"/>
              </a:rPr>
              <a:t>מסד נתונים אחורי באתר האינטרנט</a:t>
            </a:r>
          </a:p>
        </p:txBody>
      </p:sp>
      <p:sp>
        <p:nvSpPr>
          <p:cNvPr id="5" name="Text Box 11"/>
          <p:cNvSpPr txBox="1">
            <a:spLocks noChangeArrowheads="1"/>
          </p:cNvSpPr>
          <p:nvPr/>
        </p:nvSpPr>
        <p:spPr bwMode="auto">
          <a:xfrm>
            <a:off x="323528" y="1772816"/>
            <a:ext cx="4139630" cy="4770537"/>
          </a:xfrm>
          <a:prstGeom prst="rect">
            <a:avLst/>
          </a:prstGeom>
          <a:noFill/>
          <a:ln w="9525">
            <a:solidFill>
              <a:schemeClr val="accent1"/>
            </a:solidFill>
            <a:miter lim="800000"/>
            <a:headEnd/>
            <a:tailEnd/>
          </a:ln>
        </p:spPr>
        <p:txBody>
          <a:bodyPr wrap="square">
            <a:spAutoFit/>
          </a:bodyPr>
          <a:lstStyle/>
          <a:p>
            <a:pPr algn="r" rtl="1">
              <a:spcBef>
                <a:spcPct val="50000"/>
              </a:spcBef>
            </a:pPr>
            <a:r>
              <a:rPr lang="he-IL" sz="2400" b="0" dirty="0">
                <a:solidFill>
                  <a:srgbClr val="000000"/>
                </a:solidFill>
                <a:latin typeface="Arial" pitchFamily="34" charset="0"/>
              </a:rPr>
              <a:t>דוגמה:</a:t>
            </a:r>
          </a:p>
          <a:p>
            <a:pPr algn="r" rtl="1">
              <a:spcBef>
                <a:spcPct val="50000"/>
              </a:spcBef>
            </a:pPr>
            <a:r>
              <a:rPr lang="he-IL" sz="2000" b="0" dirty="0">
                <a:solidFill>
                  <a:srgbClr val="000000"/>
                </a:solidFill>
                <a:latin typeface="Arial" pitchFamily="34" charset="0"/>
              </a:rPr>
              <a:t>  - דנה ניגשת לאינטרנט תמיד </a:t>
            </a:r>
            <a:r>
              <a:rPr lang="en-US" sz="2000" b="0" dirty="0">
                <a:solidFill>
                  <a:srgbClr val="000000"/>
                </a:solidFill>
                <a:latin typeface="Arial" pitchFamily="34" charset="0"/>
              </a:rPr>
              <a:t/>
            </a:r>
            <a:br>
              <a:rPr lang="en-US" sz="2000" b="0" dirty="0">
                <a:solidFill>
                  <a:srgbClr val="000000"/>
                </a:solidFill>
                <a:latin typeface="Arial" pitchFamily="34" charset="0"/>
              </a:rPr>
            </a:br>
            <a:r>
              <a:rPr lang="he-IL" sz="2000" b="0" dirty="0">
                <a:solidFill>
                  <a:srgbClr val="000000"/>
                </a:solidFill>
                <a:latin typeface="Arial" pitchFamily="34" charset="0"/>
              </a:rPr>
              <a:t>    מאותו המחשב.</a:t>
            </a:r>
          </a:p>
          <a:p>
            <a:pPr algn="r" rtl="1">
              <a:spcBef>
                <a:spcPct val="50000"/>
              </a:spcBef>
            </a:pPr>
            <a:r>
              <a:rPr lang="he-IL" sz="2000" b="0" dirty="0">
                <a:solidFill>
                  <a:srgbClr val="000000"/>
                </a:solidFill>
                <a:latin typeface="Arial" pitchFamily="34" charset="0"/>
              </a:rPr>
              <a:t>  - היא מבקרת באתר של חנות </a:t>
            </a:r>
            <a:r>
              <a:rPr lang="en-US" sz="2000" b="0" dirty="0">
                <a:solidFill>
                  <a:srgbClr val="000000"/>
                </a:solidFill>
                <a:latin typeface="Arial" pitchFamily="34" charset="0"/>
              </a:rPr>
              <a:t/>
            </a:r>
            <a:br>
              <a:rPr lang="en-US" sz="2000" b="0" dirty="0">
                <a:solidFill>
                  <a:srgbClr val="000000"/>
                </a:solidFill>
                <a:latin typeface="Arial" pitchFamily="34" charset="0"/>
              </a:rPr>
            </a:br>
            <a:r>
              <a:rPr lang="he-IL" sz="2000" b="0" dirty="0">
                <a:solidFill>
                  <a:srgbClr val="000000"/>
                </a:solidFill>
                <a:latin typeface="Arial" pitchFamily="34" charset="0"/>
              </a:rPr>
              <a:t>    מקוונת בפעם הראשונה.</a:t>
            </a:r>
            <a:endParaRPr lang="en-US" sz="2000" b="0" dirty="0">
              <a:solidFill>
                <a:srgbClr val="000000"/>
              </a:solidFill>
              <a:latin typeface="Arial" pitchFamily="34" charset="0"/>
            </a:endParaRPr>
          </a:p>
          <a:p>
            <a:pPr algn="r" rtl="1">
              <a:spcBef>
                <a:spcPct val="50000"/>
              </a:spcBef>
            </a:pPr>
            <a:r>
              <a:rPr lang="he-IL" sz="2000" b="0" dirty="0">
                <a:solidFill>
                  <a:srgbClr val="000000"/>
                </a:solidFill>
                <a:latin typeface="Arial" pitchFamily="34" charset="0"/>
              </a:rPr>
              <a:t>  - כאשר בקשת ה-</a:t>
            </a:r>
            <a:r>
              <a:rPr lang="en-US" sz="2000" b="0" dirty="0">
                <a:solidFill>
                  <a:srgbClr val="000000"/>
                </a:solidFill>
                <a:latin typeface="Arial" pitchFamily="34" charset="0"/>
              </a:rPr>
              <a:t>HTTP</a:t>
            </a:r>
            <a:r>
              <a:rPr lang="he-IL" sz="2000" b="0" dirty="0">
                <a:solidFill>
                  <a:srgbClr val="000000"/>
                </a:solidFill>
                <a:latin typeface="Arial" pitchFamily="34" charset="0"/>
              </a:rPr>
              <a:t> </a:t>
            </a:r>
            <a:r>
              <a:rPr lang="en-US" sz="2000" b="0" dirty="0">
                <a:solidFill>
                  <a:srgbClr val="000000"/>
                </a:solidFill>
                <a:latin typeface="Arial" pitchFamily="34" charset="0"/>
              </a:rPr>
              <a:t/>
            </a:r>
            <a:br>
              <a:rPr lang="en-US" sz="2000" b="0" dirty="0">
                <a:solidFill>
                  <a:srgbClr val="000000"/>
                </a:solidFill>
                <a:latin typeface="Arial" pitchFamily="34" charset="0"/>
              </a:rPr>
            </a:br>
            <a:r>
              <a:rPr lang="he-IL" sz="2000" b="0" dirty="0">
                <a:solidFill>
                  <a:srgbClr val="000000"/>
                </a:solidFill>
                <a:latin typeface="Arial" pitchFamily="34" charset="0"/>
              </a:rPr>
              <a:t>    הראשונית מתקבלת באתר, </a:t>
            </a:r>
            <a:r>
              <a:rPr lang="en-US" sz="2000" b="0" dirty="0">
                <a:solidFill>
                  <a:srgbClr val="000000"/>
                </a:solidFill>
                <a:latin typeface="Arial" pitchFamily="34" charset="0"/>
              </a:rPr>
              <a:t/>
            </a:r>
            <a:br>
              <a:rPr lang="en-US" sz="2000" b="0" dirty="0">
                <a:solidFill>
                  <a:srgbClr val="000000"/>
                </a:solidFill>
                <a:latin typeface="Arial" pitchFamily="34" charset="0"/>
              </a:rPr>
            </a:br>
            <a:r>
              <a:rPr lang="he-IL" sz="2000" b="0" dirty="0">
                <a:solidFill>
                  <a:srgbClr val="000000"/>
                </a:solidFill>
                <a:latin typeface="Arial" pitchFamily="34" charset="0"/>
              </a:rPr>
              <a:t>    האתר מחזיר תגובה עם עוגיה </a:t>
            </a:r>
            <a:r>
              <a:rPr lang="en-US" sz="2000" b="0" dirty="0">
                <a:solidFill>
                  <a:srgbClr val="000000"/>
                </a:solidFill>
                <a:latin typeface="Arial" pitchFamily="34" charset="0"/>
              </a:rPr>
              <a:t/>
            </a:r>
            <a:br>
              <a:rPr lang="en-US" sz="2000" b="0" dirty="0">
                <a:solidFill>
                  <a:srgbClr val="000000"/>
                </a:solidFill>
                <a:latin typeface="Arial" pitchFamily="34" charset="0"/>
              </a:rPr>
            </a:br>
            <a:r>
              <a:rPr lang="he-IL" sz="2000" b="0" dirty="0">
                <a:solidFill>
                  <a:srgbClr val="000000"/>
                </a:solidFill>
                <a:latin typeface="Arial" pitchFamily="34" charset="0"/>
              </a:rPr>
              <a:t>    בעלת זיהוי ייחודי.</a:t>
            </a:r>
          </a:p>
          <a:p>
            <a:pPr algn="r" rtl="1">
              <a:spcBef>
                <a:spcPct val="50000"/>
              </a:spcBef>
            </a:pPr>
            <a:r>
              <a:rPr lang="he-IL" sz="2000" b="0" dirty="0">
                <a:solidFill>
                  <a:srgbClr val="000000"/>
                </a:solidFill>
                <a:latin typeface="Arial" pitchFamily="34" charset="0"/>
              </a:rPr>
              <a:t>  - העוגיה מקושרת על ידי הדפדפן </a:t>
            </a:r>
            <a:r>
              <a:rPr lang="en-US" sz="2000" b="0" dirty="0">
                <a:solidFill>
                  <a:srgbClr val="000000"/>
                </a:solidFill>
                <a:latin typeface="Arial" pitchFamily="34" charset="0"/>
              </a:rPr>
              <a:t/>
            </a:r>
            <a:br>
              <a:rPr lang="en-US" sz="2000" b="0" dirty="0">
                <a:solidFill>
                  <a:srgbClr val="000000"/>
                </a:solidFill>
                <a:latin typeface="Arial" pitchFamily="34" charset="0"/>
              </a:rPr>
            </a:br>
            <a:r>
              <a:rPr lang="he-IL" sz="2000" b="0" dirty="0">
                <a:solidFill>
                  <a:srgbClr val="000000"/>
                </a:solidFill>
                <a:latin typeface="Arial" pitchFamily="34" charset="0"/>
              </a:rPr>
              <a:t>    לשימוש בבקשות עתידיות </a:t>
            </a:r>
            <a:r>
              <a:rPr lang="en-US" sz="2000" b="0" dirty="0">
                <a:solidFill>
                  <a:srgbClr val="000000"/>
                </a:solidFill>
                <a:latin typeface="Arial" pitchFamily="34" charset="0"/>
              </a:rPr>
              <a:t/>
            </a:r>
            <a:br>
              <a:rPr lang="en-US" sz="2000" b="0" dirty="0">
                <a:solidFill>
                  <a:srgbClr val="000000"/>
                </a:solidFill>
                <a:latin typeface="Arial" pitchFamily="34" charset="0"/>
              </a:rPr>
            </a:br>
            <a:r>
              <a:rPr lang="he-IL" sz="2000" b="0" dirty="0">
                <a:solidFill>
                  <a:srgbClr val="000000"/>
                </a:solidFill>
                <a:latin typeface="Arial" pitchFamily="34" charset="0"/>
              </a:rPr>
              <a:t>    מהאתר, על מנת לזהות את </a:t>
            </a:r>
            <a:r>
              <a:rPr lang="en-US" sz="2000" b="0" dirty="0">
                <a:solidFill>
                  <a:srgbClr val="000000"/>
                </a:solidFill>
                <a:latin typeface="Arial" pitchFamily="34" charset="0"/>
              </a:rPr>
              <a:t/>
            </a:r>
            <a:br>
              <a:rPr lang="en-US" sz="2000" b="0" dirty="0">
                <a:solidFill>
                  <a:srgbClr val="000000"/>
                </a:solidFill>
                <a:latin typeface="Arial" pitchFamily="34" charset="0"/>
              </a:rPr>
            </a:br>
            <a:r>
              <a:rPr lang="he-IL" sz="2000" b="0" dirty="0">
                <a:solidFill>
                  <a:srgbClr val="000000"/>
                </a:solidFill>
                <a:latin typeface="Arial" pitchFamily="34" charset="0"/>
              </a:rPr>
              <a:t>    דנה.</a:t>
            </a:r>
            <a:endParaRPr lang="en-US" sz="2000" b="0" dirty="0">
              <a:solidFill>
                <a:srgbClr val="000000"/>
              </a:solidFill>
              <a:latin typeface="Arial" pitchFamily="34"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he-IL" u="sng" dirty="0" smtClean="0">
                <a:solidFill>
                  <a:schemeClr val="bg1"/>
                </a:solidFill>
                <a:latin typeface="Arial" pitchFamily="34" charset="0"/>
              </a:rPr>
              <a:t>עוגיות (</a:t>
            </a:r>
            <a:r>
              <a:rPr lang="en-US" u="sng" dirty="0" smtClean="0">
                <a:solidFill>
                  <a:schemeClr val="bg1"/>
                </a:solidFill>
                <a:latin typeface="Arial" pitchFamily="34" charset="0"/>
              </a:rPr>
              <a:t>cookies</a:t>
            </a:r>
            <a:r>
              <a:rPr lang="he-IL" u="sng" dirty="0" smtClean="0">
                <a:solidFill>
                  <a:schemeClr val="bg1"/>
                </a:solidFill>
                <a:latin typeface="Arial" pitchFamily="34" charset="0"/>
              </a:rPr>
              <a:t>): דוגמה</a:t>
            </a:r>
            <a:endParaRPr lang="he-IL" dirty="0">
              <a:solidFill>
                <a:schemeClr val="bg1"/>
              </a:solidFill>
            </a:endParaRPr>
          </a:p>
        </p:txBody>
      </p:sp>
      <p:pic>
        <p:nvPicPr>
          <p:cNvPr id="4" name="Picture 2"/>
          <p:cNvPicPr>
            <a:picLocks noChangeAspect="1" noChangeArrowheads="1"/>
          </p:cNvPicPr>
          <p:nvPr/>
        </p:nvPicPr>
        <p:blipFill>
          <a:blip r:embed="rId2" cstate="print"/>
          <a:srcRect/>
          <a:stretch>
            <a:fillRect/>
          </a:stretch>
        </p:blipFill>
        <p:spPr bwMode="auto">
          <a:xfrm>
            <a:off x="139129" y="1815926"/>
            <a:ext cx="8969375" cy="4997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9" name="Rectangle 2"/>
          <p:cNvSpPr>
            <a:spLocks noGrp="1" noChangeArrowheads="1"/>
          </p:cNvSpPr>
          <p:nvPr>
            <p:ph type="title"/>
          </p:nvPr>
        </p:nvSpPr>
        <p:spPr/>
        <p:txBody>
          <a:bodyPr/>
          <a:lstStyle/>
          <a:p>
            <a:r>
              <a:rPr lang="en-US" altLang="he-IL" sz="3600" dirty="0" smtClean="0"/>
              <a:t>Cookies: keeping </a:t>
            </a:r>
            <a:r>
              <a:rPr lang="ja-JP" altLang="en-US" sz="3600" dirty="0" smtClean="0"/>
              <a:t>“</a:t>
            </a:r>
            <a:r>
              <a:rPr lang="en-US" altLang="ja-JP" sz="3600" dirty="0" smtClean="0"/>
              <a:t>state</a:t>
            </a:r>
            <a:r>
              <a:rPr lang="ja-JP" altLang="en-US" sz="3600" dirty="0" smtClean="0"/>
              <a:t>”</a:t>
            </a:r>
            <a:r>
              <a:rPr lang="en-US" altLang="ja-JP" sz="3600" dirty="0" smtClean="0"/>
              <a:t> (cont.)</a:t>
            </a:r>
            <a:endParaRPr lang="en-US" altLang="he-IL" dirty="0" smtClean="0"/>
          </a:p>
        </p:txBody>
      </p:sp>
      <p:sp>
        <p:nvSpPr>
          <p:cNvPr id="3" name="מציין מיקום טקסט 2"/>
          <p:cNvSpPr>
            <a:spLocks noGrp="1"/>
          </p:cNvSpPr>
          <p:nvPr>
            <p:ph type="body" idx="1"/>
          </p:nvPr>
        </p:nvSpPr>
        <p:spPr/>
        <p:txBody>
          <a:bodyPr/>
          <a:lstStyle/>
          <a:p>
            <a:endParaRPr lang="he-IL"/>
          </a:p>
        </p:txBody>
      </p:sp>
      <p:sp>
        <p:nvSpPr>
          <p:cNvPr id="54274" name="Rectangle 7"/>
          <p:cNvSpPr>
            <a:spLocks noGrp="1" noChangeArrowheads="1"/>
          </p:cNvSpPr>
          <p:nvPr>
            <p:ph type="ftr" sz="quarter" idx="4294967295"/>
          </p:nvPr>
        </p:nvSpPr>
        <p:spPr>
          <a:xfrm>
            <a:off x="6248400" y="6467475"/>
            <a:ext cx="2895600" cy="2873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0" hangingPunct="0">
              <a:spcBef>
                <a:spcPct val="20000"/>
              </a:spcBef>
              <a:buClr>
                <a:schemeClr val="accent2"/>
              </a:buClr>
              <a:buSzPct val="85000"/>
              <a:buFont typeface="ZapfDingbats"/>
              <a:defRPr sz="2000">
                <a:solidFill>
                  <a:schemeClr val="tx1"/>
                </a:solidFill>
                <a:latin typeface="Arial" pitchFamily="34" charset="0"/>
                <a:ea typeface="MS PGothic" pitchFamily="34" charset="-128"/>
              </a:defRPr>
            </a:lvl1pPr>
            <a:lvl2pPr marL="742950" indent="-285750" algn="l" rtl="0" eaLnBrk="0" hangingPunct="0">
              <a:spcBef>
                <a:spcPct val="20000"/>
              </a:spcBef>
              <a:buClr>
                <a:schemeClr val="accent2"/>
              </a:buClr>
              <a:buSzPct val="85000"/>
              <a:buFont typeface="ZapfDingbats"/>
              <a:defRPr sz="2000">
                <a:solidFill>
                  <a:schemeClr val="tx1"/>
                </a:solidFill>
                <a:latin typeface="Arial" pitchFamily="34" charset="0"/>
                <a:ea typeface="MS PGothic" pitchFamily="34" charset="-128"/>
              </a:defRPr>
            </a:lvl2pPr>
            <a:lvl3pPr marL="1143000" indent="-228600" algn="l" rtl="0" eaLnBrk="0" hangingPunct="0">
              <a:spcBef>
                <a:spcPct val="20000"/>
              </a:spcBef>
              <a:buClr>
                <a:schemeClr val="accent2"/>
              </a:buClr>
              <a:buSzPct val="85000"/>
              <a:buFont typeface="ZapfDingbats"/>
              <a:defRPr sz="2000">
                <a:solidFill>
                  <a:schemeClr val="tx1"/>
                </a:solidFill>
                <a:latin typeface="Arial" pitchFamily="34" charset="0"/>
                <a:ea typeface="MS PGothic" pitchFamily="34" charset="-128"/>
              </a:defRPr>
            </a:lvl3pPr>
            <a:lvl4pPr marL="1600200" indent="-228600" algn="l" rtl="0" eaLnBrk="0" hangingPunct="0">
              <a:spcBef>
                <a:spcPct val="20000"/>
              </a:spcBef>
              <a:buClr>
                <a:schemeClr val="accent2"/>
              </a:buClr>
              <a:buSzPct val="85000"/>
              <a:buFont typeface="ZapfDingbats"/>
              <a:defRPr sz="2000">
                <a:solidFill>
                  <a:schemeClr val="tx1"/>
                </a:solidFill>
                <a:latin typeface="Arial" pitchFamily="34" charset="0"/>
                <a:ea typeface="MS PGothic" pitchFamily="34" charset="-128"/>
              </a:defRPr>
            </a:lvl4pPr>
            <a:lvl5pPr marL="2057400" indent="-228600" algn="l" rtl="0" eaLnBrk="0" hangingPunct="0">
              <a:spcBef>
                <a:spcPct val="20000"/>
              </a:spcBef>
              <a:buClr>
                <a:schemeClr val="accent2"/>
              </a:buClr>
              <a:buSzPct val="85000"/>
              <a:buFont typeface="ZapfDingbats"/>
              <a:defRPr sz="2000">
                <a:solidFill>
                  <a:schemeClr val="tx1"/>
                </a:solidFill>
                <a:latin typeface="Arial" pitchFamily="34" charset="0"/>
                <a:ea typeface="MS PGothic" pitchFamily="34" charset="-128"/>
              </a:defRPr>
            </a:lvl5pPr>
            <a:lvl6pPr marL="2514600" indent="-228600" algn="l" rtl="0" eaLnBrk="0" fontAlgn="base" hangingPunct="0">
              <a:spcBef>
                <a:spcPct val="20000"/>
              </a:spcBef>
              <a:spcAft>
                <a:spcPct val="0"/>
              </a:spcAft>
              <a:buClr>
                <a:schemeClr val="accent2"/>
              </a:buClr>
              <a:buSzPct val="85000"/>
              <a:buFont typeface="ZapfDingbats"/>
              <a:defRPr sz="2000">
                <a:solidFill>
                  <a:schemeClr val="tx1"/>
                </a:solidFill>
                <a:latin typeface="Arial" pitchFamily="34" charset="0"/>
                <a:ea typeface="MS PGothic" pitchFamily="34" charset="-128"/>
              </a:defRPr>
            </a:lvl6pPr>
            <a:lvl7pPr marL="2971800" indent="-228600" algn="l" rtl="0" eaLnBrk="0" fontAlgn="base" hangingPunct="0">
              <a:spcBef>
                <a:spcPct val="20000"/>
              </a:spcBef>
              <a:spcAft>
                <a:spcPct val="0"/>
              </a:spcAft>
              <a:buClr>
                <a:schemeClr val="accent2"/>
              </a:buClr>
              <a:buSzPct val="85000"/>
              <a:buFont typeface="ZapfDingbats"/>
              <a:defRPr sz="2000">
                <a:solidFill>
                  <a:schemeClr val="tx1"/>
                </a:solidFill>
                <a:latin typeface="Arial" pitchFamily="34" charset="0"/>
                <a:ea typeface="MS PGothic" pitchFamily="34" charset="-128"/>
              </a:defRPr>
            </a:lvl7pPr>
            <a:lvl8pPr marL="3429000" indent="-228600" algn="l" rtl="0" eaLnBrk="0" fontAlgn="base" hangingPunct="0">
              <a:spcBef>
                <a:spcPct val="20000"/>
              </a:spcBef>
              <a:spcAft>
                <a:spcPct val="0"/>
              </a:spcAft>
              <a:buClr>
                <a:schemeClr val="accent2"/>
              </a:buClr>
              <a:buSzPct val="85000"/>
              <a:buFont typeface="ZapfDingbats"/>
              <a:defRPr sz="2000">
                <a:solidFill>
                  <a:schemeClr val="tx1"/>
                </a:solidFill>
                <a:latin typeface="Arial" pitchFamily="34" charset="0"/>
                <a:ea typeface="MS PGothic" pitchFamily="34" charset="-128"/>
              </a:defRPr>
            </a:lvl8pPr>
            <a:lvl9pPr marL="3886200" indent="-228600" algn="l" rtl="0" eaLnBrk="0" fontAlgn="base" hangingPunct="0">
              <a:spcBef>
                <a:spcPct val="20000"/>
              </a:spcBef>
              <a:spcAft>
                <a:spcPct val="0"/>
              </a:spcAft>
              <a:buClr>
                <a:schemeClr val="accent2"/>
              </a:buClr>
              <a:buSzPct val="85000"/>
              <a:buFont typeface="ZapfDingbats"/>
              <a:defRPr sz="2000">
                <a:solidFill>
                  <a:schemeClr val="tx1"/>
                </a:solidFill>
                <a:latin typeface="Arial" pitchFamily="34" charset="0"/>
                <a:ea typeface="MS PGothic" pitchFamily="34" charset="-128"/>
              </a:defRPr>
            </a:lvl9pPr>
          </a:lstStyle>
          <a:p>
            <a:pPr algn="r">
              <a:spcBef>
                <a:spcPct val="0"/>
              </a:spcBef>
              <a:buClrTx/>
              <a:buSzTx/>
              <a:buFontTx/>
              <a:buNone/>
              <a:defRPr/>
            </a:pPr>
            <a:r>
              <a:rPr lang="en-US" sz="1200" smtClean="0">
                <a:latin typeface="Tahoma" pitchFamily="34" charset="0"/>
              </a:rPr>
              <a:t>Application Layer</a:t>
            </a:r>
          </a:p>
        </p:txBody>
      </p:sp>
      <p:sp>
        <p:nvSpPr>
          <p:cNvPr id="93187" name="Rectangle 8"/>
          <p:cNvSpPr>
            <a:spLocks noGrp="1" noChangeArrowheads="1"/>
          </p:cNvSpPr>
          <p:nvPr>
            <p:ph type="sldNum" sz="quarter" idx="4294967295"/>
          </p:nvPr>
        </p:nvSpPr>
        <p:spPr>
          <a:xfrm>
            <a:off x="8467725" y="6462713"/>
            <a:ext cx="676275" cy="27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200" smtClean="0">
                <a:latin typeface="Tahoma" panose="020B0604030504040204" pitchFamily="34" charset="0"/>
              </a:rPr>
              <a:t>2-</a:t>
            </a:r>
            <a:fld id="{E8AE4DFB-48CB-4745-95E0-9B6420DF93B5}" type="slidenum">
              <a:rPr lang="en-US" altLang="he-IL" sz="1200" smtClean="0">
                <a:latin typeface="Tahoma" panose="020B0604030504040204" pitchFamily="34" charset="0"/>
              </a:rPr>
              <a:pPr>
                <a:lnSpc>
                  <a:spcPct val="100000"/>
                </a:lnSpc>
                <a:spcBef>
                  <a:spcPct val="0"/>
                </a:spcBef>
                <a:buClrTx/>
                <a:buSzTx/>
                <a:buFontTx/>
                <a:buNone/>
              </a:pPr>
              <a:t>61</a:t>
            </a:fld>
            <a:endParaRPr lang="en-US" altLang="he-IL" sz="1200" smtClean="0">
              <a:latin typeface="Tahoma" panose="020B0604030504040204" pitchFamily="34" charset="0"/>
            </a:endParaRPr>
          </a:p>
        </p:txBody>
      </p:sp>
      <p:sp>
        <p:nvSpPr>
          <p:cNvPr id="93190" name="Text Box 5"/>
          <p:cNvSpPr txBox="1">
            <a:spLocks noChangeArrowheads="1"/>
          </p:cNvSpPr>
          <p:nvPr/>
        </p:nvSpPr>
        <p:spPr bwMode="auto">
          <a:xfrm>
            <a:off x="1052513" y="1227138"/>
            <a:ext cx="777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2000">
                <a:solidFill>
                  <a:srgbClr val="CC0000"/>
                </a:solidFill>
                <a:latin typeface="Arial" panose="020B0604020202020204" pitchFamily="34" charset="0"/>
              </a:rPr>
              <a:t>client</a:t>
            </a:r>
          </a:p>
        </p:txBody>
      </p:sp>
      <p:sp>
        <p:nvSpPr>
          <p:cNvPr id="93191" name="Text Box 6"/>
          <p:cNvSpPr txBox="1">
            <a:spLocks noChangeArrowheads="1"/>
          </p:cNvSpPr>
          <p:nvPr/>
        </p:nvSpPr>
        <p:spPr bwMode="auto">
          <a:xfrm>
            <a:off x="5973763" y="1273175"/>
            <a:ext cx="889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2000">
                <a:solidFill>
                  <a:srgbClr val="CC0000"/>
                </a:solidFill>
                <a:latin typeface="Arial" panose="020B0604020202020204" pitchFamily="34" charset="0"/>
              </a:rPr>
              <a:t>server</a:t>
            </a:r>
          </a:p>
        </p:txBody>
      </p:sp>
      <p:grpSp>
        <p:nvGrpSpPr>
          <p:cNvPr id="2" name="Group 90"/>
          <p:cNvGrpSpPr>
            <a:grpSpLocks/>
          </p:cNvGrpSpPr>
          <p:nvPr/>
        </p:nvGrpSpPr>
        <p:grpSpPr bwMode="auto">
          <a:xfrm>
            <a:off x="2200275" y="4227513"/>
            <a:ext cx="3305175" cy="425450"/>
            <a:chOff x="1386" y="2663"/>
            <a:chExt cx="2082" cy="268"/>
          </a:xfrm>
        </p:grpSpPr>
        <p:sp>
          <p:nvSpPr>
            <p:cNvPr id="93272" name="Line 16"/>
            <p:cNvSpPr>
              <a:spLocks noChangeShapeType="1"/>
            </p:cNvSpPr>
            <p:nvPr/>
          </p:nvSpPr>
          <p:spPr bwMode="auto">
            <a:xfrm flipH="1">
              <a:off x="1386" y="2663"/>
              <a:ext cx="2082" cy="24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e-IL"/>
            </a:p>
          </p:txBody>
        </p:sp>
        <p:grpSp>
          <p:nvGrpSpPr>
            <p:cNvPr id="93273" name="Group 17"/>
            <p:cNvGrpSpPr>
              <a:grpSpLocks/>
            </p:cNvGrpSpPr>
            <p:nvPr/>
          </p:nvGrpSpPr>
          <p:grpSpPr bwMode="auto">
            <a:xfrm>
              <a:off x="1553" y="2694"/>
              <a:ext cx="1743" cy="237"/>
              <a:chOff x="3268" y="2846"/>
              <a:chExt cx="1743" cy="237"/>
            </a:xfrm>
          </p:grpSpPr>
          <p:sp>
            <p:nvSpPr>
              <p:cNvPr id="93274" name="Rectangle 18"/>
              <p:cNvSpPr>
                <a:spLocks noChangeArrowheads="1"/>
              </p:cNvSpPr>
              <p:nvPr/>
            </p:nvSpPr>
            <p:spPr bwMode="auto">
              <a:xfrm>
                <a:off x="3282" y="2856"/>
                <a:ext cx="1692" cy="198"/>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400">
                  <a:latin typeface="Comic Sans MS" panose="030F0702030302020204" pitchFamily="66" charset="0"/>
                </a:endParaRPr>
              </a:p>
            </p:txBody>
          </p:sp>
          <p:sp>
            <p:nvSpPr>
              <p:cNvPr id="93275" name="Text Box 19"/>
              <p:cNvSpPr txBox="1">
                <a:spLocks noChangeArrowheads="1"/>
              </p:cNvSpPr>
              <p:nvPr/>
            </p:nvSpPr>
            <p:spPr bwMode="auto">
              <a:xfrm>
                <a:off x="3268" y="2846"/>
                <a:ext cx="1743" cy="237"/>
              </a:xfrm>
              <a:prstGeom prst="rect">
                <a:avLst/>
              </a:prstGeom>
              <a:solidFill>
                <a:schemeClr val="bg1"/>
              </a:solidFill>
              <a:ln w="9525">
                <a:solidFill>
                  <a:schemeClr val="tx1"/>
                </a:solidFill>
                <a:miter lim="800000"/>
                <a:headEnd/>
                <a:tailEnd/>
              </a:ln>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800">
                    <a:latin typeface="Arial" panose="020B0604020202020204" pitchFamily="34" charset="0"/>
                  </a:rPr>
                  <a:t>usual http response msg</a:t>
                </a:r>
                <a:endParaRPr lang="en-US" altLang="he-IL" sz="2400">
                  <a:latin typeface="Arial" panose="020B0604020202020204" pitchFamily="34" charset="0"/>
                </a:endParaRPr>
              </a:p>
            </p:txBody>
          </p:sp>
        </p:grpSp>
      </p:grpSp>
      <p:grpSp>
        <p:nvGrpSpPr>
          <p:cNvPr id="4" name="Group 94"/>
          <p:cNvGrpSpPr>
            <a:grpSpLocks/>
          </p:cNvGrpSpPr>
          <p:nvPr/>
        </p:nvGrpSpPr>
        <p:grpSpPr bwMode="auto">
          <a:xfrm>
            <a:off x="2209800" y="6145213"/>
            <a:ext cx="3305175" cy="407987"/>
            <a:chOff x="1392" y="3605"/>
            <a:chExt cx="2082" cy="257"/>
          </a:xfrm>
        </p:grpSpPr>
        <p:sp>
          <p:nvSpPr>
            <p:cNvPr id="93268" name="Line 24"/>
            <p:cNvSpPr>
              <a:spLocks noChangeShapeType="1"/>
            </p:cNvSpPr>
            <p:nvPr/>
          </p:nvSpPr>
          <p:spPr bwMode="auto">
            <a:xfrm flipH="1">
              <a:off x="1392" y="3605"/>
              <a:ext cx="2082" cy="24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e-IL"/>
            </a:p>
          </p:txBody>
        </p:sp>
        <p:grpSp>
          <p:nvGrpSpPr>
            <p:cNvPr id="93269" name="Group 25"/>
            <p:cNvGrpSpPr>
              <a:grpSpLocks/>
            </p:cNvGrpSpPr>
            <p:nvPr/>
          </p:nvGrpSpPr>
          <p:grpSpPr bwMode="auto">
            <a:xfrm>
              <a:off x="1552" y="3625"/>
              <a:ext cx="1743" cy="237"/>
              <a:chOff x="3268" y="2846"/>
              <a:chExt cx="1743" cy="237"/>
            </a:xfrm>
          </p:grpSpPr>
          <p:sp>
            <p:nvSpPr>
              <p:cNvPr id="93270" name="Rectangle 26"/>
              <p:cNvSpPr>
                <a:spLocks noChangeArrowheads="1"/>
              </p:cNvSpPr>
              <p:nvPr/>
            </p:nvSpPr>
            <p:spPr bwMode="auto">
              <a:xfrm>
                <a:off x="3282" y="2856"/>
                <a:ext cx="1692" cy="198"/>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400">
                  <a:latin typeface="Comic Sans MS" panose="030F0702030302020204" pitchFamily="66" charset="0"/>
                </a:endParaRPr>
              </a:p>
            </p:txBody>
          </p:sp>
          <p:sp>
            <p:nvSpPr>
              <p:cNvPr id="93271" name="Text Box 27"/>
              <p:cNvSpPr txBox="1">
                <a:spLocks noChangeArrowheads="1"/>
              </p:cNvSpPr>
              <p:nvPr/>
            </p:nvSpPr>
            <p:spPr bwMode="auto">
              <a:xfrm>
                <a:off x="3268" y="2846"/>
                <a:ext cx="1743" cy="237"/>
              </a:xfrm>
              <a:prstGeom prst="rect">
                <a:avLst/>
              </a:prstGeom>
              <a:solidFill>
                <a:schemeClr val="bg1"/>
              </a:solidFill>
              <a:ln w="9525">
                <a:solidFill>
                  <a:schemeClr val="tx1"/>
                </a:solidFill>
                <a:miter lim="800000"/>
                <a:headEnd/>
                <a:tailEnd/>
              </a:ln>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800">
                    <a:latin typeface="Arial" panose="020B0604020202020204" pitchFamily="34" charset="0"/>
                  </a:rPr>
                  <a:t>usual http response msg</a:t>
                </a:r>
                <a:endParaRPr lang="en-US" altLang="he-IL" sz="2400">
                  <a:latin typeface="Arial" panose="020B0604020202020204" pitchFamily="34" charset="0"/>
                </a:endParaRPr>
              </a:p>
            </p:txBody>
          </p:sp>
        </p:grpSp>
      </p:grpSp>
      <p:sp>
        <p:nvSpPr>
          <p:cNvPr id="50235" name="Text Box 59"/>
          <p:cNvSpPr txBox="1">
            <a:spLocks noChangeArrowheads="1"/>
          </p:cNvSpPr>
          <p:nvPr/>
        </p:nvSpPr>
        <p:spPr bwMode="auto">
          <a:xfrm>
            <a:off x="981075" y="2454275"/>
            <a:ext cx="178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a:latin typeface="Arial" panose="020B0604020202020204" pitchFamily="34" charset="0"/>
              </a:rPr>
              <a:t>cookie file</a:t>
            </a:r>
          </a:p>
        </p:txBody>
      </p:sp>
      <p:sp>
        <p:nvSpPr>
          <p:cNvPr id="50242" name="Text Box 66"/>
          <p:cNvSpPr txBox="1">
            <a:spLocks noChangeArrowheads="1"/>
          </p:cNvSpPr>
          <p:nvPr/>
        </p:nvSpPr>
        <p:spPr bwMode="auto">
          <a:xfrm>
            <a:off x="0" y="4878388"/>
            <a:ext cx="173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800">
                <a:latin typeface="Arial" panose="020B0604020202020204" pitchFamily="34" charset="0"/>
              </a:rPr>
              <a:t>one week later:</a:t>
            </a:r>
          </a:p>
        </p:txBody>
      </p:sp>
      <p:grpSp>
        <p:nvGrpSpPr>
          <p:cNvPr id="6" name="Group 89"/>
          <p:cNvGrpSpPr>
            <a:grpSpLocks/>
          </p:cNvGrpSpPr>
          <p:nvPr/>
        </p:nvGrpSpPr>
        <p:grpSpPr bwMode="auto">
          <a:xfrm>
            <a:off x="2209800" y="3589338"/>
            <a:ext cx="5638800" cy="1028700"/>
            <a:chOff x="1392" y="2261"/>
            <a:chExt cx="3552" cy="648"/>
          </a:xfrm>
        </p:grpSpPr>
        <p:sp>
          <p:nvSpPr>
            <p:cNvPr id="93261" name="Line 12"/>
            <p:cNvSpPr>
              <a:spLocks noChangeShapeType="1"/>
            </p:cNvSpPr>
            <p:nvPr/>
          </p:nvSpPr>
          <p:spPr bwMode="auto">
            <a:xfrm>
              <a:off x="1392" y="2357"/>
              <a:ext cx="2082" cy="24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e-IL"/>
            </a:p>
          </p:txBody>
        </p:sp>
        <p:sp>
          <p:nvSpPr>
            <p:cNvPr id="93262" name="Text Box 15"/>
            <p:cNvSpPr txBox="1">
              <a:spLocks noChangeArrowheads="1"/>
            </p:cNvSpPr>
            <p:nvPr/>
          </p:nvSpPr>
          <p:spPr bwMode="auto">
            <a:xfrm>
              <a:off x="1548" y="2261"/>
              <a:ext cx="1689" cy="356"/>
            </a:xfrm>
            <a:prstGeom prst="rect">
              <a:avLst/>
            </a:prstGeom>
            <a:solidFill>
              <a:schemeClr val="bg1"/>
            </a:solidFill>
            <a:ln w="9525">
              <a:solidFill>
                <a:schemeClr val="tx1"/>
              </a:solidFill>
              <a:miter lim="800000"/>
              <a:headEnd/>
              <a:tailEnd/>
            </a:ln>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80000"/>
                </a:lnSpc>
                <a:spcBef>
                  <a:spcPct val="0"/>
                </a:spcBef>
                <a:buClrTx/>
                <a:buSzTx/>
                <a:buFontTx/>
                <a:buNone/>
              </a:pPr>
              <a:r>
                <a:rPr lang="en-US" altLang="he-IL" sz="1800">
                  <a:latin typeface="Arial" panose="020B0604020202020204" pitchFamily="34" charset="0"/>
                </a:rPr>
                <a:t>usual http request msg</a:t>
              </a:r>
            </a:p>
            <a:p>
              <a:pPr algn="ctr">
                <a:lnSpc>
                  <a:spcPct val="80000"/>
                </a:lnSpc>
                <a:spcBef>
                  <a:spcPct val="0"/>
                </a:spcBef>
                <a:buClrTx/>
                <a:buSzTx/>
                <a:buFontTx/>
                <a:buNone/>
              </a:pPr>
              <a:r>
                <a:rPr lang="en-US" altLang="he-IL" sz="2000" b="1">
                  <a:latin typeface="Arial" panose="020B0604020202020204" pitchFamily="34" charset="0"/>
                </a:rPr>
                <a:t>cookie: 1678</a:t>
              </a:r>
            </a:p>
          </p:txBody>
        </p:sp>
        <p:sp>
          <p:nvSpPr>
            <p:cNvPr id="93263" name="Text Box 28"/>
            <p:cNvSpPr txBox="1">
              <a:spLocks noChangeArrowheads="1"/>
            </p:cNvSpPr>
            <p:nvPr/>
          </p:nvSpPr>
          <p:spPr bwMode="auto">
            <a:xfrm>
              <a:off x="3554" y="2332"/>
              <a:ext cx="596"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800">
                  <a:solidFill>
                    <a:srgbClr val="000099"/>
                  </a:solidFill>
                  <a:latin typeface="Arial" panose="020B0604020202020204" pitchFamily="34" charset="0"/>
                </a:rPr>
                <a:t>cookie-</a:t>
              </a:r>
            </a:p>
            <a:p>
              <a:pPr algn="ctr">
                <a:lnSpc>
                  <a:spcPct val="100000"/>
                </a:lnSpc>
                <a:spcBef>
                  <a:spcPct val="0"/>
                </a:spcBef>
                <a:buClrTx/>
                <a:buSzTx/>
                <a:buFontTx/>
                <a:buNone/>
              </a:pPr>
              <a:r>
                <a:rPr lang="en-US" altLang="he-IL" sz="1800">
                  <a:solidFill>
                    <a:srgbClr val="000099"/>
                  </a:solidFill>
                  <a:latin typeface="Arial" panose="020B0604020202020204" pitchFamily="34" charset="0"/>
                </a:rPr>
                <a:t>specific</a:t>
              </a:r>
            </a:p>
            <a:p>
              <a:pPr algn="ctr">
                <a:lnSpc>
                  <a:spcPct val="100000"/>
                </a:lnSpc>
                <a:spcBef>
                  <a:spcPct val="0"/>
                </a:spcBef>
                <a:buClrTx/>
                <a:buSzTx/>
                <a:buFontTx/>
                <a:buNone/>
              </a:pPr>
              <a:r>
                <a:rPr lang="en-US" altLang="he-IL" sz="1800">
                  <a:solidFill>
                    <a:srgbClr val="000099"/>
                  </a:solidFill>
                  <a:latin typeface="Arial" panose="020B0604020202020204" pitchFamily="34" charset="0"/>
                </a:rPr>
                <a:t>action</a:t>
              </a:r>
            </a:p>
          </p:txBody>
        </p:sp>
        <p:sp>
          <p:nvSpPr>
            <p:cNvPr id="93264" name="Line 42"/>
            <p:cNvSpPr>
              <a:spLocks noChangeShapeType="1"/>
            </p:cNvSpPr>
            <p:nvPr/>
          </p:nvSpPr>
          <p:spPr bwMode="auto">
            <a:xfrm flipV="1">
              <a:off x="4252" y="2367"/>
              <a:ext cx="692" cy="269"/>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he-IL"/>
            </a:p>
          </p:txBody>
        </p:sp>
        <p:grpSp>
          <p:nvGrpSpPr>
            <p:cNvPr id="93265" name="Group 83"/>
            <p:cNvGrpSpPr>
              <a:grpSpLocks/>
            </p:cNvGrpSpPr>
            <p:nvPr/>
          </p:nvGrpSpPr>
          <p:grpSpPr bwMode="auto">
            <a:xfrm>
              <a:off x="4306" y="2363"/>
              <a:ext cx="564" cy="231"/>
              <a:chOff x="4306" y="2273"/>
              <a:chExt cx="564" cy="231"/>
            </a:xfrm>
          </p:grpSpPr>
          <p:sp>
            <p:nvSpPr>
              <p:cNvPr id="93266" name="Rectangle 72"/>
              <p:cNvSpPr>
                <a:spLocks noChangeArrowheads="1"/>
              </p:cNvSpPr>
              <p:nvPr/>
            </p:nvSpPr>
            <p:spPr bwMode="auto">
              <a:xfrm>
                <a:off x="4409" y="2365"/>
                <a:ext cx="384" cy="9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400">
                  <a:latin typeface="Comic Sans MS" panose="030F0702030302020204" pitchFamily="66" charset="0"/>
                </a:endParaRPr>
              </a:p>
            </p:txBody>
          </p:sp>
          <p:sp>
            <p:nvSpPr>
              <p:cNvPr id="93267" name="Text Box 43"/>
              <p:cNvSpPr txBox="1">
                <a:spLocks noChangeArrowheads="1"/>
              </p:cNvSpPr>
              <p:nvPr/>
            </p:nvSpPr>
            <p:spPr bwMode="auto">
              <a:xfrm>
                <a:off x="4306" y="2273"/>
                <a:ext cx="5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800">
                    <a:latin typeface="Arial" panose="020B0604020202020204" pitchFamily="34" charset="0"/>
                  </a:rPr>
                  <a:t>access</a:t>
                </a:r>
              </a:p>
            </p:txBody>
          </p:sp>
        </p:grpSp>
      </p:grpSp>
      <p:grpSp>
        <p:nvGrpSpPr>
          <p:cNvPr id="93197" name="Group 81"/>
          <p:cNvGrpSpPr>
            <a:grpSpLocks/>
          </p:cNvGrpSpPr>
          <p:nvPr/>
        </p:nvGrpSpPr>
        <p:grpSpPr bwMode="auto">
          <a:xfrm>
            <a:off x="936625" y="1922463"/>
            <a:ext cx="1068388" cy="565150"/>
            <a:chOff x="476" y="1047"/>
            <a:chExt cx="906" cy="486"/>
          </a:xfrm>
        </p:grpSpPr>
        <p:sp>
          <p:nvSpPr>
            <p:cNvPr id="93259" name="AutoShape 67"/>
            <p:cNvSpPr>
              <a:spLocks noChangeArrowheads="1"/>
            </p:cNvSpPr>
            <p:nvPr/>
          </p:nvSpPr>
          <p:spPr bwMode="auto">
            <a:xfrm>
              <a:off x="527" y="1047"/>
              <a:ext cx="855" cy="486"/>
            </a:xfrm>
            <a:prstGeom prst="can">
              <a:avLst>
                <a:gd name="adj" fmla="val 25000"/>
              </a:avLst>
            </a:prstGeom>
            <a:solidFill>
              <a:schemeClr val="accent2"/>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400">
                <a:latin typeface="Comic Sans MS" panose="030F0702030302020204" pitchFamily="66" charset="0"/>
              </a:endParaRPr>
            </a:p>
          </p:txBody>
        </p:sp>
        <p:sp>
          <p:nvSpPr>
            <p:cNvPr id="93260" name="Text Box 60"/>
            <p:cNvSpPr txBox="1">
              <a:spLocks noChangeArrowheads="1"/>
            </p:cNvSpPr>
            <p:nvPr/>
          </p:nvSpPr>
          <p:spPr bwMode="auto">
            <a:xfrm>
              <a:off x="476" y="1134"/>
              <a:ext cx="874"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solidFill>
                    <a:schemeClr val="bg1"/>
                  </a:solidFill>
                  <a:latin typeface="Arial" panose="020B0604020202020204" pitchFamily="34" charset="0"/>
                </a:rPr>
                <a:t>ebay 8734</a:t>
              </a:r>
            </a:p>
          </p:txBody>
        </p:sp>
      </p:grpSp>
      <p:grpSp>
        <p:nvGrpSpPr>
          <p:cNvPr id="9" name="Group 95"/>
          <p:cNvGrpSpPr>
            <a:grpSpLocks/>
          </p:cNvGrpSpPr>
          <p:nvPr/>
        </p:nvGrpSpPr>
        <p:grpSpPr bwMode="auto">
          <a:xfrm>
            <a:off x="2200275" y="2106613"/>
            <a:ext cx="5921375" cy="1296987"/>
            <a:chOff x="1386" y="1327"/>
            <a:chExt cx="3730" cy="817"/>
          </a:xfrm>
        </p:grpSpPr>
        <p:sp>
          <p:nvSpPr>
            <p:cNvPr id="93252" name="Line 4"/>
            <p:cNvSpPr>
              <a:spLocks noChangeShapeType="1"/>
            </p:cNvSpPr>
            <p:nvPr/>
          </p:nvSpPr>
          <p:spPr bwMode="auto">
            <a:xfrm>
              <a:off x="1386" y="1355"/>
              <a:ext cx="2082" cy="24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e-IL"/>
            </a:p>
          </p:txBody>
        </p:sp>
        <p:sp>
          <p:nvSpPr>
            <p:cNvPr id="93253" name="Text Box 8"/>
            <p:cNvSpPr txBox="1">
              <a:spLocks noChangeArrowheads="1"/>
            </p:cNvSpPr>
            <p:nvPr/>
          </p:nvSpPr>
          <p:spPr bwMode="auto">
            <a:xfrm>
              <a:off x="1554" y="1327"/>
              <a:ext cx="1689" cy="237"/>
            </a:xfrm>
            <a:prstGeom prst="rect">
              <a:avLst/>
            </a:prstGeom>
            <a:solidFill>
              <a:schemeClr val="bg1"/>
            </a:solidFill>
            <a:ln w="9525">
              <a:solidFill>
                <a:schemeClr val="tx1"/>
              </a:solidFill>
              <a:miter lim="800000"/>
              <a:headEnd/>
              <a:tailEnd/>
            </a:ln>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800">
                  <a:latin typeface="Arial" panose="020B0604020202020204" pitchFamily="34" charset="0"/>
                </a:rPr>
                <a:t>usual http request msg</a:t>
              </a:r>
            </a:p>
          </p:txBody>
        </p:sp>
        <p:sp>
          <p:nvSpPr>
            <p:cNvPr id="93254" name="Text Box 31"/>
            <p:cNvSpPr txBox="1">
              <a:spLocks noChangeArrowheads="1"/>
            </p:cNvSpPr>
            <p:nvPr/>
          </p:nvSpPr>
          <p:spPr bwMode="auto">
            <a:xfrm>
              <a:off x="3341" y="1390"/>
              <a:ext cx="1084"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800">
                  <a:solidFill>
                    <a:srgbClr val="000099"/>
                  </a:solidFill>
                  <a:latin typeface="Arial" panose="020B0604020202020204" pitchFamily="34" charset="0"/>
                </a:rPr>
                <a:t>Amazon server</a:t>
              </a:r>
            </a:p>
            <a:p>
              <a:pPr algn="ctr">
                <a:lnSpc>
                  <a:spcPct val="100000"/>
                </a:lnSpc>
                <a:spcBef>
                  <a:spcPct val="0"/>
                </a:spcBef>
                <a:buClrTx/>
                <a:buSzTx/>
                <a:buFontTx/>
                <a:buNone/>
              </a:pPr>
              <a:r>
                <a:rPr lang="en-US" altLang="he-IL" sz="1800">
                  <a:solidFill>
                    <a:srgbClr val="000099"/>
                  </a:solidFill>
                  <a:latin typeface="Arial" panose="020B0604020202020204" pitchFamily="34" charset="0"/>
                </a:rPr>
                <a:t>creates ID</a:t>
              </a:r>
            </a:p>
            <a:p>
              <a:pPr algn="ctr">
                <a:lnSpc>
                  <a:spcPct val="100000"/>
                </a:lnSpc>
                <a:spcBef>
                  <a:spcPct val="0"/>
                </a:spcBef>
                <a:buClrTx/>
                <a:buSzTx/>
                <a:buFontTx/>
                <a:buNone/>
              </a:pPr>
              <a:r>
                <a:rPr lang="en-US" altLang="he-IL" sz="1800">
                  <a:solidFill>
                    <a:srgbClr val="000099"/>
                  </a:solidFill>
                  <a:latin typeface="Arial" panose="020B0604020202020204" pitchFamily="34" charset="0"/>
                </a:rPr>
                <a:t>1678 for user</a:t>
              </a:r>
            </a:p>
          </p:txBody>
        </p:sp>
        <p:grpSp>
          <p:nvGrpSpPr>
            <p:cNvPr id="93255" name="Group 82"/>
            <p:cNvGrpSpPr>
              <a:grpSpLocks/>
            </p:cNvGrpSpPr>
            <p:nvPr/>
          </p:nvGrpSpPr>
          <p:grpSpPr bwMode="auto">
            <a:xfrm>
              <a:off x="4377" y="1730"/>
              <a:ext cx="739" cy="414"/>
              <a:chOff x="4377" y="1640"/>
              <a:chExt cx="739" cy="414"/>
            </a:xfrm>
          </p:grpSpPr>
          <p:sp>
            <p:nvSpPr>
              <p:cNvPr id="93256" name="Line 40"/>
              <p:cNvSpPr>
                <a:spLocks noChangeShapeType="1"/>
              </p:cNvSpPr>
              <p:nvPr/>
            </p:nvSpPr>
            <p:spPr bwMode="auto">
              <a:xfrm>
                <a:off x="4377" y="1640"/>
                <a:ext cx="659" cy="41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e-IL"/>
              </a:p>
            </p:txBody>
          </p:sp>
          <p:sp>
            <p:nvSpPr>
              <p:cNvPr id="93257" name="Rectangle 73"/>
              <p:cNvSpPr>
                <a:spLocks noChangeArrowheads="1"/>
              </p:cNvSpPr>
              <p:nvPr/>
            </p:nvSpPr>
            <p:spPr bwMode="auto">
              <a:xfrm>
                <a:off x="4470" y="1729"/>
                <a:ext cx="602" cy="24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400">
                  <a:latin typeface="Comic Sans MS" panose="030F0702030302020204" pitchFamily="66" charset="0"/>
                </a:endParaRPr>
              </a:p>
            </p:txBody>
          </p:sp>
          <p:sp>
            <p:nvSpPr>
              <p:cNvPr id="93258" name="Text Box 41"/>
              <p:cNvSpPr txBox="1">
                <a:spLocks noChangeArrowheads="1"/>
              </p:cNvSpPr>
              <p:nvPr/>
            </p:nvSpPr>
            <p:spPr bwMode="auto">
              <a:xfrm>
                <a:off x="4381" y="1702"/>
                <a:ext cx="735"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75000"/>
                  </a:lnSpc>
                  <a:spcBef>
                    <a:spcPct val="0"/>
                  </a:spcBef>
                  <a:buClrTx/>
                  <a:buSzTx/>
                  <a:buFontTx/>
                  <a:buNone/>
                </a:pPr>
                <a:r>
                  <a:rPr lang="en-US" altLang="he-IL" sz="1800">
                    <a:latin typeface="Arial" panose="020B0604020202020204" pitchFamily="34" charset="0"/>
                  </a:rPr>
                  <a:t>create</a:t>
                </a:r>
              </a:p>
              <a:p>
                <a:pPr>
                  <a:lnSpc>
                    <a:spcPct val="75000"/>
                  </a:lnSpc>
                  <a:spcBef>
                    <a:spcPct val="0"/>
                  </a:spcBef>
                  <a:buClrTx/>
                  <a:buSzTx/>
                  <a:buFontTx/>
                  <a:buNone/>
                </a:pPr>
                <a:r>
                  <a:rPr lang="en-US" altLang="he-IL" sz="1800">
                    <a:latin typeface="Arial" panose="020B0604020202020204" pitchFamily="34" charset="0"/>
                  </a:rPr>
                  <a:t>    entry</a:t>
                </a:r>
              </a:p>
            </p:txBody>
          </p:sp>
        </p:grpSp>
      </p:grpSp>
      <p:grpSp>
        <p:nvGrpSpPr>
          <p:cNvPr id="11" name="Group 88"/>
          <p:cNvGrpSpPr>
            <a:grpSpLocks/>
          </p:cNvGrpSpPr>
          <p:nvPr/>
        </p:nvGrpSpPr>
        <p:grpSpPr bwMode="auto">
          <a:xfrm>
            <a:off x="919163" y="2676525"/>
            <a:ext cx="4392612" cy="871538"/>
            <a:chOff x="459" y="1637"/>
            <a:chExt cx="3027" cy="704"/>
          </a:xfrm>
        </p:grpSpPr>
        <p:sp>
          <p:nvSpPr>
            <p:cNvPr id="93247" name="Line 9"/>
            <p:cNvSpPr>
              <a:spLocks noChangeShapeType="1"/>
            </p:cNvSpPr>
            <p:nvPr/>
          </p:nvSpPr>
          <p:spPr bwMode="auto">
            <a:xfrm flipH="1">
              <a:off x="1404" y="1637"/>
              <a:ext cx="2082" cy="24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e-IL"/>
            </a:p>
          </p:txBody>
        </p:sp>
        <p:sp>
          <p:nvSpPr>
            <p:cNvPr id="93248" name="Text Box 11"/>
            <p:cNvSpPr txBox="1">
              <a:spLocks noChangeArrowheads="1"/>
            </p:cNvSpPr>
            <p:nvPr/>
          </p:nvSpPr>
          <p:spPr bwMode="auto">
            <a:xfrm>
              <a:off x="1552" y="1650"/>
              <a:ext cx="1665" cy="456"/>
            </a:xfrm>
            <a:prstGeom prst="rect">
              <a:avLst/>
            </a:prstGeom>
            <a:solidFill>
              <a:schemeClr val="bg1"/>
            </a:solidFill>
            <a:ln w="9525">
              <a:solidFill>
                <a:schemeClr val="tx1"/>
              </a:solidFill>
              <a:miter lim="800000"/>
              <a:headEnd/>
              <a:tailEnd/>
            </a:ln>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80000"/>
                </a:lnSpc>
                <a:spcBef>
                  <a:spcPct val="0"/>
                </a:spcBef>
                <a:buClrTx/>
                <a:buSzTx/>
                <a:buFontTx/>
                <a:buNone/>
              </a:pPr>
              <a:r>
                <a:rPr lang="en-US" altLang="he-IL" sz="1800">
                  <a:latin typeface="Arial" panose="020B0604020202020204" pitchFamily="34" charset="0"/>
                </a:rPr>
                <a:t>usual http response </a:t>
              </a:r>
            </a:p>
            <a:p>
              <a:pPr algn="ctr">
                <a:lnSpc>
                  <a:spcPct val="80000"/>
                </a:lnSpc>
                <a:spcBef>
                  <a:spcPct val="0"/>
                </a:spcBef>
                <a:buClrTx/>
                <a:buSzTx/>
                <a:buFontTx/>
                <a:buNone/>
              </a:pPr>
              <a:r>
                <a:rPr lang="en-US" altLang="he-IL" sz="2000" b="1">
                  <a:latin typeface="Arial" panose="020B0604020202020204" pitchFamily="34" charset="0"/>
                </a:rPr>
                <a:t>set-cookie: 1678</a:t>
              </a:r>
              <a:r>
                <a:rPr lang="en-US" altLang="he-IL" sz="2000" b="1">
                  <a:latin typeface="Courier New" panose="02070309020205020404" pitchFamily="49" charset="0"/>
                </a:rPr>
                <a:t> </a:t>
              </a:r>
            </a:p>
          </p:txBody>
        </p:sp>
        <p:grpSp>
          <p:nvGrpSpPr>
            <p:cNvPr id="93249" name="Group 76"/>
            <p:cNvGrpSpPr>
              <a:grpSpLocks/>
            </p:cNvGrpSpPr>
            <p:nvPr/>
          </p:nvGrpSpPr>
          <p:grpSpPr bwMode="auto">
            <a:xfrm>
              <a:off x="459" y="1836"/>
              <a:ext cx="1004" cy="505"/>
              <a:chOff x="684" y="1746"/>
              <a:chExt cx="1004" cy="505"/>
            </a:xfrm>
          </p:grpSpPr>
          <p:sp>
            <p:nvSpPr>
              <p:cNvPr id="93250" name="AutoShape 74"/>
              <p:cNvSpPr>
                <a:spLocks noChangeArrowheads="1"/>
              </p:cNvSpPr>
              <p:nvPr/>
            </p:nvSpPr>
            <p:spPr bwMode="auto">
              <a:xfrm>
                <a:off x="735" y="1746"/>
                <a:ext cx="829" cy="486"/>
              </a:xfrm>
              <a:prstGeom prst="can">
                <a:avLst>
                  <a:gd name="adj" fmla="val 25000"/>
                </a:avLst>
              </a:prstGeom>
              <a:solidFill>
                <a:schemeClr val="accent2"/>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400">
                  <a:latin typeface="Comic Sans MS" panose="030F0702030302020204" pitchFamily="66" charset="0"/>
                </a:endParaRPr>
              </a:p>
            </p:txBody>
          </p:sp>
          <p:sp>
            <p:nvSpPr>
              <p:cNvPr id="93251" name="Text Box 75"/>
              <p:cNvSpPr txBox="1">
                <a:spLocks noChangeArrowheads="1"/>
              </p:cNvSpPr>
              <p:nvPr/>
            </p:nvSpPr>
            <p:spPr bwMode="auto">
              <a:xfrm>
                <a:off x="684" y="1833"/>
                <a:ext cx="1004" cy="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solidFill>
                      <a:schemeClr val="bg1"/>
                    </a:solidFill>
                    <a:latin typeface="Arial" panose="020B0604020202020204" pitchFamily="34" charset="0"/>
                  </a:rPr>
                  <a:t>ebay 8734</a:t>
                </a:r>
              </a:p>
              <a:p>
                <a:pPr>
                  <a:lnSpc>
                    <a:spcPct val="100000"/>
                  </a:lnSpc>
                  <a:spcBef>
                    <a:spcPct val="0"/>
                  </a:spcBef>
                  <a:buClrTx/>
                  <a:buSzTx/>
                  <a:buFontTx/>
                  <a:buNone/>
                </a:pPr>
                <a:r>
                  <a:rPr lang="en-US" altLang="he-IL" sz="1400" b="1">
                    <a:solidFill>
                      <a:schemeClr val="bg1"/>
                    </a:solidFill>
                    <a:latin typeface="Arial" panose="020B0604020202020204" pitchFamily="34" charset="0"/>
                  </a:rPr>
                  <a:t>amazon 1678</a:t>
                </a:r>
              </a:p>
            </p:txBody>
          </p:sp>
        </p:grpSp>
      </p:grpSp>
      <p:grpSp>
        <p:nvGrpSpPr>
          <p:cNvPr id="13" name="Group 93"/>
          <p:cNvGrpSpPr>
            <a:grpSpLocks/>
          </p:cNvGrpSpPr>
          <p:nvPr/>
        </p:nvGrpSpPr>
        <p:grpSpPr bwMode="auto">
          <a:xfrm>
            <a:off x="2181225" y="4603750"/>
            <a:ext cx="5705475" cy="1901825"/>
            <a:chOff x="1374" y="2641"/>
            <a:chExt cx="3594" cy="1198"/>
          </a:xfrm>
        </p:grpSpPr>
        <p:sp>
          <p:nvSpPr>
            <p:cNvPr id="93242" name="Line 20"/>
            <p:cNvSpPr>
              <a:spLocks noChangeShapeType="1"/>
            </p:cNvSpPr>
            <p:nvPr/>
          </p:nvSpPr>
          <p:spPr bwMode="auto">
            <a:xfrm>
              <a:off x="1374" y="3293"/>
              <a:ext cx="2082" cy="24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e-IL"/>
            </a:p>
          </p:txBody>
        </p:sp>
        <p:sp>
          <p:nvSpPr>
            <p:cNvPr id="93243" name="Text Box 23"/>
            <p:cNvSpPr txBox="1">
              <a:spLocks noChangeArrowheads="1"/>
            </p:cNvSpPr>
            <p:nvPr/>
          </p:nvSpPr>
          <p:spPr bwMode="auto">
            <a:xfrm>
              <a:off x="1561" y="3171"/>
              <a:ext cx="1689" cy="356"/>
            </a:xfrm>
            <a:prstGeom prst="rect">
              <a:avLst/>
            </a:prstGeom>
            <a:solidFill>
              <a:schemeClr val="bg1"/>
            </a:solidFill>
            <a:ln w="9525">
              <a:solidFill>
                <a:schemeClr val="tx1"/>
              </a:solidFill>
              <a:miter lim="800000"/>
              <a:headEnd/>
              <a:tailEnd/>
            </a:ln>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80000"/>
                </a:lnSpc>
                <a:spcBef>
                  <a:spcPct val="0"/>
                </a:spcBef>
                <a:buClrTx/>
                <a:buSzTx/>
                <a:buFontTx/>
                <a:buNone/>
              </a:pPr>
              <a:r>
                <a:rPr lang="en-US" altLang="he-IL" sz="1800">
                  <a:latin typeface="Arial" panose="020B0604020202020204" pitchFamily="34" charset="0"/>
                </a:rPr>
                <a:t>usual http request msg</a:t>
              </a:r>
            </a:p>
            <a:p>
              <a:pPr algn="ctr">
                <a:lnSpc>
                  <a:spcPct val="80000"/>
                </a:lnSpc>
                <a:spcBef>
                  <a:spcPct val="0"/>
                </a:spcBef>
                <a:buClrTx/>
                <a:buSzTx/>
                <a:buFontTx/>
                <a:buNone/>
              </a:pPr>
              <a:r>
                <a:rPr lang="en-US" altLang="he-IL" sz="2000" b="1">
                  <a:latin typeface="Arial" panose="020B0604020202020204" pitchFamily="34" charset="0"/>
                </a:rPr>
                <a:t>cookie: 1678</a:t>
              </a:r>
            </a:p>
          </p:txBody>
        </p:sp>
        <p:sp>
          <p:nvSpPr>
            <p:cNvPr id="93244" name="Text Box 29"/>
            <p:cNvSpPr txBox="1">
              <a:spLocks noChangeArrowheads="1"/>
            </p:cNvSpPr>
            <p:nvPr/>
          </p:nvSpPr>
          <p:spPr bwMode="auto">
            <a:xfrm>
              <a:off x="3584" y="3262"/>
              <a:ext cx="596"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1800">
                  <a:solidFill>
                    <a:srgbClr val="000099"/>
                  </a:solidFill>
                  <a:latin typeface="Arial" panose="020B0604020202020204" pitchFamily="34" charset="0"/>
                </a:rPr>
                <a:t>cookie-</a:t>
              </a:r>
            </a:p>
            <a:p>
              <a:pPr algn="ctr">
                <a:lnSpc>
                  <a:spcPct val="100000"/>
                </a:lnSpc>
                <a:spcBef>
                  <a:spcPct val="0"/>
                </a:spcBef>
                <a:buClrTx/>
                <a:buSzTx/>
                <a:buFontTx/>
                <a:buNone/>
              </a:pPr>
              <a:r>
                <a:rPr lang="en-US" altLang="he-IL" sz="1800">
                  <a:solidFill>
                    <a:srgbClr val="000099"/>
                  </a:solidFill>
                  <a:latin typeface="Arial" panose="020B0604020202020204" pitchFamily="34" charset="0"/>
                </a:rPr>
                <a:t>specific</a:t>
              </a:r>
            </a:p>
            <a:p>
              <a:pPr algn="ctr">
                <a:lnSpc>
                  <a:spcPct val="100000"/>
                </a:lnSpc>
                <a:spcBef>
                  <a:spcPct val="0"/>
                </a:spcBef>
                <a:buClrTx/>
                <a:buSzTx/>
                <a:buFontTx/>
                <a:buNone/>
              </a:pPr>
              <a:r>
                <a:rPr lang="en-US" altLang="he-IL" sz="1800">
                  <a:solidFill>
                    <a:srgbClr val="000099"/>
                  </a:solidFill>
                  <a:latin typeface="Arial" panose="020B0604020202020204" pitchFamily="34" charset="0"/>
                </a:rPr>
                <a:t>action</a:t>
              </a:r>
            </a:p>
          </p:txBody>
        </p:sp>
        <p:sp>
          <p:nvSpPr>
            <p:cNvPr id="93245" name="Line 44"/>
            <p:cNvSpPr>
              <a:spLocks noChangeShapeType="1"/>
            </p:cNvSpPr>
            <p:nvPr/>
          </p:nvSpPr>
          <p:spPr bwMode="auto">
            <a:xfrm flipV="1">
              <a:off x="4181" y="2641"/>
              <a:ext cx="787" cy="861"/>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he-IL"/>
            </a:p>
          </p:txBody>
        </p:sp>
        <p:sp>
          <p:nvSpPr>
            <p:cNvPr id="93246" name="Text Box 71"/>
            <p:cNvSpPr txBox="1">
              <a:spLocks noChangeArrowheads="1"/>
            </p:cNvSpPr>
            <p:nvPr/>
          </p:nvSpPr>
          <p:spPr bwMode="auto">
            <a:xfrm>
              <a:off x="4287" y="2939"/>
              <a:ext cx="564" cy="23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800">
                  <a:latin typeface="Arial" panose="020B0604020202020204" pitchFamily="34" charset="0"/>
                </a:rPr>
                <a:t>access</a:t>
              </a:r>
            </a:p>
          </p:txBody>
        </p:sp>
      </p:grpSp>
      <p:grpSp>
        <p:nvGrpSpPr>
          <p:cNvPr id="14" name="Group 77"/>
          <p:cNvGrpSpPr>
            <a:grpSpLocks/>
          </p:cNvGrpSpPr>
          <p:nvPr/>
        </p:nvGrpSpPr>
        <p:grpSpPr bwMode="auto">
          <a:xfrm>
            <a:off x="865188" y="5351463"/>
            <a:ext cx="1389062" cy="633412"/>
            <a:chOff x="684" y="1746"/>
            <a:chExt cx="1004" cy="486"/>
          </a:xfrm>
        </p:grpSpPr>
        <p:sp>
          <p:nvSpPr>
            <p:cNvPr id="93240" name="AutoShape 78"/>
            <p:cNvSpPr>
              <a:spLocks noChangeArrowheads="1"/>
            </p:cNvSpPr>
            <p:nvPr/>
          </p:nvSpPr>
          <p:spPr bwMode="auto">
            <a:xfrm>
              <a:off x="735" y="1746"/>
              <a:ext cx="829" cy="486"/>
            </a:xfrm>
            <a:prstGeom prst="can">
              <a:avLst>
                <a:gd name="adj" fmla="val 25000"/>
              </a:avLst>
            </a:prstGeom>
            <a:solidFill>
              <a:schemeClr val="accent2"/>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400">
                <a:latin typeface="Comic Sans MS" panose="030F0702030302020204" pitchFamily="66" charset="0"/>
              </a:endParaRPr>
            </a:p>
          </p:txBody>
        </p:sp>
        <p:sp>
          <p:nvSpPr>
            <p:cNvPr id="93241" name="Text Box 79"/>
            <p:cNvSpPr txBox="1">
              <a:spLocks noChangeArrowheads="1"/>
            </p:cNvSpPr>
            <p:nvPr/>
          </p:nvSpPr>
          <p:spPr bwMode="auto">
            <a:xfrm>
              <a:off x="684" y="1833"/>
              <a:ext cx="1004"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400" b="1">
                  <a:solidFill>
                    <a:schemeClr val="bg1"/>
                  </a:solidFill>
                  <a:latin typeface="Arial" panose="020B0604020202020204" pitchFamily="34" charset="0"/>
                </a:rPr>
                <a:t>ebay 8734</a:t>
              </a:r>
            </a:p>
            <a:p>
              <a:pPr>
                <a:lnSpc>
                  <a:spcPct val="100000"/>
                </a:lnSpc>
                <a:spcBef>
                  <a:spcPct val="0"/>
                </a:spcBef>
                <a:buClrTx/>
                <a:buSzTx/>
                <a:buFontTx/>
                <a:buNone/>
              </a:pPr>
              <a:r>
                <a:rPr lang="en-US" altLang="he-IL" sz="1400" b="1">
                  <a:solidFill>
                    <a:schemeClr val="bg1"/>
                  </a:solidFill>
                  <a:latin typeface="Arial" panose="020B0604020202020204" pitchFamily="34" charset="0"/>
                </a:rPr>
                <a:t>amazon 1678</a:t>
              </a:r>
            </a:p>
          </p:txBody>
        </p:sp>
      </p:grpSp>
      <p:sp>
        <p:nvSpPr>
          <p:cNvPr id="93202" name="Text Box 80"/>
          <p:cNvSpPr txBox="1">
            <a:spLocks noChangeArrowheads="1"/>
          </p:cNvSpPr>
          <p:nvPr/>
        </p:nvSpPr>
        <p:spPr bwMode="auto">
          <a:xfrm>
            <a:off x="7842250" y="2692400"/>
            <a:ext cx="1123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800">
                <a:solidFill>
                  <a:srgbClr val="CC0000"/>
                </a:solidFill>
                <a:latin typeface="Arial" panose="020B0604020202020204" pitchFamily="34" charset="0"/>
              </a:rPr>
              <a:t>backend</a:t>
            </a:r>
          </a:p>
          <a:p>
            <a:pPr>
              <a:lnSpc>
                <a:spcPct val="100000"/>
              </a:lnSpc>
              <a:spcBef>
                <a:spcPct val="0"/>
              </a:spcBef>
              <a:buClrTx/>
              <a:buSzTx/>
              <a:buFontTx/>
              <a:buNone/>
            </a:pPr>
            <a:r>
              <a:rPr lang="en-US" altLang="he-IL" sz="1800">
                <a:solidFill>
                  <a:srgbClr val="CC0000"/>
                </a:solidFill>
                <a:latin typeface="Arial" panose="020B0604020202020204" pitchFamily="34" charset="0"/>
              </a:rPr>
              <a:t>database</a:t>
            </a:r>
          </a:p>
        </p:txBody>
      </p:sp>
      <p:sp>
        <p:nvSpPr>
          <p:cNvPr id="93203" name="AutoShape 327"/>
          <p:cNvSpPr>
            <a:spLocks noChangeArrowheads="1"/>
          </p:cNvSpPr>
          <p:nvPr/>
        </p:nvSpPr>
        <p:spPr bwMode="auto">
          <a:xfrm>
            <a:off x="8112125" y="3313113"/>
            <a:ext cx="592138" cy="908050"/>
          </a:xfrm>
          <a:prstGeom prst="can">
            <a:avLst>
              <a:gd name="adj" fmla="val 31004"/>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endParaRPr>
          </a:p>
        </p:txBody>
      </p:sp>
      <p:grpSp>
        <p:nvGrpSpPr>
          <p:cNvPr id="93204" name="Group 63"/>
          <p:cNvGrpSpPr>
            <a:grpSpLocks/>
          </p:cNvGrpSpPr>
          <p:nvPr/>
        </p:nvGrpSpPr>
        <p:grpSpPr bwMode="auto">
          <a:xfrm>
            <a:off x="5475288" y="1119188"/>
            <a:ext cx="411162" cy="771525"/>
            <a:chOff x="4140" y="429"/>
            <a:chExt cx="1425" cy="2396"/>
          </a:xfrm>
        </p:grpSpPr>
        <p:sp>
          <p:nvSpPr>
            <p:cNvPr id="93208" name="Freeform 64"/>
            <p:cNvSpPr>
              <a:spLocks/>
            </p:cNvSpPr>
            <p:nvPr/>
          </p:nvSpPr>
          <p:spPr bwMode="auto">
            <a:xfrm>
              <a:off x="5268" y="433"/>
              <a:ext cx="283" cy="2286"/>
            </a:xfrm>
            <a:custGeom>
              <a:avLst/>
              <a:gdLst>
                <a:gd name="T0" fmla="*/ 2 w 354"/>
                <a:gd name="T1" fmla="*/ 0 h 2742"/>
                <a:gd name="T2" fmla="*/ 2 w 354"/>
                <a:gd name="T3" fmla="*/ 3 h 2742"/>
                <a:gd name="T4" fmla="*/ 2 w 354"/>
                <a:gd name="T5" fmla="*/ 8 h 2742"/>
                <a:gd name="T6" fmla="*/ 0 w 354"/>
                <a:gd name="T7" fmla="*/ 8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e-IL"/>
            </a:p>
          </p:txBody>
        </p:sp>
        <p:sp>
          <p:nvSpPr>
            <p:cNvPr id="93209" name="Rectangle 65"/>
            <p:cNvSpPr>
              <a:spLocks noChangeArrowheads="1"/>
            </p:cNvSpPr>
            <p:nvPr/>
          </p:nvSpPr>
          <p:spPr bwMode="auto">
            <a:xfrm>
              <a:off x="4206" y="429"/>
              <a:ext cx="1045"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sp>
          <p:nvSpPr>
            <p:cNvPr id="93210" name="Freeform 66"/>
            <p:cNvSpPr>
              <a:spLocks/>
            </p:cNvSpPr>
            <p:nvPr/>
          </p:nvSpPr>
          <p:spPr bwMode="auto">
            <a:xfrm>
              <a:off x="5321" y="570"/>
              <a:ext cx="169" cy="2115"/>
            </a:xfrm>
            <a:custGeom>
              <a:avLst/>
              <a:gdLst>
                <a:gd name="T0" fmla="*/ 2 w 211"/>
                <a:gd name="T1" fmla="*/ 0 h 2537"/>
                <a:gd name="T2" fmla="*/ 2 w 211"/>
                <a:gd name="T3" fmla="*/ 3 h 2537"/>
                <a:gd name="T4" fmla="*/ 2 w 211"/>
                <a:gd name="T5" fmla="*/ 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e-IL"/>
            </a:p>
          </p:txBody>
        </p:sp>
        <p:sp>
          <p:nvSpPr>
            <p:cNvPr id="93211" name="Freeform 67"/>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e-IL"/>
            </a:p>
          </p:txBody>
        </p:sp>
        <p:sp>
          <p:nvSpPr>
            <p:cNvPr id="93212" name="Rectangle 68"/>
            <p:cNvSpPr>
              <a:spLocks noChangeArrowheads="1"/>
            </p:cNvSpPr>
            <p:nvPr/>
          </p:nvSpPr>
          <p:spPr bwMode="auto">
            <a:xfrm>
              <a:off x="4212" y="695"/>
              <a:ext cx="594" cy="44"/>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grpSp>
          <p:nvGrpSpPr>
            <p:cNvPr id="93213" name="Group 69"/>
            <p:cNvGrpSpPr>
              <a:grpSpLocks/>
            </p:cNvGrpSpPr>
            <p:nvPr/>
          </p:nvGrpSpPr>
          <p:grpSpPr bwMode="auto">
            <a:xfrm>
              <a:off x="4749" y="668"/>
              <a:ext cx="581" cy="145"/>
              <a:chOff x="614" y="2568"/>
              <a:chExt cx="725" cy="139"/>
            </a:xfrm>
          </p:grpSpPr>
          <p:sp>
            <p:nvSpPr>
              <p:cNvPr id="93238" name="AutoShape 70"/>
              <p:cNvSpPr>
                <a:spLocks noChangeArrowheads="1"/>
              </p:cNvSpPr>
              <p:nvPr/>
            </p:nvSpPr>
            <p:spPr bwMode="auto">
              <a:xfrm>
                <a:off x="616" y="2566"/>
                <a:ext cx="721" cy="14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sp>
            <p:nvSpPr>
              <p:cNvPr id="93239" name="AutoShape 71"/>
              <p:cNvSpPr>
                <a:spLocks noChangeArrowheads="1"/>
              </p:cNvSpPr>
              <p:nvPr/>
            </p:nvSpPr>
            <p:spPr bwMode="auto">
              <a:xfrm>
                <a:off x="630" y="2580"/>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grpSp>
        <p:sp>
          <p:nvSpPr>
            <p:cNvPr id="93214" name="Rectangle 72"/>
            <p:cNvSpPr>
              <a:spLocks noChangeArrowheads="1"/>
            </p:cNvSpPr>
            <p:nvPr/>
          </p:nvSpPr>
          <p:spPr bwMode="auto">
            <a:xfrm>
              <a:off x="4223" y="1021"/>
              <a:ext cx="600" cy="44"/>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grpSp>
          <p:nvGrpSpPr>
            <p:cNvPr id="93215" name="Group 73"/>
            <p:cNvGrpSpPr>
              <a:grpSpLocks/>
            </p:cNvGrpSpPr>
            <p:nvPr/>
          </p:nvGrpSpPr>
          <p:grpSpPr bwMode="auto">
            <a:xfrm>
              <a:off x="4747" y="994"/>
              <a:ext cx="581" cy="134"/>
              <a:chOff x="614" y="2568"/>
              <a:chExt cx="725" cy="139"/>
            </a:xfrm>
          </p:grpSpPr>
          <p:sp>
            <p:nvSpPr>
              <p:cNvPr id="93236" name="AutoShape 74"/>
              <p:cNvSpPr>
                <a:spLocks noChangeArrowheads="1"/>
              </p:cNvSpPr>
              <p:nvPr/>
            </p:nvSpPr>
            <p:spPr bwMode="auto">
              <a:xfrm>
                <a:off x="612" y="2570"/>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sp>
            <p:nvSpPr>
              <p:cNvPr id="93237" name="AutoShape 75"/>
              <p:cNvSpPr>
                <a:spLocks noChangeArrowheads="1"/>
              </p:cNvSpPr>
              <p:nvPr/>
            </p:nvSpPr>
            <p:spPr bwMode="auto">
              <a:xfrm>
                <a:off x="625" y="2585"/>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grpSp>
        <p:sp>
          <p:nvSpPr>
            <p:cNvPr id="93216" name="Rectangle 76"/>
            <p:cNvSpPr>
              <a:spLocks noChangeArrowheads="1"/>
            </p:cNvSpPr>
            <p:nvPr/>
          </p:nvSpPr>
          <p:spPr bwMode="auto">
            <a:xfrm>
              <a:off x="4217" y="1356"/>
              <a:ext cx="594" cy="49"/>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sp>
          <p:nvSpPr>
            <p:cNvPr id="93217" name="Rectangle 77"/>
            <p:cNvSpPr>
              <a:spLocks noChangeArrowheads="1"/>
            </p:cNvSpPr>
            <p:nvPr/>
          </p:nvSpPr>
          <p:spPr bwMode="auto">
            <a:xfrm>
              <a:off x="4228" y="1657"/>
              <a:ext cx="594" cy="44"/>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grpSp>
          <p:nvGrpSpPr>
            <p:cNvPr id="93218" name="Group 78"/>
            <p:cNvGrpSpPr>
              <a:grpSpLocks/>
            </p:cNvGrpSpPr>
            <p:nvPr/>
          </p:nvGrpSpPr>
          <p:grpSpPr bwMode="auto">
            <a:xfrm>
              <a:off x="4735" y="1627"/>
              <a:ext cx="582" cy="151"/>
              <a:chOff x="614" y="2568"/>
              <a:chExt cx="725" cy="139"/>
            </a:xfrm>
          </p:grpSpPr>
          <p:sp>
            <p:nvSpPr>
              <p:cNvPr id="93234" name="AutoShape 79"/>
              <p:cNvSpPr>
                <a:spLocks noChangeArrowheads="1"/>
              </p:cNvSpPr>
              <p:nvPr/>
            </p:nvSpPr>
            <p:spPr bwMode="auto">
              <a:xfrm>
                <a:off x="613" y="2568"/>
                <a:ext cx="727"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sp>
            <p:nvSpPr>
              <p:cNvPr id="93235" name="AutoShape 80"/>
              <p:cNvSpPr>
                <a:spLocks noChangeArrowheads="1"/>
              </p:cNvSpPr>
              <p:nvPr/>
            </p:nvSpPr>
            <p:spPr bwMode="auto">
              <a:xfrm>
                <a:off x="627" y="2586"/>
                <a:ext cx="692"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grpSp>
        <p:sp>
          <p:nvSpPr>
            <p:cNvPr id="93219" name="Freeform 81"/>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e-IL"/>
            </a:p>
          </p:txBody>
        </p:sp>
        <p:grpSp>
          <p:nvGrpSpPr>
            <p:cNvPr id="93220" name="Group 82"/>
            <p:cNvGrpSpPr>
              <a:grpSpLocks/>
            </p:cNvGrpSpPr>
            <p:nvPr/>
          </p:nvGrpSpPr>
          <p:grpSpPr bwMode="auto">
            <a:xfrm>
              <a:off x="4739" y="1327"/>
              <a:ext cx="582" cy="139"/>
              <a:chOff x="614" y="2568"/>
              <a:chExt cx="725" cy="139"/>
            </a:xfrm>
          </p:grpSpPr>
          <p:sp>
            <p:nvSpPr>
              <p:cNvPr id="93232" name="AutoShape 83"/>
              <p:cNvSpPr>
                <a:spLocks noChangeArrowheads="1"/>
              </p:cNvSpPr>
              <p:nvPr/>
            </p:nvSpPr>
            <p:spPr bwMode="auto">
              <a:xfrm>
                <a:off x="615" y="2567"/>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sp>
            <p:nvSpPr>
              <p:cNvPr id="93233" name="AutoShape 84"/>
              <p:cNvSpPr>
                <a:spLocks noChangeArrowheads="1"/>
              </p:cNvSpPr>
              <p:nvPr/>
            </p:nvSpPr>
            <p:spPr bwMode="auto">
              <a:xfrm>
                <a:off x="629" y="2582"/>
                <a:ext cx="692"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grpSp>
        <p:sp>
          <p:nvSpPr>
            <p:cNvPr id="93221" name="Rectangle 85"/>
            <p:cNvSpPr>
              <a:spLocks noChangeArrowheads="1"/>
            </p:cNvSpPr>
            <p:nvPr/>
          </p:nvSpPr>
          <p:spPr bwMode="auto">
            <a:xfrm>
              <a:off x="5251" y="429"/>
              <a:ext cx="66" cy="22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sp>
          <p:nvSpPr>
            <p:cNvPr id="93222" name="Freeform 86"/>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e-IL"/>
            </a:p>
          </p:txBody>
        </p:sp>
        <p:sp>
          <p:nvSpPr>
            <p:cNvPr id="93223" name="Freeform 87"/>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e-IL"/>
            </a:p>
          </p:txBody>
        </p:sp>
        <p:sp>
          <p:nvSpPr>
            <p:cNvPr id="93224" name="Oval 88"/>
            <p:cNvSpPr>
              <a:spLocks noChangeArrowheads="1"/>
            </p:cNvSpPr>
            <p:nvPr/>
          </p:nvSpPr>
          <p:spPr bwMode="auto">
            <a:xfrm>
              <a:off x="5515" y="2613"/>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sp>
          <p:nvSpPr>
            <p:cNvPr id="93225" name="Freeform 89"/>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e-IL"/>
            </a:p>
          </p:txBody>
        </p:sp>
        <p:sp>
          <p:nvSpPr>
            <p:cNvPr id="93226" name="AutoShape 90"/>
            <p:cNvSpPr>
              <a:spLocks noChangeArrowheads="1"/>
            </p:cNvSpPr>
            <p:nvPr/>
          </p:nvSpPr>
          <p:spPr bwMode="auto">
            <a:xfrm>
              <a:off x="4140" y="2677"/>
              <a:ext cx="1199" cy="148"/>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sp>
          <p:nvSpPr>
            <p:cNvPr id="93227" name="AutoShape 91"/>
            <p:cNvSpPr>
              <a:spLocks noChangeArrowheads="1"/>
            </p:cNvSpPr>
            <p:nvPr/>
          </p:nvSpPr>
          <p:spPr bwMode="auto">
            <a:xfrm>
              <a:off x="4206" y="2712"/>
              <a:ext cx="1067"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sp>
          <p:nvSpPr>
            <p:cNvPr id="93228" name="Oval 92"/>
            <p:cNvSpPr>
              <a:spLocks noChangeArrowheads="1"/>
            </p:cNvSpPr>
            <p:nvPr/>
          </p:nvSpPr>
          <p:spPr bwMode="auto">
            <a:xfrm>
              <a:off x="4311" y="2381"/>
              <a:ext cx="154"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sp>
          <p:nvSpPr>
            <p:cNvPr id="93229" name="Oval 93"/>
            <p:cNvSpPr>
              <a:spLocks noChangeArrowheads="1"/>
            </p:cNvSpPr>
            <p:nvPr/>
          </p:nvSpPr>
          <p:spPr bwMode="auto">
            <a:xfrm>
              <a:off x="4487" y="2386"/>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endParaRPr lang="he-IL" altLang="he-IL" sz="1800">
                <a:solidFill>
                  <a:srgbClr val="FF0000"/>
                </a:solidFill>
                <a:latin typeface="Arial" panose="020B0604020202020204" pitchFamily="34" charset="0"/>
              </a:endParaRPr>
            </a:p>
          </p:txBody>
        </p:sp>
        <p:sp>
          <p:nvSpPr>
            <p:cNvPr id="93230" name="Oval 94"/>
            <p:cNvSpPr>
              <a:spLocks noChangeArrowheads="1"/>
            </p:cNvSpPr>
            <p:nvPr/>
          </p:nvSpPr>
          <p:spPr bwMode="auto">
            <a:xfrm>
              <a:off x="4663" y="2381"/>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sp>
          <p:nvSpPr>
            <p:cNvPr id="93231" name="Rectangle 95"/>
            <p:cNvSpPr>
              <a:spLocks noChangeArrowheads="1"/>
            </p:cNvSpPr>
            <p:nvPr/>
          </p:nvSpPr>
          <p:spPr bwMode="auto">
            <a:xfrm>
              <a:off x="5064" y="1834"/>
              <a:ext cx="83" cy="764"/>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grpSp>
      <p:grpSp>
        <p:nvGrpSpPr>
          <p:cNvPr id="93205" name="Group 96"/>
          <p:cNvGrpSpPr>
            <a:grpSpLocks/>
          </p:cNvGrpSpPr>
          <p:nvPr/>
        </p:nvGrpSpPr>
        <p:grpSpPr bwMode="auto">
          <a:xfrm>
            <a:off x="1806575" y="1117600"/>
            <a:ext cx="687388" cy="731838"/>
            <a:chOff x="-44" y="1473"/>
            <a:chExt cx="981" cy="1105"/>
          </a:xfrm>
        </p:grpSpPr>
        <p:pic>
          <p:nvPicPr>
            <p:cNvPr id="93206" name="Picture 9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207" name="Freeform 98"/>
            <p:cNvSpPr>
              <a:spLocks/>
            </p:cNvSpPr>
            <p:nvPr/>
          </p:nvSpPr>
          <p:spPr bwMode="auto">
            <a:xfrm flipH="1">
              <a:off x="374" y="1579"/>
              <a:ext cx="477" cy="506"/>
            </a:xfrm>
            <a:custGeom>
              <a:avLst/>
              <a:gdLst>
                <a:gd name="T0" fmla="*/ 0 w 356"/>
                <a:gd name="T1" fmla="*/ 0 h 368"/>
                <a:gd name="T2" fmla="*/ 3494115 w 356"/>
                <a:gd name="T3" fmla="*/ 376663 h 368"/>
                <a:gd name="T4" fmla="*/ 4145016 w 356"/>
                <a:gd name="T5" fmla="*/ 7847082 h 368"/>
                <a:gd name="T6" fmla="*/ 913502 w 356"/>
                <a:gd name="T7" fmla="*/ 9813832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he-IL"/>
            </a:p>
          </p:txBody>
        </p:sp>
      </p:grpSp>
    </p:spTree>
    <p:extLst>
      <p:ext uri="{BB962C8B-B14F-4D97-AF65-F5344CB8AC3E}">
        <p14:creationId xmlns:p14="http://schemas.microsoft.com/office/powerpoint/2010/main" val="18556764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0235"/>
                                        </p:tgtEl>
                                        <p:attrNameLst>
                                          <p:attrName>style.visibility</p:attrName>
                                        </p:attrNameLst>
                                      </p:cBhvr>
                                      <p:to>
                                        <p:strVal val="hidden"/>
                                      </p:to>
                                    </p:set>
                                  </p:childTnLst>
                                </p:cTn>
                              </p:par>
                              <p:par>
                                <p:cTn id="7" presetID="22" presetClass="entr" presetSubtype="8" fill="hold"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wipe(left)">
                                      <p:cBhvr>
                                        <p:cTn id="9" dur="2000"/>
                                        <p:tgtEl>
                                          <p:spTgt spid="9"/>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2"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right)">
                                      <p:cBhvr>
                                        <p:cTn id="14" dur="3000"/>
                                        <p:tgtEl>
                                          <p:spTgt spid="11"/>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2000"/>
                                        <p:tgtEl>
                                          <p:spTgt spid="6"/>
                                        </p:tgtEl>
                                      </p:cBhvr>
                                    </p:animEffect>
                                  </p:childTnLst>
                                </p:cTn>
                              </p:par>
                            </p:childTnLst>
                          </p:cTn>
                        </p:par>
                        <p:par>
                          <p:cTn id="20" fill="hold" nodeType="afterGroup">
                            <p:stCondLst>
                              <p:cond delay="2000"/>
                            </p:stCondLst>
                            <p:childTnLst>
                              <p:par>
                                <p:cTn id="21" presetID="22" presetClass="entr" presetSubtype="2"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right)">
                                      <p:cBhvr>
                                        <p:cTn id="23" dur="1000"/>
                                        <p:tgtEl>
                                          <p:spTgt spid="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5024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left)">
                                      <p:cBhvr>
                                        <p:cTn id="34" dur="2000"/>
                                        <p:tgtEl>
                                          <p:spTgt spid="13"/>
                                        </p:tgtEl>
                                      </p:cBhvr>
                                    </p:animEffect>
                                  </p:childTnLst>
                                </p:cTn>
                              </p:par>
                            </p:childTnLst>
                          </p:cTn>
                        </p:par>
                        <p:par>
                          <p:cTn id="35" fill="hold" nodeType="afterGroup">
                            <p:stCondLst>
                              <p:cond delay="2000"/>
                            </p:stCondLst>
                            <p:childTnLst>
                              <p:par>
                                <p:cTn id="36" presetID="22" presetClass="entr" presetSubtype="2"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wipe(right)">
                                      <p:cBhvr>
                                        <p:cTn id="38"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35" grpId="0"/>
      <p:bldP spid="5024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טקסט 2"/>
          <p:cNvSpPr>
            <a:spLocks noGrp="1"/>
          </p:cNvSpPr>
          <p:nvPr>
            <p:ph type="body" idx="1"/>
          </p:nvPr>
        </p:nvSpPr>
        <p:spPr/>
        <p:txBody>
          <a:bodyPr/>
          <a:lstStyle/>
          <a:p>
            <a:endParaRPr lang="he-IL"/>
          </a:p>
        </p:txBody>
      </p:sp>
      <p:sp>
        <p:nvSpPr>
          <p:cNvPr id="5" name="מציין מיקום של כותרת תחתונה 4"/>
          <p:cNvSpPr>
            <a:spLocks noGrp="1"/>
          </p:cNvSpPr>
          <p:nvPr>
            <p:ph type="ftr" sz="quarter" idx="4294967295"/>
          </p:nvPr>
        </p:nvSpPr>
        <p:spPr>
          <a:xfrm>
            <a:off x="6248400" y="6467475"/>
            <a:ext cx="2895600" cy="287338"/>
          </a:xfrm>
          <a:prstGeom prst="rect">
            <a:avLst/>
          </a:prstGeom>
        </p:spPr>
        <p:txBody>
          <a:bodyPr/>
          <a:lstStyle/>
          <a:p>
            <a:pPr>
              <a:defRPr/>
            </a:pPr>
            <a:r>
              <a:rPr lang="en-US" smtClean="0"/>
              <a:t>Application Layer</a:t>
            </a:r>
            <a:endParaRPr lang="en-US"/>
          </a:p>
        </p:txBody>
      </p:sp>
      <p:sp>
        <p:nvSpPr>
          <p:cNvPr id="97286" name="מציין מיקום של מספר שקופית 5"/>
          <p:cNvSpPr>
            <a:spLocks noGrp="1"/>
          </p:cNvSpPr>
          <p:nvPr>
            <p:ph type="sldNum" sz="quarter" idx="4294967295"/>
          </p:nvPr>
        </p:nvSpPr>
        <p:spPr>
          <a:xfrm>
            <a:off x="8467725" y="6462713"/>
            <a:ext cx="676275" cy="27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200" smtClean="0">
                <a:latin typeface="Tahoma" panose="020B0604030504040204" pitchFamily="34" charset="0"/>
              </a:rPr>
              <a:t>2-</a:t>
            </a:r>
            <a:fld id="{7E3A4AEC-A4C9-41C9-B786-F554DDADC860}" type="slidenum">
              <a:rPr lang="en-US" altLang="he-IL" sz="1200" smtClean="0">
                <a:latin typeface="Tahoma" panose="020B0604030504040204" pitchFamily="34" charset="0"/>
              </a:rPr>
              <a:pPr>
                <a:lnSpc>
                  <a:spcPct val="100000"/>
                </a:lnSpc>
                <a:spcBef>
                  <a:spcPct val="0"/>
                </a:spcBef>
                <a:buClrTx/>
                <a:buSzTx/>
                <a:buFontTx/>
                <a:buNone/>
              </a:pPr>
              <a:t>62</a:t>
            </a:fld>
            <a:endParaRPr lang="en-US" altLang="he-IL" sz="1200" smtClean="0">
              <a:latin typeface="Tahoma" panose="020B0604030504040204" pitchFamily="34" charset="0"/>
            </a:endParaRPr>
          </a:p>
        </p:txBody>
      </p:sp>
      <p:pic>
        <p:nvPicPr>
          <p:cNvPr id="9728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81530"/>
            <a:ext cx="9205913" cy="5176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2"/>
          <p:cNvSpPr>
            <a:spLocks noGrp="1" noChangeArrowheads="1"/>
          </p:cNvSpPr>
          <p:nvPr>
            <p:ph type="title"/>
          </p:nvPr>
        </p:nvSpPr>
        <p:spPr>
          <a:xfrm>
            <a:off x="457200" y="274637"/>
            <a:ext cx="8229600" cy="1143000"/>
          </a:xfrm>
        </p:spPr>
        <p:txBody>
          <a:bodyPr/>
          <a:lstStyle/>
          <a:p>
            <a:r>
              <a:rPr lang="en-US" altLang="he-IL" sz="3600" dirty="0" smtClean="0"/>
              <a:t>Cookies: Wireshark example</a:t>
            </a:r>
            <a:endParaRPr lang="en-US" altLang="he-IL" dirty="0" smtClean="0"/>
          </a:p>
        </p:txBody>
      </p:sp>
    </p:spTree>
    <p:extLst>
      <p:ext uri="{BB962C8B-B14F-4D97-AF65-F5344CB8AC3E}">
        <p14:creationId xmlns:p14="http://schemas.microsoft.com/office/powerpoint/2010/main" val="312461553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he-IL" dirty="0" smtClean="0"/>
              <a:t>שיפורים – לא בהכרח בפרוטוקול</a:t>
            </a:r>
            <a:endParaRPr lang="he-IL" dirty="0"/>
          </a:p>
        </p:txBody>
      </p:sp>
      <p:sp>
        <p:nvSpPr>
          <p:cNvPr id="3" name="Text Placeholder 2"/>
          <p:cNvSpPr>
            <a:spLocks noGrp="1"/>
          </p:cNvSpPr>
          <p:nvPr>
            <p:ph type="body" idx="1"/>
          </p:nvPr>
        </p:nvSpPr>
        <p:spPr/>
        <p:txBody>
          <a:bodyPr/>
          <a:lstStyle/>
          <a:p>
            <a:pPr marL="457200" indent="-457200" algn="r" rtl="1">
              <a:buFont typeface="Arial" panose="020B0604020202020204" pitchFamily="34" charset="0"/>
              <a:buChar char="•"/>
            </a:pPr>
            <a:r>
              <a:rPr lang="he-IL" dirty="0" smtClean="0"/>
              <a:t>חצי מילה על אבטחה</a:t>
            </a:r>
          </a:p>
          <a:p>
            <a:pPr marL="457200" indent="-457200" algn="r" rtl="1">
              <a:buFont typeface="Arial" panose="020B0604020202020204" pitchFamily="34" charset="0"/>
              <a:buChar char="•"/>
            </a:pPr>
            <a:r>
              <a:rPr lang="en-US" dirty="0" smtClean="0"/>
              <a:t>Web Sessions</a:t>
            </a:r>
            <a:r>
              <a:rPr lang="he-IL" dirty="0" smtClean="0"/>
              <a:t> – גלישה נוחה יותר</a:t>
            </a:r>
          </a:p>
          <a:p>
            <a:pPr marL="457200" indent="-457200" algn="r" rtl="1">
              <a:buFont typeface="Arial" panose="020B0604020202020204" pitchFamily="34" charset="0"/>
              <a:buChar char="•"/>
            </a:pPr>
            <a:r>
              <a:rPr lang="en-US" b="1" dirty="0" smtClean="0"/>
              <a:t>Web proxy</a:t>
            </a:r>
            <a:r>
              <a:rPr lang="he-IL" b="1" dirty="0" smtClean="0"/>
              <a:t> – גלישה מהירה יותר</a:t>
            </a:r>
          </a:p>
          <a:p>
            <a:pPr marL="457200" indent="-457200" algn="r" rtl="1">
              <a:buFont typeface="Arial" panose="020B0604020202020204" pitchFamily="34" charset="0"/>
              <a:buChar char="•"/>
            </a:pPr>
            <a:r>
              <a:rPr lang="en-US" dirty="0" smtClean="0"/>
              <a:t>Http</a:t>
            </a:r>
            <a:r>
              <a:rPr lang="he-IL" dirty="0" smtClean="0"/>
              <a:t> לעזרת וידאו</a:t>
            </a:r>
          </a:p>
          <a:p>
            <a:pPr marL="457200" indent="-457200" algn="r" rtl="1">
              <a:buFont typeface="Arial" panose="020B0604020202020204" pitchFamily="34" charset="0"/>
              <a:buChar char="•"/>
            </a:pPr>
            <a:endParaRPr lang="he-IL" b="1" dirty="0" smtClean="0"/>
          </a:p>
          <a:p>
            <a:pPr marL="457200" indent="-457200" algn="r" rtl="1">
              <a:buFont typeface="Arial" panose="020B0604020202020204" pitchFamily="34" charset="0"/>
              <a:buChar char="•"/>
            </a:pPr>
            <a:endParaRPr lang="he-IL" dirty="0" smtClean="0"/>
          </a:p>
          <a:p>
            <a:pPr marL="457200" indent="-457200" algn="r" rtl="1">
              <a:buFont typeface="Arial" panose="020B0604020202020204" pitchFamily="34" charset="0"/>
              <a:buChar char="•"/>
            </a:pPr>
            <a:endParaRPr lang="he-IL" dirty="0" smtClean="0"/>
          </a:p>
          <a:p>
            <a:pPr marL="457200" indent="-457200" algn="r" rtl="1">
              <a:buFont typeface="Arial" panose="020B0604020202020204" pitchFamily="34" charset="0"/>
              <a:buChar char="•"/>
            </a:pPr>
            <a:endParaRPr lang="en-US" dirty="0" smtClean="0"/>
          </a:p>
          <a:p>
            <a:pPr marL="457200" indent="-457200" algn="r" rtl="1">
              <a:buFont typeface="Arial" panose="020B0604020202020204" pitchFamily="34" charset="0"/>
              <a:buChar char="•"/>
            </a:pPr>
            <a:endParaRPr lang="he-IL" dirty="0"/>
          </a:p>
        </p:txBody>
      </p:sp>
    </p:spTree>
    <p:extLst>
      <p:ext uri="{BB962C8B-B14F-4D97-AF65-F5344CB8AC3E}">
        <p14:creationId xmlns:p14="http://schemas.microsoft.com/office/powerpoint/2010/main" val="387543261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u="sng" dirty="0" smtClean="0">
                <a:solidFill>
                  <a:schemeClr val="bg1"/>
                </a:solidFill>
                <a:latin typeface="Arial" pitchFamily="34" charset="0"/>
              </a:rPr>
              <a:t>Web Cache</a:t>
            </a:r>
            <a:r>
              <a:rPr lang="he-IL" u="sng" dirty="0" smtClean="0">
                <a:solidFill>
                  <a:schemeClr val="bg1"/>
                </a:solidFill>
                <a:latin typeface="Arial" pitchFamily="34" charset="0"/>
              </a:rPr>
              <a:t> – בשרת הפרוקסי</a:t>
            </a:r>
            <a:endParaRPr lang="he-IL" dirty="0">
              <a:solidFill>
                <a:schemeClr val="bg1"/>
              </a:solidFill>
            </a:endParaRPr>
          </a:p>
        </p:txBody>
      </p:sp>
      <p:sp>
        <p:nvSpPr>
          <p:cNvPr id="4" name="Text Box 5"/>
          <p:cNvSpPr txBox="1">
            <a:spLocks noChangeArrowheads="1"/>
          </p:cNvSpPr>
          <p:nvPr/>
        </p:nvSpPr>
        <p:spPr bwMode="auto">
          <a:xfrm>
            <a:off x="1187624" y="1844824"/>
            <a:ext cx="7812087" cy="4111625"/>
          </a:xfrm>
          <a:prstGeom prst="rect">
            <a:avLst/>
          </a:prstGeom>
          <a:noFill/>
          <a:ln w="9525">
            <a:noFill/>
            <a:miter lim="800000"/>
            <a:headEnd/>
            <a:tailEnd/>
          </a:ln>
        </p:spPr>
        <p:txBody>
          <a:bodyPr>
            <a:spAutoFit/>
          </a:bodyPr>
          <a:lstStyle/>
          <a:p>
            <a:pPr algn="r" rtl="1">
              <a:spcBef>
                <a:spcPct val="50000"/>
              </a:spcBef>
            </a:pPr>
            <a:r>
              <a:rPr lang="he-IL" sz="2400" dirty="0">
                <a:solidFill>
                  <a:srgbClr val="000000"/>
                </a:solidFill>
                <a:latin typeface="Arial" pitchFamily="34" charset="0"/>
              </a:rPr>
              <a:t>המטרה: </a:t>
            </a:r>
            <a:r>
              <a:rPr lang="he-IL" sz="2400" b="0" dirty="0">
                <a:solidFill>
                  <a:srgbClr val="000000"/>
                </a:solidFill>
                <a:latin typeface="Arial" pitchFamily="34" charset="0"/>
              </a:rPr>
              <a:t>לספק את בקשת הלקוח ללא עירוב של שרת המקור</a:t>
            </a:r>
          </a:p>
          <a:p>
            <a:pPr algn="r" rtl="1">
              <a:spcBef>
                <a:spcPct val="50000"/>
              </a:spcBef>
              <a:buFontTx/>
              <a:buChar char="•"/>
            </a:pPr>
            <a:r>
              <a:rPr lang="he-IL" sz="2400" b="0" dirty="0">
                <a:solidFill>
                  <a:srgbClr val="000000"/>
                </a:solidFill>
                <a:latin typeface="Arial" pitchFamily="34" charset="0"/>
              </a:rPr>
              <a:t> המשתמש מגדיר בדפדפן:</a:t>
            </a:r>
            <a:r>
              <a:rPr lang="en-US" sz="2400" b="0" dirty="0">
                <a:solidFill>
                  <a:srgbClr val="000000"/>
                </a:solidFill>
                <a:latin typeface="Arial" pitchFamily="34" charset="0"/>
              </a:rPr>
              <a:t/>
            </a:r>
            <a:br>
              <a:rPr lang="en-US" sz="2400" b="0" dirty="0">
                <a:solidFill>
                  <a:srgbClr val="000000"/>
                </a:solidFill>
                <a:latin typeface="Arial" pitchFamily="34" charset="0"/>
              </a:rPr>
            </a:br>
            <a:r>
              <a:rPr lang="he-IL" sz="2400" b="0" dirty="0">
                <a:solidFill>
                  <a:srgbClr val="000000"/>
                </a:solidFill>
                <a:latin typeface="Arial" pitchFamily="34" charset="0"/>
              </a:rPr>
              <a:t>  גישה דרך </a:t>
            </a:r>
            <a:r>
              <a:rPr lang="en-US" sz="2400" b="0" dirty="0">
                <a:solidFill>
                  <a:srgbClr val="000000"/>
                </a:solidFill>
                <a:latin typeface="Arial" pitchFamily="34" charset="0"/>
              </a:rPr>
              <a:t>cache</a:t>
            </a:r>
            <a:endParaRPr lang="he-IL" sz="2400" b="0" dirty="0">
              <a:solidFill>
                <a:srgbClr val="000000"/>
              </a:solidFill>
              <a:latin typeface="Arial" pitchFamily="34" charset="0"/>
            </a:endParaRPr>
          </a:p>
          <a:p>
            <a:pPr algn="r" rtl="1">
              <a:spcBef>
                <a:spcPct val="50000"/>
              </a:spcBef>
              <a:buFontTx/>
              <a:buChar char="•"/>
            </a:pPr>
            <a:r>
              <a:rPr lang="he-IL" sz="2400" b="0" dirty="0">
                <a:solidFill>
                  <a:srgbClr val="000000"/>
                </a:solidFill>
                <a:latin typeface="Arial" pitchFamily="34" charset="0"/>
              </a:rPr>
              <a:t> דפדפן שולח את כל בקשות </a:t>
            </a:r>
            <a:r>
              <a:rPr lang="en-US" sz="2400" b="0" dirty="0">
                <a:solidFill>
                  <a:srgbClr val="000000"/>
                </a:solidFill>
                <a:latin typeface="Arial" pitchFamily="34" charset="0"/>
              </a:rPr>
              <a:t/>
            </a:r>
            <a:br>
              <a:rPr lang="en-US" sz="2400" b="0" dirty="0">
                <a:solidFill>
                  <a:srgbClr val="000000"/>
                </a:solidFill>
                <a:latin typeface="Arial" pitchFamily="34" charset="0"/>
              </a:rPr>
            </a:br>
            <a:r>
              <a:rPr lang="he-IL" sz="2400" b="0" dirty="0">
                <a:solidFill>
                  <a:srgbClr val="000000"/>
                </a:solidFill>
                <a:latin typeface="Arial" pitchFamily="34" charset="0"/>
              </a:rPr>
              <a:t>  ה-</a:t>
            </a:r>
            <a:r>
              <a:rPr lang="en-US" sz="2400" b="0" dirty="0">
                <a:solidFill>
                  <a:srgbClr val="000000"/>
                </a:solidFill>
                <a:latin typeface="Arial" pitchFamily="34" charset="0"/>
              </a:rPr>
              <a:t>HTTP</a:t>
            </a:r>
            <a:r>
              <a:rPr lang="he-IL" sz="2400" b="0" dirty="0">
                <a:solidFill>
                  <a:srgbClr val="000000"/>
                </a:solidFill>
                <a:latin typeface="Arial" pitchFamily="34" charset="0"/>
              </a:rPr>
              <a:t> ל-</a:t>
            </a:r>
            <a:r>
              <a:rPr lang="en-US" sz="2400" b="0" dirty="0">
                <a:solidFill>
                  <a:srgbClr val="000000"/>
                </a:solidFill>
                <a:latin typeface="Arial" pitchFamily="34" charset="0"/>
              </a:rPr>
              <a:t>cache</a:t>
            </a:r>
          </a:p>
          <a:p>
            <a:pPr algn="r" rtl="1">
              <a:spcBef>
                <a:spcPct val="50000"/>
              </a:spcBef>
            </a:pPr>
            <a:r>
              <a:rPr lang="en-US" sz="2000" b="0" dirty="0">
                <a:solidFill>
                  <a:srgbClr val="000000"/>
                </a:solidFill>
                <a:latin typeface="Arial" pitchFamily="34" charset="0"/>
              </a:rPr>
              <a:t> </a:t>
            </a:r>
            <a:r>
              <a:rPr lang="he-IL" sz="2000" b="0" dirty="0">
                <a:solidFill>
                  <a:srgbClr val="000000"/>
                </a:solidFill>
                <a:latin typeface="Arial" pitchFamily="34" charset="0"/>
              </a:rPr>
              <a:t>  - האובייקט ב-</a:t>
            </a:r>
            <a:r>
              <a:rPr lang="en-US" sz="2000" b="0" dirty="0">
                <a:solidFill>
                  <a:srgbClr val="000000"/>
                </a:solidFill>
                <a:latin typeface="Arial" pitchFamily="34" charset="0"/>
              </a:rPr>
              <a:t>cache</a:t>
            </a:r>
            <a:r>
              <a:rPr lang="he-IL" sz="2000" b="0" dirty="0">
                <a:solidFill>
                  <a:srgbClr val="000000"/>
                </a:solidFill>
                <a:latin typeface="Arial" pitchFamily="34" charset="0"/>
              </a:rPr>
              <a:t>:</a:t>
            </a:r>
            <a:r>
              <a:rPr lang="en-US" sz="2000" b="0" dirty="0">
                <a:solidFill>
                  <a:srgbClr val="000000"/>
                </a:solidFill>
                <a:latin typeface="Arial" pitchFamily="34" charset="0"/>
              </a:rPr>
              <a:t/>
            </a:r>
            <a:br>
              <a:rPr lang="en-US" sz="2000" b="0" dirty="0">
                <a:solidFill>
                  <a:srgbClr val="000000"/>
                </a:solidFill>
                <a:latin typeface="Arial" pitchFamily="34" charset="0"/>
              </a:rPr>
            </a:br>
            <a:r>
              <a:rPr lang="he-IL" sz="2000" b="0" dirty="0">
                <a:solidFill>
                  <a:srgbClr val="000000"/>
                </a:solidFill>
                <a:latin typeface="Arial" pitchFamily="34" charset="0"/>
              </a:rPr>
              <a:t>     ה-</a:t>
            </a:r>
            <a:r>
              <a:rPr lang="en-US" sz="2000" b="0" dirty="0">
                <a:solidFill>
                  <a:srgbClr val="000000"/>
                </a:solidFill>
                <a:latin typeface="Arial" pitchFamily="34" charset="0"/>
              </a:rPr>
              <a:t>cache</a:t>
            </a:r>
            <a:r>
              <a:rPr lang="he-IL" sz="2000" b="0" dirty="0">
                <a:solidFill>
                  <a:srgbClr val="000000"/>
                </a:solidFill>
                <a:latin typeface="Arial" pitchFamily="34" charset="0"/>
              </a:rPr>
              <a:t> מחזיר את האובייקט</a:t>
            </a:r>
          </a:p>
          <a:p>
            <a:pPr algn="r" rtl="1">
              <a:spcBef>
                <a:spcPct val="50000"/>
              </a:spcBef>
            </a:pPr>
            <a:r>
              <a:rPr lang="he-IL" sz="2000" b="0" dirty="0">
                <a:solidFill>
                  <a:srgbClr val="000000"/>
                </a:solidFill>
                <a:latin typeface="Arial" pitchFamily="34" charset="0"/>
              </a:rPr>
              <a:t>  - אחרת ה-</a:t>
            </a:r>
            <a:r>
              <a:rPr lang="en-US" sz="2000" b="0" dirty="0">
                <a:solidFill>
                  <a:srgbClr val="000000"/>
                </a:solidFill>
                <a:latin typeface="Arial" pitchFamily="34" charset="0"/>
              </a:rPr>
              <a:t>cache</a:t>
            </a:r>
            <a:r>
              <a:rPr lang="he-IL" sz="2000" b="0" dirty="0">
                <a:solidFill>
                  <a:srgbClr val="000000"/>
                </a:solidFill>
                <a:latin typeface="Arial" pitchFamily="34" charset="0"/>
              </a:rPr>
              <a:t> מבקש את </a:t>
            </a:r>
            <a:r>
              <a:rPr lang="en-US" sz="2000" b="0" dirty="0">
                <a:solidFill>
                  <a:srgbClr val="000000"/>
                </a:solidFill>
                <a:latin typeface="Arial" pitchFamily="34" charset="0"/>
              </a:rPr>
              <a:t/>
            </a:r>
            <a:br>
              <a:rPr lang="en-US" sz="2000" b="0" dirty="0">
                <a:solidFill>
                  <a:srgbClr val="000000"/>
                </a:solidFill>
                <a:latin typeface="Arial" pitchFamily="34" charset="0"/>
              </a:rPr>
            </a:br>
            <a:r>
              <a:rPr lang="he-IL" sz="2000" b="0" dirty="0">
                <a:solidFill>
                  <a:srgbClr val="000000"/>
                </a:solidFill>
                <a:latin typeface="Arial" pitchFamily="34" charset="0"/>
              </a:rPr>
              <a:t>    האובייקט משרת המקור ואז </a:t>
            </a:r>
            <a:r>
              <a:rPr lang="en-US" sz="2000" b="0" dirty="0">
                <a:solidFill>
                  <a:srgbClr val="000000"/>
                </a:solidFill>
                <a:latin typeface="Arial" pitchFamily="34" charset="0"/>
              </a:rPr>
              <a:t/>
            </a:r>
            <a:br>
              <a:rPr lang="en-US" sz="2000" b="0" dirty="0">
                <a:solidFill>
                  <a:srgbClr val="000000"/>
                </a:solidFill>
                <a:latin typeface="Arial" pitchFamily="34" charset="0"/>
              </a:rPr>
            </a:br>
            <a:r>
              <a:rPr lang="he-IL" sz="2000" b="0" dirty="0">
                <a:solidFill>
                  <a:srgbClr val="000000"/>
                </a:solidFill>
                <a:latin typeface="Arial" pitchFamily="34" charset="0"/>
              </a:rPr>
              <a:t>    מחזיר את האובייקט ללקוח</a:t>
            </a:r>
          </a:p>
        </p:txBody>
      </p:sp>
      <p:graphicFrame>
        <p:nvGraphicFramePr>
          <p:cNvPr id="5" name="Object 40"/>
          <p:cNvGraphicFramePr>
            <a:graphicFrameLocks noChangeAspect="1"/>
          </p:cNvGraphicFramePr>
          <p:nvPr/>
        </p:nvGraphicFramePr>
        <p:xfrm>
          <a:off x="313631" y="3403476"/>
          <a:ext cx="515937" cy="414338"/>
        </p:xfrm>
        <a:graphic>
          <a:graphicData uri="http://schemas.openxmlformats.org/presentationml/2006/ole">
            <mc:AlternateContent xmlns:mc="http://schemas.openxmlformats.org/markup-compatibility/2006">
              <mc:Choice xmlns:v="urn:schemas-microsoft-com:vml" Requires="v">
                <p:oleObj spid="_x0000_s239854" name="Clip" r:id="rId3" imgW="1305000" imgH="1085760" progId="MS_ClipArt_Gallery.2">
                  <p:embed/>
                </p:oleObj>
              </mc:Choice>
              <mc:Fallback>
                <p:oleObj name="Clip" r:id="rId3" imgW="1305000" imgH="108576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31" y="3403476"/>
                        <a:ext cx="515937" cy="414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 Box 41"/>
          <p:cNvSpPr txBox="1">
            <a:spLocks noChangeArrowheads="1"/>
          </p:cNvSpPr>
          <p:nvPr/>
        </p:nvSpPr>
        <p:spPr bwMode="auto">
          <a:xfrm>
            <a:off x="253306" y="3816226"/>
            <a:ext cx="714375" cy="336550"/>
          </a:xfrm>
          <a:prstGeom prst="rect">
            <a:avLst/>
          </a:prstGeom>
          <a:noFill/>
          <a:ln w="9525">
            <a:noFill/>
            <a:miter lim="800000"/>
            <a:headEnd/>
            <a:tailEnd/>
          </a:ln>
        </p:spPr>
        <p:txBody>
          <a:bodyPr wrap="none">
            <a:spAutoFit/>
          </a:bodyPr>
          <a:lstStyle/>
          <a:p>
            <a:pPr algn="ctr" eaLnBrk="0" hangingPunct="0"/>
            <a:r>
              <a:rPr lang="en-US" sz="1600" b="0">
                <a:solidFill>
                  <a:srgbClr val="000099"/>
                </a:solidFill>
                <a:latin typeface="Comic Sans MS" pitchFamily="66" charset="0"/>
              </a:rPr>
              <a:t>client</a:t>
            </a:r>
            <a:endParaRPr lang="en-US" sz="2400" b="0">
              <a:solidFill>
                <a:srgbClr val="000099"/>
              </a:solidFill>
              <a:latin typeface="Times New Roman" pitchFamily="18" charset="0"/>
            </a:endParaRPr>
          </a:p>
        </p:txBody>
      </p:sp>
      <p:graphicFrame>
        <p:nvGraphicFramePr>
          <p:cNvPr id="7" name="Object 42"/>
          <p:cNvGraphicFramePr>
            <a:graphicFrameLocks noChangeAspect="1"/>
          </p:cNvGraphicFramePr>
          <p:nvPr/>
        </p:nvGraphicFramePr>
        <p:xfrm>
          <a:off x="378718" y="5273551"/>
          <a:ext cx="515938" cy="412750"/>
        </p:xfrm>
        <a:graphic>
          <a:graphicData uri="http://schemas.openxmlformats.org/presentationml/2006/ole">
            <mc:AlternateContent xmlns:mc="http://schemas.openxmlformats.org/markup-compatibility/2006">
              <mc:Choice xmlns:v="urn:schemas-microsoft-com:vml" Requires="v">
                <p:oleObj spid="_x0000_s239855" name="Clip" r:id="rId5" imgW="1305000" imgH="1085760" progId="MS_ClipArt_Gallery.2">
                  <p:embed/>
                </p:oleObj>
              </mc:Choice>
              <mc:Fallback>
                <p:oleObj name="Clip" r:id="rId5" imgW="1305000" imgH="108576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718" y="5273551"/>
                        <a:ext cx="515938" cy="412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 Box 43"/>
          <p:cNvSpPr txBox="1">
            <a:spLocks noChangeArrowheads="1"/>
          </p:cNvSpPr>
          <p:nvPr/>
        </p:nvSpPr>
        <p:spPr bwMode="auto">
          <a:xfrm>
            <a:off x="2134493" y="3222501"/>
            <a:ext cx="955675" cy="701675"/>
          </a:xfrm>
          <a:prstGeom prst="rect">
            <a:avLst/>
          </a:prstGeom>
          <a:noFill/>
          <a:ln w="9525">
            <a:noFill/>
            <a:miter lim="800000"/>
            <a:headEnd/>
            <a:tailEnd/>
          </a:ln>
        </p:spPr>
        <p:txBody>
          <a:bodyPr wrap="none">
            <a:spAutoFit/>
          </a:bodyPr>
          <a:lstStyle/>
          <a:p>
            <a:pPr algn="ctr" eaLnBrk="0" hangingPunct="0"/>
            <a:r>
              <a:rPr lang="en-US" sz="2000" b="0">
                <a:solidFill>
                  <a:srgbClr val="000099"/>
                </a:solidFill>
                <a:latin typeface="Comic Sans MS" pitchFamily="66" charset="0"/>
              </a:rPr>
              <a:t>Proxy</a:t>
            </a:r>
          </a:p>
          <a:p>
            <a:pPr algn="ctr" eaLnBrk="0" hangingPunct="0"/>
            <a:r>
              <a:rPr lang="en-US" sz="2000" b="0">
                <a:solidFill>
                  <a:srgbClr val="000099"/>
                </a:solidFill>
                <a:latin typeface="Comic Sans MS" pitchFamily="66" charset="0"/>
              </a:rPr>
              <a:t>server</a:t>
            </a:r>
            <a:endParaRPr lang="en-US" sz="2400" b="0">
              <a:solidFill>
                <a:srgbClr val="000099"/>
              </a:solidFill>
              <a:latin typeface="Times New Roman" pitchFamily="18" charset="0"/>
            </a:endParaRPr>
          </a:p>
        </p:txBody>
      </p:sp>
      <p:grpSp>
        <p:nvGrpSpPr>
          <p:cNvPr id="9" name="Group 44"/>
          <p:cNvGrpSpPr>
            <a:grpSpLocks/>
          </p:cNvGrpSpPr>
          <p:nvPr/>
        </p:nvGrpSpPr>
        <p:grpSpPr bwMode="auto">
          <a:xfrm>
            <a:off x="2359918" y="4003551"/>
            <a:ext cx="346075" cy="742950"/>
            <a:chOff x="4180" y="783"/>
            <a:chExt cx="150" cy="307"/>
          </a:xfrm>
        </p:grpSpPr>
        <p:sp>
          <p:nvSpPr>
            <p:cNvPr id="10" name="AutoShape 45"/>
            <p:cNvSpPr>
              <a:spLocks noChangeArrowheads="1"/>
            </p:cNvSpPr>
            <p:nvPr/>
          </p:nvSpPr>
          <p:spPr bwMode="auto">
            <a:xfrm>
              <a:off x="4180" y="1019"/>
              <a:ext cx="150" cy="71"/>
            </a:xfrm>
            <a:prstGeom prst="parallelogram">
              <a:avLst>
                <a:gd name="adj" fmla="val 81387"/>
              </a:avLst>
            </a:prstGeom>
            <a:solidFill>
              <a:srgbClr val="33CCCC"/>
            </a:solidFill>
            <a:ln w="9525">
              <a:solidFill>
                <a:srgbClr val="000099"/>
              </a:solidFill>
              <a:miter lim="800000"/>
              <a:headEnd/>
              <a:tailEnd/>
            </a:ln>
          </p:spPr>
          <p:txBody>
            <a:bodyPr wrap="none" anchor="ctr"/>
            <a:lstStyle/>
            <a:p>
              <a:endParaRPr lang="he-IL"/>
            </a:p>
          </p:txBody>
        </p:sp>
        <p:sp>
          <p:nvSpPr>
            <p:cNvPr id="11" name="Rectangle 46"/>
            <p:cNvSpPr>
              <a:spLocks noChangeArrowheads="1"/>
            </p:cNvSpPr>
            <p:nvPr/>
          </p:nvSpPr>
          <p:spPr bwMode="auto">
            <a:xfrm>
              <a:off x="4256" y="785"/>
              <a:ext cx="69" cy="236"/>
            </a:xfrm>
            <a:prstGeom prst="rect">
              <a:avLst/>
            </a:prstGeom>
            <a:solidFill>
              <a:srgbClr val="33CCCC"/>
            </a:solidFill>
            <a:ln w="9525">
              <a:solidFill>
                <a:srgbClr val="000099"/>
              </a:solidFill>
              <a:miter lim="800000"/>
              <a:headEnd/>
              <a:tailEnd/>
            </a:ln>
          </p:spPr>
          <p:txBody>
            <a:bodyPr wrap="none" anchor="ctr"/>
            <a:lstStyle/>
            <a:p>
              <a:endParaRPr lang="he-IL"/>
            </a:p>
          </p:txBody>
        </p:sp>
        <p:sp>
          <p:nvSpPr>
            <p:cNvPr id="12" name="Rectangle 47"/>
            <p:cNvSpPr>
              <a:spLocks noChangeArrowheads="1"/>
            </p:cNvSpPr>
            <p:nvPr/>
          </p:nvSpPr>
          <p:spPr bwMode="auto">
            <a:xfrm>
              <a:off x="4181" y="852"/>
              <a:ext cx="95" cy="236"/>
            </a:xfrm>
            <a:prstGeom prst="rect">
              <a:avLst/>
            </a:prstGeom>
            <a:solidFill>
              <a:srgbClr val="33CCCC"/>
            </a:solidFill>
            <a:ln w="9525">
              <a:solidFill>
                <a:srgbClr val="000099"/>
              </a:solidFill>
              <a:miter lim="800000"/>
              <a:headEnd/>
              <a:tailEnd/>
            </a:ln>
          </p:spPr>
          <p:txBody>
            <a:bodyPr wrap="none" anchor="ctr"/>
            <a:lstStyle/>
            <a:p>
              <a:endParaRPr lang="he-IL"/>
            </a:p>
          </p:txBody>
        </p:sp>
        <p:sp>
          <p:nvSpPr>
            <p:cNvPr id="13" name="AutoShape 48"/>
            <p:cNvSpPr>
              <a:spLocks noChangeArrowheads="1"/>
            </p:cNvSpPr>
            <p:nvPr/>
          </p:nvSpPr>
          <p:spPr bwMode="auto">
            <a:xfrm>
              <a:off x="4180" y="783"/>
              <a:ext cx="150" cy="71"/>
            </a:xfrm>
            <a:prstGeom prst="parallelogram">
              <a:avLst>
                <a:gd name="adj" fmla="val 81387"/>
              </a:avLst>
            </a:prstGeom>
            <a:solidFill>
              <a:srgbClr val="33CCCC"/>
            </a:solidFill>
            <a:ln w="9525">
              <a:solidFill>
                <a:srgbClr val="000099"/>
              </a:solidFill>
              <a:miter lim="800000"/>
              <a:headEnd/>
              <a:tailEnd/>
            </a:ln>
          </p:spPr>
          <p:txBody>
            <a:bodyPr wrap="none" anchor="ctr"/>
            <a:lstStyle/>
            <a:p>
              <a:endParaRPr lang="he-IL"/>
            </a:p>
          </p:txBody>
        </p:sp>
        <p:sp>
          <p:nvSpPr>
            <p:cNvPr id="14" name="Line 49"/>
            <p:cNvSpPr>
              <a:spLocks noChangeShapeType="1"/>
            </p:cNvSpPr>
            <p:nvPr/>
          </p:nvSpPr>
          <p:spPr bwMode="auto">
            <a:xfrm>
              <a:off x="4330" y="788"/>
              <a:ext cx="0" cy="231"/>
            </a:xfrm>
            <a:prstGeom prst="line">
              <a:avLst/>
            </a:prstGeom>
            <a:noFill/>
            <a:ln w="9525">
              <a:solidFill>
                <a:srgbClr val="000099"/>
              </a:solidFill>
              <a:round/>
              <a:headEnd/>
              <a:tailEnd/>
            </a:ln>
          </p:spPr>
          <p:txBody>
            <a:bodyPr wrap="none" anchor="ctr"/>
            <a:lstStyle/>
            <a:p>
              <a:endParaRPr lang="he-IL"/>
            </a:p>
          </p:txBody>
        </p:sp>
        <p:sp>
          <p:nvSpPr>
            <p:cNvPr id="15" name="Line 50"/>
            <p:cNvSpPr>
              <a:spLocks noChangeShapeType="1"/>
            </p:cNvSpPr>
            <p:nvPr/>
          </p:nvSpPr>
          <p:spPr bwMode="auto">
            <a:xfrm flipH="1">
              <a:off x="4276" y="1019"/>
              <a:ext cx="54" cy="69"/>
            </a:xfrm>
            <a:prstGeom prst="line">
              <a:avLst/>
            </a:prstGeom>
            <a:noFill/>
            <a:ln w="9525">
              <a:solidFill>
                <a:srgbClr val="000099"/>
              </a:solidFill>
              <a:round/>
              <a:headEnd/>
              <a:tailEnd/>
            </a:ln>
          </p:spPr>
          <p:txBody>
            <a:bodyPr wrap="none" anchor="ctr"/>
            <a:lstStyle/>
            <a:p>
              <a:endParaRPr lang="he-IL"/>
            </a:p>
          </p:txBody>
        </p:sp>
        <p:sp>
          <p:nvSpPr>
            <p:cNvPr id="16" name="Rectangle 51"/>
            <p:cNvSpPr>
              <a:spLocks noChangeArrowheads="1"/>
            </p:cNvSpPr>
            <p:nvPr/>
          </p:nvSpPr>
          <p:spPr bwMode="auto">
            <a:xfrm>
              <a:off x="4193" y="883"/>
              <a:ext cx="63" cy="136"/>
            </a:xfrm>
            <a:prstGeom prst="rect">
              <a:avLst/>
            </a:prstGeom>
            <a:solidFill>
              <a:schemeClr val="accent2"/>
            </a:solidFill>
            <a:ln w="9525">
              <a:solidFill>
                <a:srgbClr val="000099"/>
              </a:solidFill>
              <a:miter lim="800000"/>
              <a:headEnd/>
              <a:tailEnd/>
            </a:ln>
          </p:spPr>
          <p:txBody>
            <a:bodyPr wrap="none" anchor="ctr"/>
            <a:lstStyle/>
            <a:p>
              <a:endParaRPr lang="he-IL"/>
            </a:p>
          </p:txBody>
        </p:sp>
        <p:sp>
          <p:nvSpPr>
            <p:cNvPr id="17" name="Rectangle 52"/>
            <p:cNvSpPr>
              <a:spLocks noChangeArrowheads="1"/>
            </p:cNvSpPr>
            <p:nvPr/>
          </p:nvSpPr>
          <p:spPr bwMode="auto">
            <a:xfrm>
              <a:off x="4202" y="924"/>
              <a:ext cx="48" cy="48"/>
            </a:xfrm>
            <a:prstGeom prst="rect">
              <a:avLst/>
            </a:prstGeom>
            <a:solidFill>
              <a:schemeClr val="bg1"/>
            </a:solidFill>
            <a:ln w="9525">
              <a:solidFill>
                <a:srgbClr val="000099"/>
              </a:solidFill>
              <a:miter lim="800000"/>
              <a:headEnd/>
              <a:tailEnd/>
            </a:ln>
          </p:spPr>
          <p:txBody>
            <a:bodyPr wrap="none" anchor="ctr"/>
            <a:lstStyle/>
            <a:p>
              <a:endParaRPr lang="he-IL"/>
            </a:p>
          </p:txBody>
        </p:sp>
      </p:grpSp>
      <p:sp>
        <p:nvSpPr>
          <p:cNvPr id="18" name="Freeform 53"/>
          <p:cNvSpPr>
            <a:spLocks/>
          </p:cNvSpPr>
          <p:nvPr/>
        </p:nvSpPr>
        <p:spPr bwMode="auto">
          <a:xfrm>
            <a:off x="875606" y="3589214"/>
            <a:ext cx="3251200" cy="730250"/>
          </a:xfrm>
          <a:custGeom>
            <a:avLst/>
            <a:gdLst>
              <a:gd name="T0" fmla="*/ 0 w 2048"/>
              <a:gd name="T1" fmla="*/ 2147483647 h 460"/>
              <a:gd name="T2" fmla="*/ 2147483647 w 2048"/>
              <a:gd name="T3" fmla="*/ 2147483647 h 460"/>
              <a:gd name="T4" fmla="*/ 2147483647 w 2048"/>
              <a:gd name="T5" fmla="*/ 0 h 460"/>
              <a:gd name="T6" fmla="*/ 0 60000 65536"/>
              <a:gd name="T7" fmla="*/ 0 60000 65536"/>
              <a:gd name="T8" fmla="*/ 0 60000 65536"/>
              <a:gd name="T9" fmla="*/ 0 w 2048"/>
              <a:gd name="T10" fmla="*/ 0 h 460"/>
              <a:gd name="T11" fmla="*/ 2048 w 2048"/>
              <a:gd name="T12" fmla="*/ 460 h 460"/>
            </a:gdLst>
            <a:ahLst/>
            <a:cxnLst>
              <a:cxn ang="T6">
                <a:pos x="T0" y="T1"/>
              </a:cxn>
              <a:cxn ang="T7">
                <a:pos x="T2" y="T3"/>
              </a:cxn>
              <a:cxn ang="T8">
                <a:pos x="T4" y="T5"/>
              </a:cxn>
            </a:cxnLst>
            <a:rect l="T9" t="T10" r="T11" b="T12"/>
            <a:pathLst>
              <a:path w="2048" h="460">
                <a:moveTo>
                  <a:pt x="0" y="2"/>
                </a:moveTo>
                <a:lnTo>
                  <a:pt x="1011" y="460"/>
                </a:lnTo>
                <a:lnTo>
                  <a:pt x="2048" y="0"/>
                </a:lnTo>
              </a:path>
            </a:pathLst>
          </a:custGeom>
          <a:noFill/>
          <a:ln w="28575">
            <a:solidFill>
              <a:srgbClr val="FF0000"/>
            </a:solidFill>
            <a:round/>
            <a:headEnd/>
            <a:tailEnd type="triangle" w="med" len="med"/>
          </a:ln>
        </p:spPr>
        <p:txBody>
          <a:bodyPr wrap="none" anchor="ctr"/>
          <a:lstStyle/>
          <a:p>
            <a:endParaRPr lang="he-IL"/>
          </a:p>
        </p:txBody>
      </p:sp>
      <p:sp>
        <p:nvSpPr>
          <p:cNvPr id="19" name="Line 54"/>
          <p:cNvSpPr>
            <a:spLocks noChangeShapeType="1"/>
          </p:cNvSpPr>
          <p:nvPr/>
        </p:nvSpPr>
        <p:spPr bwMode="auto">
          <a:xfrm flipV="1">
            <a:off x="869256" y="4543301"/>
            <a:ext cx="1401762" cy="760413"/>
          </a:xfrm>
          <a:prstGeom prst="line">
            <a:avLst/>
          </a:prstGeom>
          <a:noFill/>
          <a:ln w="28575">
            <a:solidFill>
              <a:srgbClr val="FF0000"/>
            </a:solidFill>
            <a:round/>
            <a:headEnd/>
            <a:tailEnd type="triangle" w="med" len="med"/>
          </a:ln>
        </p:spPr>
        <p:txBody>
          <a:bodyPr wrap="none" anchor="ctr"/>
          <a:lstStyle/>
          <a:p>
            <a:endParaRPr lang="he-IL"/>
          </a:p>
        </p:txBody>
      </p:sp>
      <p:sp>
        <p:nvSpPr>
          <p:cNvPr id="20" name="Line 55"/>
          <p:cNvSpPr>
            <a:spLocks noChangeShapeType="1"/>
          </p:cNvSpPr>
          <p:nvPr/>
        </p:nvSpPr>
        <p:spPr bwMode="auto">
          <a:xfrm flipH="1">
            <a:off x="920056" y="4630614"/>
            <a:ext cx="1403350" cy="785812"/>
          </a:xfrm>
          <a:prstGeom prst="line">
            <a:avLst/>
          </a:prstGeom>
          <a:noFill/>
          <a:ln w="28575">
            <a:solidFill>
              <a:srgbClr val="FF0000"/>
            </a:solidFill>
            <a:round/>
            <a:headEnd/>
            <a:tailEnd type="triangle" w="med" len="med"/>
          </a:ln>
        </p:spPr>
        <p:txBody>
          <a:bodyPr wrap="none" anchor="ctr"/>
          <a:lstStyle/>
          <a:p>
            <a:endParaRPr lang="he-IL"/>
          </a:p>
        </p:txBody>
      </p:sp>
      <p:sp>
        <p:nvSpPr>
          <p:cNvPr id="21" name="Text Box 56"/>
          <p:cNvSpPr txBox="1">
            <a:spLocks noChangeArrowheads="1"/>
          </p:cNvSpPr>
          <p:nvPr/>
        </p:nvSpPr>
        <p:spPr bwMode="auto">
          <a:xfrm>
            <a:off x="408881" y="5732339"/>
            <a:ext cx="714375" cy="336550"/>
          </a:xfrm>
          <a:prstGeom prst="rect">
            <a:avLst/>
          </a:prstGeom>
          <a:noFill/>
          <a:ln w="9525">
            <a:noFill/>
            <a:miter lim="800000"/>
            <a:headEnd/>
            <a:tailEnd/>
          </a:ln>
        </p:spPr>
        <p:txBody>
          <a:bodyPr wrap="none">
            <a:spAutoFit/>
          </a:bodyPr>
          <a:lstStyle/>
          <a:p>
            <a:pPr algn="ctr" eaLnBrk="0" hangingPunct="0"/>
            <a:r>
              <a:rPr lang="en-US" sz="1600" b="0">
                <a:solidFill>
                  <a:srgbClr val="000099"/>
                </a:solidFill>
                <a:latin typeface="Comic Sans MS" pitchFamily="66" charset="0"/>
              </a:rPr>
              <a:t>client</a:t>
            </a:r>
            <a:endParaRPr lang="en-US" sz="2400" b="0">
              <a:solidFill>
                <a:srgbClr val="000099"/>
              </a:solidFill>
              <a:latin typeface="Times New Roman" pitchFamily="18" charset="0"/>
            </a:endParaRPr>
          </a:p>
        </p:txBody>
      </p:sp>
      <p:sp>
        <p:nvSpPr>
          <p:cNvPr id="22" name="Text Box 57"/>
          <p:cNvSpPr txBox="1">
            <a:spLocks noChangeArrowheads="1"/>
          </p:cNvSpPr>
          <p:nvPr/>
        </p:nvSpPr>
        <p:spPr bwMode="auto">
          <a:xfrm rot="1422049">
            <a:off x="974031" y="3632076"/>
            <a:ext cx="1509712" cy="336550"/>
          </a:xfrm>
          <a:prstGeom prst="rect">
            <a:avLst/>
          </a:prstGeom>
          <a:noFill/>
          <a:ln w="9525">
            <a:noFill/>
            <a:miter lim="800000"/>
            <a:headEnd/>
            <a:tailEnd/>
          </a:ln>
        </p:spPr>
        <p:txBody>
          <a:bodyPr wrap="none">
            <a:spAutoFit/>
          </a:bodyPr>
          <a:lstStyle/>
          <a:p>
            <a:pPr algn="ctr" eaLnBrk="0" hangingPunct="0"/>
            <a:r>
              <a:rPr lang="en-US" sz="1600" b="0">
                <a:solidFill>
                  <a:srgbClr val="FF0000"/>
                </a:solidFill>
                <a:latin typeface="Comic Sans MS" pitchFamily="66" charset="0"/>
              </a:rPr>
              <a:t>HTTP request</a:t>
            </a:r>
            <a:endParaRPr lang="en-US" sz="2400" b="0">
              <a:latin typeface="Times New Roman" pitchFamily="18" charset="0"/>
            </a:endParaRPr>
          </a:p>
        </p:txBody>
      </p:sp>
      <p:sp>
        <p:nvSpPr>
          <p:cNvPr id="23" name="Text Box 58"/>
          <p:cNvSpPr txBox="1">
            <a:spLocks noChangeArrowheads="1"/>
          </p:cNvSpPr>
          <p:nvPr/>
        </p:nvSpPr>
        <p:spPr bwMode="auto">
          <a:xfrm rot="19907361">
            <a:off x="677168" y="4648076"/>
            <a:ext cx="1509713" cy="336550"/>
          </a:xfrm>
          <a:prstGeom prst="rect">
            <a:avLst/>
          </a:prstGeom>
          <a:noFill/>
          <a:ln w="9525">
            <a:noFill/>
            <a:miter lim="800000"/>
            <a:headEnd/>
            <a:tailEnd/>
          </a:ln>
        </p:spPr>
        <p:txBody>
          <a:bodyPr wrap="none">
            <a:spAutoFit/>
          </a:bodyPr>
          <a:lstStyle/>
          <a:p>
            <a:pPr algn="ctr" eaLnBrk="0" hangingPunct="0"/>
            <a:r>
              <a:rPr lang="en-US" sz="1600" b="0">
                <a:solidFill>
                  <a:srgbClr val="FF0000"/>
                </a:solidFill>
                <a:latin typeface="Comic Sans MS" pitchFamily="66" charset="0"/>
              </a:rPr>
              <a:t>HTTP request</a:t>
            </a:r>
            <a:endParaRPr lang="en-US" sz="2400" b="0">
              <a:latin typeface="Times New Roman" pitchFamily="18" charset="0"/>
            </a:endParaRPr>
          </a:p>
        </p:txBody>
      </p:sp>
      <p:sp>
        <p:nvSpPr>
          <p:cNvPr id="24" name="Text Box 59"/>
          <p:cNvSpPr txBox="1">
            <a:spLocks noChangeArrowheads="1"/>
          </p:cNvSpPr>
          <p:nvPr/>
        </p:nvSpPr>
        <p:spPr bwMode="auto">
          <a:xfrm rot="1411598">
            <a:off x="715268" y="4009901"/>
            <a:ext cx="1620838" cy="336550"/>
          </a:xfrm>
          <a:prstGeom prst="rect">
            <a:avLst/>
          </a:prstGeom>
          <a:noFill/>
          <a:ln w="9525">
            <a:noFill/>
            <a:miter lim="800000"/>
            <a:headEnd/>
            <a:tailEnd/>
          </a:ln>
        </p:spPr>
        <p:txBody>
          <a:bodyPr wrap="none">
            <a:spAutoFit/>
          </a:bodyPr>
          <a:lstStyle/>
          <a:p>
            <a:pPr algn="ctr" eaLnBrk="0" hangingPunct="0"/>
            <a:r>
              <a:rPr lang="en-US" sz="1600" b="0">
                <a:solidFill>
                  <a:srgbClr val="FF0000"/>
                </a:solidFill>
                <a:latin typeface="Comic Sans MS" pitchFamily="66" charset="0"/>
              </a:rPr>
              <a:t>HTTP response</a:t>
            </a:r>
            <a:endParaRPr lang="en-US" sz="2400" b="0">
              <a:latin typeface="Times New Roman" pitchFamily="18" charset="0"/>
            </a:endParaRPr>
          </a:p>
        </p:txBody>
      </p:sp>
      <p:sp>
        <p:nvSpPr>
          <p:cNvPr id="25" name="Text Box 60"/>
          <p:cNvSpPr txBox="1">
            <a:spLocks noChangeArrowheads="1"/>
          </p:cNvSpPr>
          <p:nvPr/>
        </p:nvSpPr>
        <p:spPr bwMode="auto">
          <a:xfrm rot="19862217">
            <a:off x="883543" y="4967164"/>
            <a:ext cx="1620838" cy="336550"/>
          </a:xfrm>
          <a:prstGeom prst="rect">
            <a:avLst/>
          </a:prstGeom>
          <a:noFill/>
          <a:ln w="9525">
            <a:noFill/>
            <a:miter lim="800000"/>
            <a:headEnd/>
            <a:tailEnd/>
          </a:ln>
        </p:spPr>
        <p:txBody>
          <a:bodyPr wrap="none">
            <a:spAutoFit/>
          </a:bodyPr>
          <a:lstStyle/>
          <a:p>
            <a:pPr algn="ctr" eaLnBrk="0" hangingPunct="0"/>
            <a:r>
              <a:rPr lang="en-US" sz="1600" b="0">
                <a:solidFill>
                  <a:srgbClr val="FF0000"/>
                </a:solidFill>
                <a:latin typeface="Comic Sans MS" pitchFamily="66" charset="0"/>
              </a:rPr>
              <a:t>HTTP response</a:t>
            </a:r>
            <a:endParaRPr lang="en-US" sz="2400" b="0">
              <a:latin typeface="Times New Roman" pitchFamily="18" charset="0"/>
            </a:endParaRPr>
          </a:p>
        </p:txBody>
      </p:sp>
      <p:grpSp>
        <p:nvGrpSpPr>
          <p:cNvPr id="26" name="Group 61"/>
          <p:cNvGrpSpPr>
            <a:grpSpLocks/>
          </p:cNvGrpSpPr>
          <p:nvPr/>
        </p:nvGrpSpPr>
        <p:grpSpPr bwMode="auto">
          <a:xfrm>
            <a:off x="4283968" y="3212976"/>
            <a:ext cx="346075" cy="742950"/>
            <a:chOff x="4180" y="783"/>
            <a:chExt cx="150" cy="307"/>
          </a:xfrm>
        </p:grpSpPr>
        <p:sp>
          <p:nvSpPr>
            <p:cNvPr id="27" name="AutoShape 62"/>
            <p:cNvSpPr>
              <a:spLocks noChangeArrowheads="1"/>
            </p:cNvSpPr>
            <p:nvPr/>
          </p:nvSpPr>
          <p:spPr bwMode="auto">
            <a:xfrm>
              <a:off x="4180" y="1019"/>
              <a:ext cx="150" cy="71"/>
            </a:xfrm>
            <a:prstGeom prst="parallelogram">
              <a:avLst>
                <a:gd name="adj" fmla="val 81387"/>
              </a:avLst>
            </a:prstGeom>
            <a:solidFill>
              <a:srgbClr val="33CCCC"/>
            </a:solidFill>
            <a:ln w="9525">
              <a:solidFill>
                <a:srgbClr val="000099"/>
              </a:solidFill>
              <a:miter lim="800000"/>
              <a:headEnd/>
              <a:tailEnd/>
            </a:ln>
          </p:spPr>
          <p:txBody>
            <a:bodyPr wrap="none" anchor="ctr"/>
            <a:lstStyle/>
            <a:p>
              <a:endParaRPr lang="he-IL"/>
            </a:p>
          </p:txBody>
        </p:sp>
        <p:sp>
          <p:nvSpPr>
            <p:cNvPr id="28" name="Rectangle 63"/>
            <p:cNvSpPr>
              <a:spLocks noChangeArrowheads="1"/>
            </p:cNvSpPr>
            <p:nvPr/>
          </p:nvSpPr>
          <p:spPr bwMode="auto">
            <a:xfrm>
              <a:off x="4256" y="785"/>
              <a:ext cx="69" cy="236"/>
            </a:xfrm>
            <a:prstGeom prst="rect">
              <a:avLst/>
            </a:prstGeom>
            <a:solidFill>
              <a:srgbClr val="33CCCC"/>
            </a:solidFill>
            <a:ln w="9525">
              <a:solidFill>
                <a:srgbClr val="000099"/>
              </a:solidFill>
              <a:miter lim="800000"/>
              <a:headEnd/>
              <a:tailEnd/>
            </a:ln>
          </p:spPr>
          <p:txBody>
            <a:bodyPr wrap="none" anchor="ctr"/>
            <a:lstStyle/>
            <a:p>
              <a:endParaRPr lang="he-IL"/>
            </a:p>
          </p:txBody>
        </p:sp>
        <p:sp>
          <p:nvSpPr>
            <p:cNvPr id="29" name="Rectangle 64"/>
            <p:cNvSpPr>
              <a:spLocks noChangeArrowheads="1"/>
            </p:cNvSpPr>
            <p:nvPr/>
          </p:nvSpPr>
          <p:spPr bwMode="auto">
            <a:xfrm>
              <a:off x="4181" y="852"/>
              <a:ext cx="95" cy="236"/>
            </a:xfrm>
            <a:prstGeom prst="rect">
              <a:avLst/>
            </a:prstGeom>
            <a:solidFill>
              <a:srgbClr val="33CCCC"/>
            </a:solidFill>
            <a:ln w="9525">
              <a:solidFill>
                <a:srgbClr val="000099"/>
              </a:solidFill>
              <a:miter lim="800000"/>
              <a:headEnd/>
              <a:tailEnd/>
            </a:ln>
          </p:spPr>
          <p:txBody>
            <a:bodyPr wrap="none" anchor="ctr"/>
            <a:lstStyle/>
            <a:p>
              <a:endParaRPr lang="he-IL"/>
            </a:p>
          </p:txBody>
        </p:sp>
        <p:sp>
          <p:nvSpPr>
            <p:cNvPr id="30" name="AutoShape 65"/>
            <p:cNvSpPr>
              <a:spLocks noChangeArrowheads="1"/>
            </p:cNvSpPr>
            <p:nvPr/>
          </p:nvSpPr>
          <p:spPr bwMode="auto">
            <a:xfrm>
              <a:off x="4180" y="783"/>
              <a:ext cx="150" cy="71"/>
            </a:xfrm>
            <a:prstGeom prst="parallelogram">
              <a:avLst>
                <a:gd name="adj" fmla="val 81387"/>
              </a:avLst>
            </a:prstGeom>
            <a:solidFill>
              <a:srgbClr val="33CCCC"/>
            </a:solidFill>
            <a:ln w="9525">
              <a:solidFill>
                <a:srgbClr val="000099"/>
              </a:solidFill>
              <a:miter lim="800000"/>
              <a:headEnd/>
              <a:tailEnd/>
            </a:ln>
          </p:spPr>
          <p:txBody>
            <a:bodyPr wrap="none" anchor="ctr"/>
            <a:lstStyle/>
            <a:p>
              <a:endParaRPr lang="he-IL"/>
            </a:p>
          </p:txBody>
        </p:sp>
        <p:sp>
          <p:nvSpPr>
            <p:cNvPr id="31" name="Line 66"/>
            <p:cNvSpPr>
              <a:spLocks noChangeShapeType="1"/>
            </p:cNvSpPr>
            <p:nvPr/>
          </p:nvSpPr>
          <p:spPr bwMode="auto">
            <a:xfrm>
              <a:off x="4330" y="788"/>
              <a:ext cx="0" cy="231"/>
            </a:xfrm>
            <a:prstGeom prst="line">
              <a:avLst/>
            </a:prstGeom>
            <a:noFill/>
            <a:ln w="9525">
              <a:solidFill>
                <a:srgbClr val="000099"/>
              </a:solidFill>
              <a:round/>
              <a:headEnd/>
              <a:tailEnd/>
            </a:ln>
          </p:spPr>
          <p:txBody>
            <a:bodyPr wrap="none" anchor="ctr"/>
            <a:lstStyle/>
            <a:p>
              <a:endParaRPr lang="he-IL"/>
            </a:p>
          </p:txBody>
        </p:sp>
        <p:sp>
          <p:nvSpPr>
            <p:cNvPr id="32" name="Line 67"/>
            <p:cNvSpPr>
              <a:spLocks noChangeShapeType="1"/>
            </p:cNvSpPr>
            <p:nvPr/>
          </p:nvSpPr>
          <p:spPr bwMode="auto">
            <a:xfrm flipH="1">
              <a:off x="4276" y="1019"/>
              <a:ext cx="54" cy="69"/>
            </a:xfrm>
            <a:prstGeom prst="line">
              <a:avLst/>
            </a:prstGeom>
            <a:noFill/>
            <a:ln w="9525">
              <a:solidFill>
                <a:srgbClr val="000099"/>
              </a:solidFill>
              <a:round/>
              <a:headEnd/>
              <a:tailEnd/>
            </a:ln>
          </p:spPr>
          <p:txBody>
            <a:bodyPr wrap="none" anchor="ctr"/>
            <a:lstStyle/>
            <a:p>
              <a:endParaRPr lang="he-IL"/>
            </a:p>
          </p:txBody>
        </p:sp>
        <p:sp>
          <p:nvSpPr>
            <p:cNvPr id="33" name="Rectangle 68"/>
            <p:cNvSpPr>
              <a:spLocks noChangeArrowheads="1"/>
            </p:cNvSpPr>
            <p:nvPr/>
          </p:nvSpPr>
          <p:spPr bwMode="auto">
            <a:xfrm>
              <a:off x="4193" y="883"/>
              <a:ext cx="63" cy="136"/>
            </a:xfrm>
            <a:prstGeom prst="rect">
              <a:avLst/>
            </a:prstGeom>
            <a:solidFill>
              <a:schemeClr val="accent2"/>
            </a:solidFill>
            <a:ln w="9525">
              <a:solidFill>
                <a:srgbClr val="000099"/>
              </a:solidFill>
              <a:miter lim="800000"/>
              <a:headEnd/>
              <a:tailEnd/>
            </a:ln>
          </p:spPr>
          <p:txBody>
            <a:bodyPr wrap="none" anchor="ctr"/>
            <a:lstStyle/>
            <a:p>
              <a:endParaRPr lang="he-IL"/>
            </a:p>
          </p:txBody>
        </p:sp>
        <p:sp>
          <p:nvSpPr>
            <p:cNvPr id="34" name="Rectangle 69"/>
            <p:cNvSpPr>
              <a:spLocks noChangeArrowheads="1"/>
            </p:cNvSpPr>
            <p:nvPr/>
          </p:nvSpPr>
          <p:spPr bwMode="auto">
            <a:xfrm>
              <a:off x="4202" y="924"/>
              <a:ext cx="48" cy="48"/>
            </a:xfrm>
            <a:prstGeom prst="rect">
              <a:avLst/>
            </a:prstGeom>
            <a:solidFill>
              <a:schemeClr val="bg1"/>
            </a:solidFill>
            <a:ln w="9525">
              <a:solidFill>
                <a:srgbClr val="000099"/>
              </a:solidFill>
              <a:miter lim="800000"/>
              <a:headEnd/>
              <a:tailEnd/>
            </a:ln>
          </p:spPr>
          <p:txBody>
            <a:bodyPr wrap="none" anchor="ctr"/>
            <a:lstStyle/>
            <a:p>
              <a:endParaRPr lang="he-IL"/>
            </a:p>
          </p:txBody>
        </p:sp>
      </p:grpSp>
      <p:grpSp>
        <p:nvGrpSpPr>
          <p:cNvPr id="35" name="Group 70"/>
          <p:cNvGrpSpPr>
            <a:grpSpLocks/>
          </p:cNvGrpSpPr>
          <p:nvPr/>
        </p:nvGrpSpPr>
        <p:grpSpPr bwMode="auto">
          <a:xfrm>
            <a:off x="4283968" y="5117976"/>
            <a:ext cx="346075" cy="742950"/>
            <a:chOff x="4180" y="783"/>
            <a:chExt cx="150" cy="307"/>
          </a:xfrm>
        </p:grpSpPr>
        <p:sp>
          <p:nvSpPr>
            <p:cNvPr id="36" name="AutoShape 71"/>
            <p:cNvSpPr>
              <a:spLocks noChangeArrowheads="1"/>
            </p:cNvSpPr>
            <p:nvPr/>
          </p:nvSpPr>
          <p:spPr bwMode="auto">
            <a:xfrm>
              <a:off x="4180" y="1019"/>
              <a:ext cx="150" cy="71"/>
            </a:xfrm>
            <a:prstGeom prst="parallelogram">
              <a:avLst>
                <a:gd name="adj" fmla="val 81387"/>
              </a:avLst>
            </a:prstGeom>
            <a:solidFill>
              <a:srgbClr val="33CCCC"/>
            </a:solidFill>
            <a:ln w="9525">
              <a:solidFill>
                <a:srgbClr val="000099"/>
              </a:solidFill>
              <a:miter lim="800000"/>
              <a:headEnd/>
              <a:tailEnd/>
            </a:ln>
          </p:spPr>
          <p:txBody>
            <a:bodyPr wrap="none" anchor="ctr"/>
            <a:lstStyle/>
            <a:p>
              <a:endParaRPr lang="he-IL"/>
            </a:p>
          </p:txBody>
        </p:sp>
        <p:sp>
          <p:nvSpPr>
            <p:cNvPr id="37" name="Rectangle 72"/>
            <p:cNvSpPr>
              <a:spLocks noChangeArrowheads="1"/>
            </p:cNvSpPr>
            <p:nvPr/>
          </p:nvSpPr>
          <p:spPr bwMode="auto">
            <a:xfrm>
              <a:off x="4256" y="785"/>
              <a:ext cx="69" cy="236"/>
            </a:xfrm>
            <a:prstGeom prst="rect">
              <a:avLst/>
            </a:prstGeom>
            <a:solidFill>
              <a:srgbClr val="33CCCC"/>
            </a:solidFill>
            <a:ln w="9525">
              <a:solidFill>
                <a:srgbClr val="000099"/>
              </a:solidFill>
              <a:miter lim="800000"/>
              <a:headEnd/>
              <a:tailEnd/>
            </a:ln>
          </p:spPr>
          <p:txBody>
            <a:bodyPr wrap="none" anchor="ctr"/>
            <a:lstStyle/>
            <a:p>
              <a:endParaRPr lang="he-IL"/>
            </a:p>
          </p:txBody>
        </p:sp>
        <p:sp>
          <p:nvSpPr>
            <p:cNvPr id="38" name="Rectangle 73"/>
            <p:cNvSpPr>
              <a:spLocks noChangeArrowheads="1"/>
            </p:cNvSpPr>
            <p:nvPr/>
          </p:nvSpPr>
          <p:spPr bwMode="auto">
            <a:xfrm>
              <a:off x="4181" y="852"/>
              <a:ext cx="95" cy="236"/>
            </a:xfrm>
            <a:prstGeom prst="rect">
              <a:avLst/>
            </a:prstGeom>
            <a:solidFill>
              <a:srgbClr val="33CCCC"/>
            </a:solidFill>
            <a:ln w="9525">
              <a:solidFill>
                <a:srgbClr val="000099"/>
              </a:solidFill>
              <a:miter lim="800000"/>
              <a:headEnd/>
              <a:tailEnd/>
            </a:ln>
          </p:spPr>
          <p:txBody>
            <a:bodyPr wrap="none" anchor="ctr"/>
            <a:lstStyle/>
            <a:p>
              <a:endParaRPr lang="he-IL"/>
            </a:p>
          </p:txBody>
        </p:sp>
        <p:sp>
          <p:nvSpPr>
            <p:cNvPr id="39" name="AutoShape 74"/>
            <p:cNvSpPr>
              <a:spLocks noChangeArrowheads="1"/>
            </p:cNvSpPr>
            <p:nvPr/>
          </p:nvSpPr>
          <p:spPr bwMode="auto">
            <a:xfrm>
              <a:off x="4180" y="783"/>
              <a:ext cx="150" cy="71"/>
            </a:xfrm>
            <a:prstGeom prst="parallelogram">
              <a:avLst>
                <a:gd name="adj" fmla="val 81387"/>
              </a:avLst>
            </a:prstGeom>
            <a:solidFill>
              <a:srgbClr val="33CCCC"/>
            </a:solidFill>
            <a:ln w="9525">
              <a:solidFill>
                <a:srgbClr val="000099"/>
              </a:solidFill>
              <a:miter lim="800000"/>
              <a:headEnd/>
              <a:tailEnd/>
            </a:ln>
          </p:spPr>
          <p:txBody>
            <a:bodyPr wrap="none" anchor="ctr"/>
            <a:lstStyle/>
            <a:p>
              <a:endParaRPr lang="he-IL"/>
            </a:p>
          </p:txBody>
        </p:sp>
        <p:sp>
          <p:nvSpPr>
            <p:cNvPr id="40" name="Line 75"/>
            <p:cNvSpPr>
              <a:spLocks noChangeShapeType="1"/>
            </p:cNvSpPr>
            <p:nvPr/>
          </p:nvSpPr>
          <p:spPr bwMode="auto">
            <a:xfrm>
              <a:off x="4330" y="788"/>
              <a:ext cx="0" cy="231"/>
            </a:xfrm>
            <a:prstGeom prst="line">
              <a:avLst/>
            </a:prstGeom>
            <a:noFill/>
            <a:ln w="9525">
              <a:solidFill>
                <a:srgbClr val="000099"/>
              </a:solidFill>
              <a:round/>
              <a:headEnd/>
              <a:tailEnd/>
            </a:ln>
          </p:spPr>
          <p:txBody>
            <a:bodyPr wrap="none" anchor="ctr"/>
            <a:lstStyle/>
            <a:p>
              <a:endParaRPr lang="he-IL"/>
            </a:p>
          </p:txBody>
        </p:sp>
        <p:sp>
          <p:nvSpPr>
            <p:cNvPr id="41" name="Line 76"/>
            <p:cNvSpPr>
              <a:spLocks noChangeShapeType="1"/>
            </p:cNvSpPr>
            <p:nvPr/>
          </p:nvSpPr>
          <p:spPr bwMode="auto">
            <a:xfrm flipH="1">
              <a:off x="4276" y="1019"/>
              <a:ext cx="54" cy="69"/>
            </a:xfrm>
            <a:prstGeom prst="line">
              <a:avLst/>
            </a:prstGeom>
            <a:noFill/>
            <a:ln w="9525">
              <a:solidFill>
                <a:srgbClr val="000099"/>
              </a:solidFill>
              <a:round/>
              <a:headEnd/>
              <a:tailEnd/>
            </a:ln>
          </p:spPr>
          <p:txBody>
            <a:bodyPr wrap="none" anchor="ctr"/>
            <a:lstStyle/>
            <a:p>
              <a:endParaRPr lang="he-IL"/>
            </a:p>
          </p:txBody>
        </p:sp>
        <p:sp>
          <p:nvSpPr>
            <p:cNvPr id="42" name="Rectangle 77"/>
            <p:cNvSpPr>
              <a:spLocks noChangeArrowheads="1"/>
            </p:cNvSpPr>
            <p:nvPr/>
          </p:nvSpPr>
          <p:spPr bwMode="auto">
            <a:xfrm>
              <a:off x="4193" y="883"/>
              <a:ext cx="63" cy="136"/>
            </a:xfrm>
            <a:prstGeom prst="rect">
              <a:avLst/>
            </a:prstGeom>
            <a:solidFill>
              <a:schemeClr val="accent2"/>
            </a:solidFill>
            <a:ln w="9525">
              <a:solidFill>
                <a:srgbClr val="000099"/>
              </a:solidFill>
              <a:miter lim="800000"/>
              <a:headEnd/>
              <a:tailEnd/>
            </a:ln>
          </p:spPr>
          <p:txBody>
            <a:bodyPr wrap="none" anchor="ctr"/>
            <a:lstStyle/>
            <a:p>
              <a:endParaRPr lang="he-IL"/>
            </a:p>
          </p:txBody>
        </p:sp>
        <p:sp>
          <p:nvSpPr>
            <p:cNvPr id="43" name="Rectangle 78"/>
            <p:cNvSpPr>
              <a:spLocks noChangeArrowheads="1"/>
            </p:cNvSpPr>
            <p:nvPr/>
          </p:nvSpPr>
          <p:spPr bwMode="auto">
            <a:xfrm>
              <a:off x="4202" y="924"/>
              <a:ext cx="48" cy="48"/>
            </a:xfrm>
            <a:prstGeom prst="rect">
              <a:avLst/>
            </a:prstGeom>
            <a:solidFill>
              <a:schemeClr val="bg1"/>
            </a:solidFill>
            <a:ln w="9525">
              <a:solidFill>
                <a:srgbClr val="000099"/>
              </a:solidFill>
              <a:miter lim="800000"/>
              <a:headEnd/>
              <a:tailEnd/>
            </a:ln>
          </p:spPr>
          <p:txBody>
            <a:bodyPr wrap="none" anchor="ctr"/>
            <a:lstStyle/>
            <a:p>
              <a:endParaRPr lang="he-IL"/>
            </a:p>
          </p:txBody>
        </p:sp>
      </p:grpSp>
      <p:sp>
        <p:nvSpPr>
          <p:cNvPr id="44" name="Freeform 79"/>
          <p:cNvSpPr>
            <a:spLocks/>
          </p:cNvSpPr>
          <p:nvPr/>
        </p:nvSpPr>
        <p:spPr bwMode="auto">
          <a:xfrm>
            <a:off x="848618" y="3663826"/>
            <a:ext cx="3363913" cy="755650"/>
          </a:xfrm>
          <a:custGeom>
            <a:avLst/>
            <a:gdLst>
              <a:gd name="T0" fmla="*/ 2147483647 w 2119"/>
              <a:gd name="T1" fmla="*/ 0 h 476"/>
              <a:gd name="T2" fmla="*/ 2147483647 w 2119"/>
              <a:gd name="T3" fmla="*/ 2147483647 h 476"/>
              <a:gd name="T4" fmla="*/ 0 w 2119"/>
              <a:gd name="T5" fmla="*/ 2147483647 h 476"/>
              <a:gd name="T6" fmla="*/ 0 60000 65536"/>
              <a:gd name="T7" fmla="*/ 0 60000 65536"/>
              <a:gd name="T8" fmla="*/ 0 60000 65536"/>
              <a:gd name="T9" fmla="*/ 0 w 2119"/>
              <a:gd name="T10" fmla="*/ 0 h 476"/>
              <a:gd name="T11" fmla="*/ 2119 w 2119"/>
              <a:gd name="T12" fmla="*/ 476 h 476"/>
            </a:gdLst>
            <a:ahLst/>
            <a:cxnLst>
              <a:cxn ang="T6">
                <a:pos x="T0" y="T1"/>
              </a:cxn>
              <a:cxn ang="T7">
                <a:pos x="T2" y="T3"/>
              </a:cxn>
              <a:cxn ang="T8">
                <a:pos x="T4" y="T5"/>
              </a:cxn>
            </a:cxnLst>
            <a:rect l="T9" t="T10" r="T11" b="T12"/>
            <a:pathLst>
              <a:path w="2119" h="476">
                <a:moveTo>
                  <a:pt x="2119" y="0"/>
                </a:moveTo>
                <a:lnTo>
                  <a:pt x="1020" y="476"/>
                </a:lnTo>
                <a:lnTo>
                  <a:pt x="0" y="8"/>
                </a:lnTo>
              </a:path>
            </a:pathLst>
          </a:custGeom>
          <a:noFill/>
          <a:ln w="28575">
            <a:solidFill>
              <a:srgbClr val="FF0000"/>
            </a:solidFill>
            <a:round/>
            <a:headEnd/>
            <a:tailEnd type="triangle" w="med" len="med"/>
          </a:ln>
        </p:spPr>
        <p:txBody>
          <a:bodyPr wrap="none" anchor="ctr"/>
          <a:lstStyle/>
          <a:p>
            <a:endParaRPr lang="he-IL"/>
          </a:p>
        </p:txBody>
      </p:sp>
      <p:sp>
        <p:nvSpPr>
          <p:cNvPr id="45" name="Text Box 80"/>
          <p:cNvSpPr txBox="1">
            <a:spLocks noChangeArrowheads="1"/>
          </p:cNvSpPr>
          <p:nvPr/>
        </p:nvSpPr>
        <p:spPr bwMode="auto">
          <a:xfrm rot="20180032">
            <a:off x="2610743" y="3647951"/>
            <a:ext cx="1509713" cy="336550"/>
          </a:xfrm>
          <a:prstGeom prst="rect">
            <a:avLst/>
          </a:prstGeom>
          <a:noFill/>
          <a:ln w="9525">
            <a:noFill/>
            <a:miter lim="800000"/>
            <a:headEnd/>
            <a:tailEnd/>
          </a:ln>
        </p:spPr>
        <p:txBody>
          <a:bodyPr wrap="none">
            <a:spAutoFit/>
          </a:bodyPr>
          <a:lstStyle/>
          <a:p>
            <a:pPr algn="ctr" eaLnBrk="0" hangingPunct="0"/>
            <a:r>
              <a:rPr lang="en-US" sz="1600" b="0">
                <a:solidFill>
                  <a:srgbClr val="FF0000"/>
                </a:solidFill>
                <a:latin typeface="Comic Sans MS" pitchFamily="66" charset="0"/>
              </a:rPr>
              <a:t>HTTP request</a:t>
            </a:r>
            <a:endParaRPr lang="en-US" sz="2400" b="0">
              <a:latin typeface="Times New Roman" pitchFamily="18" charset="0"/>
            </a:endParaRPr>
          </a:p>
        </p:txBody>
      </p:sp>
      <p:sp>
        <p:nvSpPr>
          <p:cNvPr id="46" name="Text Box 81"/>
          <p:cNvSpPr txBox="1">
            <a:spLocks noChangeArrowheads="1"/>
          </p:cNvSpPr>
          <p:nvPr/>
        </p:nvSpPr>
        <p:spPr bwMode="auto">
          <a:xfrm rot="20184211">
            <a:off x="2667893" y="3990851"/>
            <a:ext cx="1620838" cy="336550"/>
          </a:xfrm>
          <a:prstGeom prst="rect">
            <a:avLst/>
          </a:prstGeom>
          <a:noFill/>
          <a:ln w="9525">
            <a:noFill/>
            <a:miter lim="800000"/>
            <a:headEnd/>
            <a:tailEnd/>
          </a:ln>
        </p:spPr>
        <p:txBody>
          <a:bodyPr wrap="none">
            <a:spAutoFit/>
          </a:bodyPr>
          <a:lstStyle/>
          <a:p>
            <a:pPr algn="ctr" eaLnBrk="0" hangingPunct="0"/>
            <a:r>
              <a:rPr lang="en-US" sz="1600" b="0">
                <a:solidFill>
                  <a:srgbClr val="FF0000"/>
                </a:solidFill>
                <a:latin typeface="Comic Sans MS" pitchFamily="66" charset="0"/>
              </a:rPr>
              <a:t>HTTP response</a:t>
            </a:r>
            <a:endParaRPr lang="en-US" sz="2400" b="0">
              <a:latin typeface="Times New Roman" pitchFamily="18" charset="0"/>
            </a:endParaRPr>
          </a:p>
        </p:txBody>
      </p:sp>
      <p:sp>
        <p:nvSpPr>
          <p:cNvPr id="47" name="Text Box 82"/>
          <p:cNvSpPr txBox="1">
            <a:spLocks noChangeArrowheads="1"/>
          </p:cNvSpPr>
          <p:nvPr/>
        </p:nvSpPr>
        <p:spPr bwMode="auto">
          <a:xfrm>
            <a:off x="3995043" y="5913314"/>
            <a:ext cx="800100" cy="581025"/>
          </a:xfrm>
          <a:prstGeom prst="rect">
            <a:avLst/>
          </a:prstGeom>
          <a:noFill/>
          <a:ln w="9525">
            <a:noFill/>
            <a:miter lim="800000"/>
            <a:headEnd/>
            <a:tailEnd/>
          </a:ln>
        </p:spPr>
        <p:txBody>
          <a:bodyPr wrap="none">
            <a:spAutoFit/>
          </a:bodyPr>
          <a:lstStyle/>
          <a:p>
            <a:pPr algn="ctr" eaLnBrk="0" hangingPunct="0"/>
            <a:r>
              <a:rPr lang="en-US" sz="1600" b="0">
                <a:solidFill>
                  <a:srgbClr val="000099"/>
                </a:solidFill>
                <a:latin typeface="Comic Sans MS" pitchFamily="66" charset="0"/>
              </a:rPr>
              <a:t>origin </a:t>
            </a:r>
          </a:p>
          <a:p>
            <a:pPr algn="ctr" eaLnBrk="0" hangingPunct="0"/>
            <a:r>
              <a:rPr lang="en-US" sz="1600" b="0">
                <a:solidFill>
                  <a:srgbClr val="000099"/>
                </a:solidFill>
                <a:latin typeface="Comic Sans MS" pitchFamily="66" charset="0"/>
              </a:rPr>
              <a:t>server</a:t>
            </a:r>
            <a:endParaRPr lang="en-US" sz="2400" b="0">
              <a:solidFill>
                <a:srgbClr val="000099"/>
              </a:solidFill>
              <a:latin typeface="Times New Roman" pitchFamily="18" charset="0"/>
            </a:endParaRPr>
          </a:p>
        </p:txBody>
      </p:sp>
      <p:sp>
        <p:nvSpPr>
          <p:cNvPr id="48" name="Text Box 83"/>
          <p:cNvSpPr txBox="1">
            <a:spLocks noChangeArrowheads="1"/>
          </p:cNvSpPr>
          <p:nvPr/>
        </p:nvSpPr>
        <p:spPr bwMode="auto">
          <a:xfrm>
            <a:off x="4023618" y="2579564"/>
            <a:ext cx="800100" cy="581025"/>
          </a:xfrm>
          <a:prstGeom prst="rect">
            <a:avLst/>
          </a:prstGeom>
          <a:noFill/>
          <a:ln w="9525">
            <a:noFill/>
            <a:miter lim="800000"/>
            <a:headEnd/>
            <a:tailEnd/>
          </a:ln>
        </p:spPr>
        <p:txBody>
          <a:bodyPr wrap="none">
            <a:spAutoFit/>
          </a:bodyPr>
          <a:lstStyle/>
          <a:p>
            <a:pPr algn="ctr" eaLnBrk="0" hangingPunct="0"/>
            <a:r>
              <a:rPr lang="en-US" sz="1600" b="0">
                <a:solidFill>
                  <a:srgbClr val="000099"/>
                </a:solidFill>
                <a:latin typeface="Comic Sans MS" pitchFamily="66" charset="0"/>
              </a:rPr>
              <a:t>origin </a:t>
            </a:r>
          </a:p>
          <a:p>
            <a:pPr algn="ctr" eaLnBrk="0" hangingPunct="0"/>
            <a:r>
              <a:rPr lang="en-US" sz="1600" b="0">
                <a:solidFill>
                  <a:srgbClr val="000099"/>
                </a:solidFill>
                <a:latin typeface="Comic Sans MS" pitchFamily="66" charset="0"/>
              </a:rPr>
              <a:t>server</a:t>
            </a:r>
            <a:endParaRPr lang="en-US" sz="2400" b="0">
              <a:solidFill>
                <a:srgbClr val="000099"/>
              </a:solidFill>
              <a:latin typeface="Times New Roman" pitchFamily="18" charset="0"/>
            </a:endParaRPr>
          </a:p>
        </p:txBody>
      </p:sp>
    </p:spTree>
    <p:extLst>
      <p:ext uri="{BB962C8B-B14F-4D97-AF65-F5344CB8AC3E}">
        <p14:creationId xmlns:p14="http://schemas.microsoft.com/office/powerpoint/2010/main" val="15426536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u="sng" dirty="0" smtClean="0">
                <a:solidFill>
                  <a:schemeClr val="bg1"/>
                </a:solidFill>
                <a:latin typeface="Arial" pitchFamily="34" charset="0"/>
              </a:rPr>
              <a:t>Web Cache</a:t>
            </a:r>
            <a:r>
              <a:rPr lang="he-IL" u="sng" dirty="0" smtClean="0">
                <a:solidFill>
                  <a:schemeClr val="bg1"/>
                </a:solidFill>
                <a:latin typeface="Arial" pitchFamily="34" charset="0"/>
              </a:rPr>
              <a:t> – בשרת הפרוקסי</a:t>
            </a:r>
            <a:endParaRPr lang="he-IL" dirty="0">
              <a:solidFill>
                <a:schemeClr val="bg1"/>
              </a:solidFill>
            </a:endParaRPr>
          </a:p>
        </p:txBody>
      </p:sp>
      <p:sp>
        <p:nvSpPr>
          <p:cNvPr id="4" name="Text Box 5"/>
          <p:cNvSpPr txBox="1">
            <a:spLocks noChangeArrowheads="1"/>
          </p:cNvSpPr>
          <p:nvPr/>
        </p:nvSpPr>
        <p:spPr bwMode="auto">
          <a:xfrm>
            <a:off x="1187624" y="1844824"/>
            <a:ext cx="7812087" cy="4111625"/>
          </a:xfrm>
          <a:prstGeom prst="rect">
            <a:avLst/>
          </a:prstGeom>
          <a:noFill/>
          <a:ln w="9525">
            <a:noFill/>
            <a:miter lim="800000"/>
            <a:headEnd/>
            <a:tailEnd/>
          </a:ln>
        </p:spPr>
        <p:txBody>
          <a:bodyPr>
            <a:spAutoFit/>
          </a:bodyPr>
          <a:lstStyle/>
          <a:p>
            <a:pPr algn="r" rtl="1">
              <a:spcBef>
                <a:spcPct val="50000"/>
              </a:spcBef>
            </a:pPr>
            <a:r>
              <a:rPr lang="he-IL" sz="2400" dirty="0">
                <a:solidFill>
                  <a:srgbClr val="000000"/>
                </a:solidFill>
                <a:latin typeface="Arial" pitchFamily="34" charset="0"/>
              </a:rPr>
              <a:t>המטרה: </a:t>
            </a:r>
            <a:r>
              <a:rPr lang="he-IL" sz="2400" b="0" dirty="0">
                <a:solidFill>
                  <a:srgbClr val="000000"/>
                </a:solidFill>
                <a:latin typeface="Arial" pitchFamily="34" charset="0"/>
              </a:rPr>
              <a:t>לספק את בקשת הלקוח ללא עירוב של שרת המקור</a:t>
            </a:r>
          </a:p>
          <a:p>
            <a:pPr algn="r" rtl="1">
              <a:spcBef>
                <a:spcPct val="50000"/>
              </a:spcBef>
              <a:buFontTx/>
              <a:buChar char="•"/>
            </a:pPr>
            <a:r>
              <a:rPr lang="he-IL" sz="2400" b="0" dirty="0">
                <a:solidFill>
                  <a:srgbClr val="000000"/>
                </a:solidFill>
                <a:latin typeface="Arial" pitchFamily="34" charset="0"/>
              </a:rPr>
              <a:t> המשתמש מגדיר בדפדפן:</a:t>
            </a:r>
            <a:r>
              <a:rPr lang="en-US" sz="2400" b="0" dirty="0">
                <a:solidFill>
                  <a:srgbClr val="000000"/>
                </a:solidFill>
                <a:latin typeface="Arial" pitchFamily="34" charset="0"/>
              </a:rPr>
              <a:t/>
            </a:r>
            <a:br>
              <a:rPr lang="en-US" sz="2400" b="0" dirty="0">
                <a:solidFill>
                  <a:srgbClr val="000000"/>
                </a:solidFill>
                <a:latin typeface="Arial" pitchFamily="34" charset="0"/>
              </a:rPr>
            </a:br>
            <a:r>
              <a:rPr lang="he-IL" sz="2400" b="0" dirty="0">
                <a:solidFill>
                  <a:srgbClr val="000000"/>
                </a:solidFill>
                <a:latin typeface="Arial" pitchFamily="34" charset="0"/>
              </a:rPr>
              <a:t>  גישה דרך </a:t>
            </a:r>
            <a:r>
              <a:rPr lang="en-US" sz="2400" b="0" dirty="0">
                <a:solidFill>
                  <a:srgbClr val="000000"/>
                </a:solidFill>
                <a:latin typeface="Arial" pitchFamily="34" charset="0"/>
              </a:rPr>
              <a:t>cache</a:t>
            </a:r>
            <a:endParaRPr lang="he-IL" sz="2400" b="0" dirty="0">
              <a:solidFill>
                <a:srgbClr val="000000"/>
              </a:solidFill>
              <a:latin typeface="Arial" pitchFamily="34" charset="0"/>
            </a:endParaRPr>
          </a:p>
          <a:p>
            <a:pPr algn="r" rtl="1">
              <a:spcBef>
                <a:spcPct val="50000"/>
              </a:spcBef>
              <a:buFontTx/>
              <a:buChar char="•"/>
            </a:pPr>
            <a:r>
              <a:rPr lang="he-IL" sz="2400" b="0" dirty="0">
                <a:solidFill>
                  <a:srgbClr val="000000"/>
                </a:solidFill>
                <a:latin typeface="Arial" pitchFamily="34" charset="0"/>
              </a:rPr>
              <a:t> דפדפן שולח את כל בקשות </a:t>
            </a:r>
            <a:r>
              <a:rPr lang="en-US" sz="2400" b="0" dirty="0">
                <a:solidFill>
                  <a:srgbClr val="000000"/>
                </a:solidFill>
                <a:latin typeface="Arial" pitchFamily="34" charset="0"/>
              </a:rPr>
              <a:t/>
            </a:r>
            <a:br>
              <a:rPr lang="en-US" sz="2400" b="0" dirty="0">
                <a:solidFill>
                  <a:srgbClr val="000000"/>
                </a:solidFill>
                <a:latin typeface="Arial" pitchFamily="34" charset="0"/>
              </a:rPr>
            </a:br>
            <a:r>
              <a:rPr lang="he-IL" sz="2400" b="0" dirty="0">
                <a:solidFill>
                  <a:srgbClr val="000000"/>
                </a:solidFill>
                <a:latin typeface="Arial" pitchFamily="34" charset="0"/>
              </a:rPr>
              <a:t>  ה-</a:t>
            </a:r>
            <a:r>
              <a:rPr lang="en-US" sz="2400" b="0" dirty="0">
                <a:solidFill>
                  <a:srgbClr val="000000"/>
                </a:solidFill>
                <a:latin typeface="Arial" pitchFamily="34" charset="0"/>
              </a:rPr>
              <a:t>HTTP</a:t>
            </a:r>
            <a:r>
              <a:rPr lang="he-IL" sz="2400" b="0" dirty="0">
                <a:solidFill>
                  <a:srgbClr val="000000"/>
                </a:solidFill>
                <a:latin typeface="Arial" pitchFamily="34" charset="0"/>
              </a:rPr>
              <a:t> ל-</a:t>
            </a:r>
            <a:r>
              <a:rPr lang="en-US" sz="2400" b="0" dirty="0">
                <a:solidFill>
                  <a:srgbClr val="000000"/>
                </a:solidFill>
                <a:latin typeface="Arial" pitchFamily="34" charset="0"/>
              </a:rPr>
              <a:t>cache</a:t>
            </a:r>
          </a:p>
          <a:p>
            <a:pPr algn="r" rtl="1">
              <a:spcBef>
                <a:spcPct val="50000"/>
              </a:spcBef>
            </a:pPr>
            <a:r>
              <a:rPr lang="en-US" sz="2000" b="0" dirty="0">
                <a:solidFill>
                  <a:srgbClr val="000000"/>
                </a:solidFill>
                <a:latin typeface="Arial" pitchFamily="34" charset="0"/>
              </a:rPr>
              <a:t> </a:t>
            </a:r>
            <a:r>
              <a:rPr lang="he-IL" sz="2000" b="0" dirty="0">
                <a:solidFill>
                  <a:srgbClr val="000000"/>
                </a:solidFill>
                <a:latin typeface="Arial" pitchFamily="34" charset="0"/>
              </a:rPr>
              <a:t>  - האובייקט ב-</a:t>
            </a:r>
            <a:r>
              <a:rPr lang="en-US" sz="2000" b="0" dirty="0">
                <a:solidFill>
                  <a:srgbClr val="000000"/>
                </a:solidFill>
                <a:latin typeface="Arial" pitchFamily="34" charset="0"/>
              </a:rPr>
              <a:t>cache</a:t>
            </a:r>
            <a:r>
              <a:rPr lang="he-IL" sz="2000" b="0" dirty="0">
                <a:solidFill>
                  <a:srgbClr val="000000"/>
                </a:solidFill>
                <a:latin typeface="Arial" pitchFamily="34" charset="0"/>
              </a:rPr>
              <a:t>:</a:t>
            </a:r>
            <a:r>
              <a:rPr lang="en-US" sz="2000" b="0" dirty="0">
                <a:solidFill>
                  <a:srgbClr val="000000"/>
                </a:solidFill>
                <a:latin typeface="Arial" pitchFamily="34" charset="0"/>
              </a:rPr>
              <a:t/>
            </a:r>
            <a:br>
              <a:rPr lang="en-US" sz="2000" b="0" dirty="0">
                <a:solidFill>
                  <a:srgbClr val="000000"/>
                </a:solidFill>
                <a:latin typeface="Arial" pitchFamily="34" charset="0"/>
              </a:rPr>
            </a:br>
            <a:r>
              <a:rPr lang="he-IL" sz="2000" b="0" dirty="0">
                <a:solidFill>
                  <a:srgbClr val="000000"/>
                </a:solidFill>
                <a:latin typeface="Arial" pitchFamily="34" charset="0"/>
              </a:rPr>
              <a:t>     ה-</a:t>
            </a:r>
            <a:r>
              <a:rPr lang="en-US" sz="2000" b="0" dirty="0">
                <a:solidFill>
                  <a:srgbClr val="000000"/>
                </a:solidFill>
                <a:latin typeface="Arial" pitchFamily="34" charset="0"/>
              </a:rPr>
              <a:t>cache</a:t>
            </a:r>
            <a:r>
              <a:rPr lang="he-IL" sz="2000" b="0" dirty="0">
                <a:solidFill>
                  <a:srgbClr val="000000"/>
                </a:solidFill>
                <a:latin typeface="Arial" pitchFamily="34" charset="0"/>
              </a:rPr>
              <a:t> מחזיר את האובייקט</a:t>
            </a:r>
          </a:p>
          <a:p>
            <a:pPr algn="r" rtl="1">
              <a:spcBef>
                <a:spcPct val="50000"/>
              </a:spcBef>
            </a:pPr>
            <a:r>
              <a:rPr lang="he-IL" sz="2000" b="0" dirty="0">
                <a:solidFill>
                  <a:srgbClr val="000000"/>
                </a:solidFill>
                <a:latin typeface="Arial" pitchFamily="34" charset="0"/>
              </a:rPr>
              <a:t>  - אחרת ה-</a:t>
            </a:r>
            <a:r>
              <a:rPr lang="en-US" sz="2000" b="0" dirty="0">
                <a:solidFill>
                  <a:srgbClr val="000000"/>
                </a:solidFill>
                <a:latin typeface="Arial" pitchFamily="34" charset="0"/>
              </a:rPr>
              <a:t>cache</a:t>
            </a:r>
            <a:r>
              <a:rPr lang="he-IL" sz="2000" b="0" dirty="0">
                <a:solidFill>
                  <a:srgbClr val="000000"/>
                </a:solidFill>
                <a:latin typeface="Arial" pitchFamily="34" charset="0"/>
              </a:rPr>
              <a:t> מבקש את </a:t>
            </a:r>
            <a:r>
              <a:rPr lang="en-US" sz="2000" b="0" dirty="0">
                <a:solidFill>
                  <a:srgbClr val="000000"/>
                </a:solidFill>
                <a:latin typeface="Arial" pitchFamily="34" charset="0"/>
              </a:rPr>
              <a:t/>
            </a:r>
            <a:br>
              <a:rPr lang="en-US" sz="2000" b="0" dirty="0">
                <a:solidFill>
                  <a:srgbClr val="000000"/>
                </a:solidFill>
                <a:latin typeface="Arial" pitchFamily="34" charset="0"/>
              </a:rPr>
            </a:br>
            <a:r>
              <a:rPr lang="he-IL" sz="2000" b="0" dirty="0">
                <a:solidFill>
                  <a:srgbClr val="000000"/>
                </a:solidFill>
                <a:latin typeface="Arial" pitchFamily="34" charset="0"/>
              </a:rPr>
              <a:t>    האובייקט משרת המקור ואז </a:t>
            </a:r>
            <a:r>
              <a:rPr lang="en-US" sz="2000" b="0" dirty="0">
                <a:solidFill>
                  <a:srgbClr val="000000"/>
                </a:solidFill>
                <a:latin typeface="Arial" pitchFamily="34" charset="0"/>
              </a:rPr>
              <a:t/>
            </a:r>
            <a:br>
              <a:rPr lang="en-US" sz="2000" b="0" dirty="0">
                <a:solidFill>
                  <a:srgbClr val="000000"/>
                </a:solidFill>
                <a:latin typeface="Arial" pitchFamily="34" charset="0"/>
              </a:rPr>
            </a:br>
            <a:r>
              <a:rPr lang="he-IL" sz="2000" b="0" dirty="0">
                <a:solidFill>
                  <a:srgbClr val="000000"/>
                </a:solidFill>
                <a:latin typeface="Arial" pitchFamily="34" charset="0"/>
              </a:rPr>
              <a:t>    מחזיר את האובייקט ללקוח</a:t>
            </a:r>
          </a:p>
        </p:txBody>
      </p:sp>
      <p:graphicFrame>
        <p:nvGraphicFramePr>
          <p:cNvPr id="5" name="Object 40"/>
          <p:cNvGraphicFramePr>
            <a:graphicFrameLocks noChangeAspect="1"/>
          </p:cNvGraphicFramePr>
          <p:nvPr/>
        </p:nvGraphicFramePr>
        <p:xfrm>
          <a:off x="313631" y="3403476"/>
          <a:ext cx="515937" cy="414338"/>
        </p:xfrm>
        <a:graphic>
          <a:graphicData uri="http://schemas.openxmlformats.org/presentationml/2006/ole">
            <mc:AlternateContent xmlns:mc="http://schemas.openxmlformats.org/markup-compatibility/2006">
              <mc:Choice xmlns:v="urn:schemas-microsoft-com:vml" Requires="v">
                <p:oleObj spid="_x0000_s217376" name="Clip" r:id="rId3" imgW="1305000" imgH="1085760" progId="MS_ClipArt_Gallery.2">
                  <p:embed/>
                </p:oleObj>
              </mc:Choice>
              <mc:Fallback>
                <p:oleObj name="Clip" r:id="rId3" imgW="1305000" imgH="1085760" progId="MS_ClipArt_Gallery.2">
                  <p:embed/>
                  <p:pic>
                    <p:nvPicPr>
                      <p:cNvPr id="0" name="Object 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31" y="3403476"/>
                        <a:ext cx="515937" cy="414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 Box 41"/>
          <p:cNvSpPr txBox="1">
            <a:spLocks noChangeArrowheads="1"/>
          </p:cNvSpPr>
          <p:nvPr/>
        </p:nvSpPr>
        <p:spPr bwMode="auto">
          <a:xfrm>
            <a:off x="253306" y="3816226"/>
            <a:ext cx="714375" cy="336550"/>
          </a:xfrm>
          <a:prstGeom prst="rect">
            <a:avLst/>
          </a:prstGeom>
          <a:noFill/>
          <a:ln w="9525">
            <a:noFill/>
            <a:miter lim="800000"/>
            <a:headEnd/>
            <a:tailEnd/>
          </a:ln>
        </p:spPr>
        <p:txBody>
          <a:bodyPr wrap="none">
            <a:spAutoFit/>
          </a:bodyPr>
          <a:lstStyle/>
          <a:p>
            <a:pPr algn="ctr" eaLnBrk="0" hangingPunct="0"/>
            <a:r>
              <a:rPr lang="en-US" sz="1600" b="0">
                <a:solidFill>
                  <a:srgbClr val="000099"/>
                </a:solidFill>
                <a:latin typeface="Comic Sans MS" pitchFamily="66" charset="0"/>
              </a:rPr>
              <a:t>client</a:t>
            </a:r>
            <a:endParaRPr lang="en-US" sz="2400" b="0">
              <a:solidFill>
                <a:srgbClr val="000099"/>
              </a:solidFill>
              <a:latin typeface="Times New Roman" pitchFamily="18" charset="0"/>
            </a:endParaRPr>
          </a:p>
        </p:txBody>
      </p:sp>
      <p:graphicFrame>
        <p:nvGraphicFramePr>
          <p:cNvPr id="7" name="Object 42"/>
          <p:cNvGraphicFramePr>
            <a:graphicFrameLocks noChangeAspect="1"/>
          </p:cNvGraphicFramePr>
          <p:nvPr/>
        </p:nvGraphicFramePr>
        <p:xfrm>
          <a:off x="378718" y="5273551"/>
          <a:ext cx="515938" cy="412750"/>
        </p:xfrm>
        <a:graphic>
          <a:graphicData uri="http://schemas.openxmlformats.org/presentationml/2006/ole">
            <mc:AlternateContent xmlns:mc="http://schemas.openxmlformats.org/markup-compatibility/2006">
              <mc:Choice xmlns:v="urn:schemas-microsoft-com:vml" Requires="v">
                <p:oleObj spid="_x0000_s217377" name="Clip" r:id="rId5" imgW="1305000" imgH="1085760" progId="MS_ClipArt_Gallery.2">
                  <p:embed/>
                </p:oleObj>
              </mc:Choice>
              <mc:Fallback>
                <p:oleObj name="Clip" r:id="rId5" imgW="1305000" imgH="1085760" progId="MS_ClipArt_Gallery.2">
                  <p:embed/>
                  <p:pic>
                    <p:nvPicPr>
                      <p:cNvPr id="0" name="Object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718" y="5273551"/>
                        <a:ext cx="515938" cy="412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 Box 43"/>
          <p:cNvSpPr txBox="1">
            <a:spLocks noChangeArrowheads="1"/>
          </p:cNvSpPr>
          <p:nvPr/>
        </p:nvSpPr>
        <p:spPr bwMode="auto">
          <a:xfrm>
            <a:off x="2134493" y="3222501"/>
            <a:ext cx="955675" cy="701675"/>
          </a:xfrm>
          <a:prstGeom prst="rect">
            <a:avLst/>
          </a:prstGeom>
          <a:noFill/>
          <a:ln w="9525">
            <a:noFill/>
            <a:miter lim="800000"/>
            <a:headEnd/>
            <a:tailEnd/>
          </a:ln>
        </p:spPr>
        <p:txBody>
          <a:bodyPr wrap="none">
            <a:spAutoFit/>
          </a:bodyPr>
          <a:lstStyle/>
          <a:p>
            <a:pPr algn="ctr" eaLnBrk="0" hangingPunct="0"/>
            <a:r>
              <a:rPr lang="en-US" sz="2000" b="0">
                <a:solidFill>
                  <a:srgbClr val="000099"/>
                </a:solidFill>
                <a:latin typeface="Comic Sans MS" pitchFamily="66" charset="0"/>
              </a:rPr>
              <a:t>Proxy</a:t>
            </a:r>
          </a:p>
          <a:p>
            <a:pPr algn="ctr" eaLnBrk="0" hangingPunct="0"/>
            <a:r>
              <a:rPr lang="en-US" sz="2000" b="0">
                <a:solidFill>
                  <a:srgbClr val="000099"/>
                </a:solidFill>
                <a:latin typeface="Comic Sans MS" pitchFamily="66" charset="0"/>
              </a:rPr>
              <a:t>server</a:t>
            </a:r>
            <a:endParaRPr lang="en-US" sz="2400" b="0">
              <a:solidFill>
                <a:srgbClr val="000099"/>
              </a:solidFill>
              <a:latin typeface="Times New Roman" pitchFamily="18" charset="0"/>
            </a:endParaRPr>
          </a:p>
        </p:txBody>
      </p:sp>
      <p:grpSp>
        <p:nvGrpSpPr>
          <p:cNvPr id="9" name="Group 44"/>
          <p:cNvGrpSpPr>
            <a:grpSpLocks/>
          </p:cNvGrpSpPr>
          <p:nvPr/>
        </p:nvGrpSpPr>
        <p:grpSpPr bwMode="auto">
          <a:xfrm>
            <a:off x="2359918" y="4003551"/>
            <a:ext cx="346075" cy="742950"/>
            <a:chOff x="4180" y="783"/>
            <a:chExt cx="150" cy="307"/>
          </a:xfrm>
        </p:grpSpPr>
        <p:sp>
          <p:nvSpPr>
            <p:cNvPr id="10" name="AutoShape 45"/>
            <p:cNvSpPr>
              <a:spLocks noChangeArrowheads="1"/>
            </p:cNvSpPr>
            <p:nvPr/>
          </p:nvSpPr>
          <p:spPr bwMode="auto">
            <a:xfrm>
              <a:off x="4180" y="1019"/>
              <a:ext cx="150" cy="71"/>
            </a:xfrm>
            <a:prstGeom prst="parallelogram">
              <a:avLst>
                <a:gd name="adj" fmla="val 81387"/>
              </a:avLst>
            </a:prstGeom>
            <a:solidFill>
              <a:srgbClr val="33CCCC"/>
            </a:solidFill>
            <a:ln w="9525">
              <a:solidFill>
                <a:srgbClr val="000099"/>
              </a:solidFill>
              <a:miter lim="800000"/>
              <a:headEnd/>
              <a:tailEnd/>
            </a:ln>
          </p:spPr>
          <p:txBody>
            <a:bodyPr wrap="none" anchor="ctr"/>
            <a:lstStyle/>
            <a:p>
              <a:endParaRPr lang="he-IL"/>
            </a:p>
          </p:txBody>
        </p:sp>
        <p:sp>
          <p:nvSpPr>
            <p:cNvPr id="11" name="Rectangle 46"/>
            <p:cNvSpPr>
              <a:spLocks noChangeArrowheads="1"/>
            </p:cNvSpPr>
            <p:nvPr/>
          </p:nvSpPr>
          <p:spPr bwMode="auto">
            <a:xfrm>
              <a:off x="4256" y="785"/>
              <a:ext cx="69" cy="236"/>
            </a:xfrm>
            <a:prstGeom prst="rect">
              <a:avLst/>
            </a:prstGeom>
            <a:solidFill>
              <a:srgbClr val="33CCCC"/>
            </a:solidFill>
            <a:ln w="9525">
              <a:solidFill>
                <a:srgbClr val="000099"/>
              </a:solidFill>
              <a:miter lim="800000"/>
              <a:headEnd/>
              <a:tailEnd/>
            </a:ln>
          </p:spPr>
          <p:txBody>
            <a:bodyPr wrap="none" anchor="ctr"/>
            <a:lstStyle/>
            <a:p>
              <a:endParaRPr lang="he-IL"/>
            </a:p>
          </p:txBody>
        </p:sp>
        <p:sp>
          <p:nvSpPr>
            <p:cNvPr id="12" name="Rectangle 47"/>
            <p:cNvSpPr>
              <a:spLocks noChangeArrowheads="1"/>
            </p:cNvSpPr>
            <p:nvPr/>
          </p:nvSpPr>
          <p:spPr bwMode="auto">
            <a:xfrm>
              <a:off x="4181" y="852"/>
              <a:ext cx="95" cy="236"/>
            </a:xfrm>
            <a:prstGeom prst="rect">
              <a:avLst/>
            </a:prstGeom>
            <a:solidFill>
              <a:srgbClr val="33CCCC"/>
            </a:solidFill>
            <a:ln w="9525">
              <a:solidFill>
                <a:srgbClr val="000099"/>
              </a:solidFill>
              <a:miter lim="800000"/>
              <a:headEnd/>
              <a:tailEnd/>
            </a:ln>
          </p:spPr>
          <p:txBody>
            <a:bodyPr wrap="none" anchor="ctr"/>
            <a:lstStyle/>
            <a:p>
              <a:endParaRPr lang="he-IL"/>
            </a:p>
          </p:txBody>
        </p:sp>
        <p:sp>
          <p:nvSpPr>
            <p:cNvPr id="13" name="AutoShape 48"/>
            <p:cNvSpPr>
              <a:spLocks noChangeArrowheads="1"/>
            </p:cNvSpPr>
            <p:nvPr/>
          </p:nvSpPr>
          <p:spPr bwMode="auto">
            <a:xfrm>
              <a:off x="4180" y="783"/>
              <a:ext cx="150" cy="71"/>
            </a:xfrm>
            <a:prstGeom prst="parallelogram">
              <a:avLst>
                <a:gd name="adj" fmla="val 81387"/>
              </a:avLst>
            </a:prstGeom>
            <a:solidFill>
              <a:srgbClr val="33CCCC"/>
            </a:solidFill>
            <a:ln w="9525">
              <a:solidFill>
                <a:srgbClr val="000099"/>
              </a:solidFill>
              <a:miter lim="800000"/>
              <a:headEnd/>
              <a:tailEnd/>
            </a:ln>
          </p:spPr>
          <p:txBody>
            <a:bodyPr wrap="none" anchor="ctr"/>
            <a:lstStyle/>
            <a:p>
              <a:endParaRPr lang="he-IL"/>
            </a:p>
          </p:txBody>
        </p:sp>
        <p:sp>
          <p:nvSpPr>
            <p:cNvPr id="14" name="Line 49"/>
            <p:cNvSpPr>
              <a:spLocks noChangeShapeType="1"/>
            </p:cNvSpPr>
            <p:nvPr/>
          </p:nvSpPr>
          <p:spPr bwMode="auto">
            <a:xfrm>
              <a:off x="4330" y="788"/>
              <a:ext cx="0" cy="231"/>
            </a:xfrm>
            <a:prstGeom prst="line">
              <a:avLst/>
            </a:prstGeom>
            <a:noFill/>
            <a:ln w="9525">
              <a:solidFill>
                <a:srgbClr val="000099"/>
              </a:solidFill>
              <a:round/>
              <a:headEnd/>
              <a:tailEnd/>
            </a:ln>
          </p:spPr>
          <p:txBody>
            <a:bodyPr wrap="none" anchor="ctr"/>
            <a:lstStyle/>
            <a:p>
              <a:endParaRPr lang="he-IL"/>
            </a:p>
          </p:txBody>
        </p:sp>
        <p:sp>
          <p:nvSpPr>
            <p:cNvPr id="15" name="Line 50"/>
            <p:cNvSpPr>
              <a:spLocks noChangeShapeType="1"/>
            </p:cNvSpPr>
            <p:nvPr/>
          </p:nvSpPr>
          <p:spPr bwMode="auto">
            <a:xfrm flipH="1">
              <a:off x="4276" y="1019"/>
              <a:ext cx="54" cy="69"/>
            </a:xfrm>
            <a:prstGeom prst="line">
              <a:avLst/>
            </a:prstGeom>
            <a:noFill/>
            <a:ln w="9525">
              <a:solidFill>
                <a:srgbClr val="000099"/>
              </a:solidFill>
              <a:round/>
              <a:headEnd/>
              <a:tailEnd/>
            </a:ln>
          </p:spPr>
          <p:txBody>
            <a:bodyPr wrap="none" anchor="ctr"/>
            <a:lstStyle/>
            <a:p>
              <a:endParaRPr lang="he-IL"/>
            </a:p>
          </p:txBody>
        </p:sp>
        <p:sp>
          <p:nvSpPr>
            <p:cNvPr id="16" name="Rectangle 51"/>
            <p:cNvSpPr>
              <a:spLocks noChangeArrowheads="1"/>
            </p:cNvSpPr>
            <p:nvPr/>
          </p:nvSpPr>
          <p:spPr bwMode="auto">
            <a:xfrm>
              <a:off x="4193" y="883"/>
              <a:ext cx="63" cy="136"/>
            </a:xfrm>
            <a:prstGeom prst="rect">
              <a:avLst/>
            </a:prstGeom>
            <a:solidFill>
              <a:schemeClr val="accent2"/>
            </a:solidFill>
            <a:ln w="9525">
              <a:solidFill>
                <a:srgbClr val="000099"/>
              </a:solidFill>
              <a:miter lim="800000"/>
              <a:headEnd/>
              <a:tailEnd/>
            </a:ln>
          </p:spPr>
          <p:txBody>
            <a:bodyPr wrap="none" anchor="ctr"/>
            <a:lstStyle/>
            <a:p>
              <a:endParaRPr lang="he-IL"/>
            </a:p>
          </p:txBody>
        </p:sp>
        <p:sp>
          <p:nvSpPr>
            <p:cNvPr id="17" name="Rectangle 52"/>
            <p:cNvSpPr>
              <a:spLocks noChangeArrowheads="1"/>
            </p:cNvSpPr>
            <p:nvPr/>
          </p:nvSpPr>
          <p:spPr bwMode="auto">
            <a:xfrm>
              <a:off x="4202" y="924"/>
              <a:ext cx="48" cy="48"/>
            </a:xfrm>
            <a:prstGeom prst="rect">
              <a:avLst/>
            </a:prstGeom>
            <a:solidFill>
              <a:schemeClr val="bg1"/>
            </a:solidFill>
            <a:ln w="9525">
              <a:solidFill>
                <a:srgbClr val="000099"/>
              </a:solidFill>
              <a:miter lim="800000"/>
              <a:headEnd/>
              <a:tailEnd/>
            </a:ln>
          </p:spPr>
          <p:txBody>
            <a:bodyPr wrap="none" anchor="ctr"/>
            <a:lstStyle/>
            <a:p>
              <a:endParaRPr lang="he-IL"/>
            </a:p>
          </p:txBody>
        </p:sp>
      </p:grpSp>
      <p:sp>
        <p:nvSpPr>
          <p:cNvPr id="18" name="Freeform 53"/>
          <p:cNvSpPr>
            <a:spLocks/>
          </p:cNvSpPr>
          <p:nvPr/>
        </p:nvSpPr>
        <p:spPr bwMode="auto">
          <a:xfrm>
            <a:off x="875606" y="3589214"/>
            <a:ext cx="3251200" cy="730250"/>
          </a:xfrm>
          <a:custGeom>
            <a:avLst/>
            <a:gdLst>
              <a:gd name="T0" fmla="*/ 0 w 2048"/>
              <a:gd name="T1" fmla="*/ 2147483647 h 460"/>
              <a:gd name="T2" fmla="*/ 2147483647 w 2048"/>
              <a:gd name="T3" fmla="*/ 2147483647 h 460"/>
              <a:gd name="T4" fmla="*/ 2147483647 w 2048"/>
              <a:gd name="T5" fmla="*/ 0 h 460"/>
              <a:gd name="T6" fmla="*/ 0 60000 65536"/>
              <a:gd name="T7" fmla="*/ 0 60000 65536"/>
              <a:gd name="T8" fmla="*/ 0 60000 65536"/>
              <a:gd name="T9" fmla="*/ 0 w 2048"/>
              <a:gd name="T10" fmla="*/ 0 h 460"/>
              <a:gd name="T11" fmla="*/ 2048 w 2048"/>
              <a:gd name="T12" fmla="*/ 460 h 460"/>
            </a:gdLst>
            <a:ahLst/>
            <a:cxnLst>
              <a:cxn ang="T6">
                <a:pos x="T0" y="T1"/>
              </a:cxn>
              <a:cxn ang="T7">
                <a:pos x="T2" y="T3"/>
              </a:cxn>
              <a:cxn ang="T8">
                <a:pos x="T4" y="T5"/>
              </a:cxn>
            </a:cxnLst>
            <a:rect l="T9" t="T10" r="T11" b="T12"/>
            <a:pathLst>
              <a:path w="2048" h="460">
                <a:moveTo>
                  <a:pt x="0" y="2"/>
                </a:moveTo>
                <a:lnTo>
                  <a:pt x="1011" y="460"/>
                </a:lnTo>
                <a:lnTo>
                  <a:pt x="2048" y="0"/>
                </a:lnTo>
              </a:path>
            </a:pathLst>
          </a:custGeom>
          <a:noFill/>
          <a:ln w="28575">
            <a:solidFill>
              <a:srgbClr val="FF0000"/>
            </a:solidFill>
            <a:round/>
            <a:headEnd/>
            <a:tailEnd type="triangle" w="med" len="med"/>
          </a:ln>
        </p:spPr>
        <p:txBody>
          <a:bodyPr wrap="none" anchor="ctr"/>
          <a:lstStyle/>
          <a:p>
            <a:endParaRPr lang="he-IL"/>
          </a:p>
        </p:txBody>
      </p:sp>
      <p:sp>
        <p:nvSpPr>
          <p:cNvPr id="19" name="Line 54"/>
          <p:cNvSpPr>
            <a:spLocks noChangeShapeType="1"/>
          </p:cNvSpPr>
          <p:nvPr/>
        </p:nvSpPr>
        <p:spPr bwMode="auto">
          <a:xfrm flipV="1">
            <a:off x="869256" y="4543301"/>
            <a:ext cx="1401762" cy="760413"/>
          </a:xfrm>
          <a:prstGeom prst="line">
            <a:avLst/>
          </a:prstGeom>
          <a:noFill/>
          <a:ln w="28575">
            <a:solidFill>
              <a:srgbClr val="FF0000"/>
            </a:solidFill>
            <a:round/>
            <a:headEnd/>
            <a:tailEnd type="triangle" w="med" len="med"/>
          </a:ln>
        </p:spPr>
        <p:txBody>
          <a:bodyPr wrap="none" anchor="ctr"/>
          <a:lstStyle/>
          <a:p>
            <a:endParaRPr lang="he-IL"/>
          </a:p>
        </p:txBody>
      </p:sp>
      <p:sp>
        <p:nvSpPr>
          <p:cNvPr id="20" name="Line 55"/>
          <p:cNvSpPr>
            <a:spLocks noChangeShapeType="1"/>
          </p:cNvSpPr>
          <p:nvPr/>
        </p:nvSpPr>
        <p:spPr bwMode="auto">
          <a:xfrm flipH="1">
            <a:off x="920056" y="4630614"/>
            <a:ext cx="1403350" cy="785812"/>
          </a:xfrm>
          <a:prstGeom prst="line">
            <a:avLst/>
          </a:prstGeom>
          <a:noFill/>
          <a:ln w="28575">
            <a:solidFill>
              <a:srgbClr val="FF0000"/>
            </a:solidFill>
            <a:round/>
            <a:headEnd/>
            <a:tailEnd type="triangle" w="med" len="med"/>
          </a:ln>
        </p:spPr>
        <p:txBody>
          <a:bodyPr wrap="none" anchor="ctr"/>
          <a:lstStyle/>
          <a:p>
            <a:endParaRPr lang="he-IL"/>
          </a:p>
        </p:txBody>
      </p:sp>
      <p:sp>
        <p:nvSpPr>
          <p:cNvPr id="21" name="Text Box 56"/>
          <p:cNvSpPr txBox="1">
            <a:spLocks noChangeArrowheads="1"/>
          </p:cNvSpPr>
          <p:nvPr/>
        </p:nvSpPr>
        <p:spPr bwMode="auto">
          <a:xfrm>
            <a:off x="408881" y="5732339"/>
            <a:ext cx="714375" cy="336550"/>
          </a:xfrm>
          <a:prstGeom prst="rect">
            <a:avLst/>
          </a:prstGeom>
          <a:noFill/>
          <a:ln w="9525">
            <a:noFill/>
            <a:miter lim="800000"/>
            <a:headEnd/>
            <a:tailEnd/>
          </a:ln>
        </p:spPr>
        <p:txBody>
          <a:bodyPr wrap="none">
            <a:spAutoFit/>
          </a:bodyPr>
          <a:lstStyle/>
          <a:p>
            <a:pPr algn="ctr" eaLnBrk="0" hangingPunct="0"/>
            <a:r>
              <a:rPr lang="en-US" sz="1600" b="0">
                <a:solidFill>
                  <a:srgbClr val="000099"/>
                </a:solidFill>
                <a:latin typeface="Comic Sans MS" pitchFamily="66" charset="0"/>
              </a:rPr>
              <a:t>client</a:t>
            </a:r>
            <a:endParaRPr lang="en-US" sz="2400" b="0">
              <a:solidFill>
                <a:srgbClr val="000099"/>
              </a:solidFill>
              <a:latin typeface="Times New Roman" pitchFamily="18" charset="0"/>
            </a:endParaRPr>
          </a:p>
        </p:txBody>
      </p:sp>
      <p:sp>
        <p:nvSpPr>
          <p:cNvPr id="22" name="Text Box 57"/>
          <p:cNvSpPr txBox="1">
            <a:spLocks noChangeArrowheads="1"/>
          </p:cNvSpPr>
          <p:nvPr/>
        </p:nvSpPr>
        <p:spPr bwMode="auto">
          <a:xfrm rot="1422049">
            <a:off x="974031" y="3632076"/>
            <a:ext cx="1509712" cy="336550"/>
          </a:xfrm>
          <a:prstGeom prst="rect">
            <a:avLst/>
          </a:prstGeom>
          <a:noFill/>
          <a:ln w="9525">
            <a:noFill/>
            <a:miter lim="800000"/>
            <a:headEnd/>
            <a:tailEnd/>
          </a:ln>
        </p:spPr>
        <p:txBody>
          <a:bodyPr wrap="none">
            <a:spAutoFit/>
          </a:bodyPr>
          <a:lstStyle/>
          <a:p>
            <a:pPr algn="ctr" eaLnBrk="0" hangingPunct="0"/>
            <a:r>
              <a:rPr lang="en-US" sz="1600" b="0">
                <a:solidFill>
                  <a:srgbClr val="FF0000"/>
                </a:solidFill>
                <a:latin typeface="Comic Sans MS" pitchFamily="66" charset="0"/>
              </a:rPr>
              <a:t>HTTP request</a:t>
            </a:r>
            <a:endParaRPr lang="en-US" sz="2400" b="0">
              <a:latin typeface="Times New Roman" pitchFamily="18" charset="0"/>
            </a:endParaRPr>
          </a:p>
        </p:txBody>
      </p:sp>
      <p:sp>
        <p:nvSpPr>
          <p:cNvPr id="23" name="Text Box 58"/>
          <p:cNvSpPr txBox="1">
            <a:spLocks noChangeArrowheads="1"/>
          </p:cNvSpPr>
          <p:nvPr/>
        </p:nvSpPr>
        <p:spPr bwMode="auto">
          <a:xfrm rot="19907361">
            <a:off x="677168" y="4648076"/>
            <a:ext cx="1509713" cy="336550"/>
          </a:xfrm>
          <a:prstGeom prst="rect">
            <a:avLst/>
          </a:prstGeom>
          <a:noFill/>
          <a:ln w="9525">
            <a:noFill/>
            <a:miter lim="800000"/>
            <a:headEnd/>
            <a:tailEnd/>
          </a:ln>
        </p:spPr>
        <p:txBody>
          <a:bodyPr wrap="none">
            <a:spAutoFit/>
          </a:bodyPr>
          <a:lstStyle/>
          <a:p>
            <a:pPr algn="ctr" eaLnBrk="0" hangingPunct="0"/>
            <a:r>
              <a:rPr lang="en-US" sz="1600" b="0">
                <a:solidFill>
                  <a:srgbClr val="FF0000"/>
                </a:solidFill>
                <a:latin typeface="Comic Sans MS" pitchFamily="66" charset="0"/>
              </a:rPr>
              <a:t>HTTP request</a:t>
            </a:r>
            <a:endParaRPr lang="en-US" sz="2400" b="0">
              <a:latin typeface="Times New Roman" pitchFamily="18" charset="0"/>
            </a:endParaRPr>
          </a:p>
        </p:txBody>
      </p:sp>
      <p:sp>
        <p:nvSpPr>
          <p:cNvPr id="24" name="Text Box 59"/>
          <p:cNvSpPr txBox="1">
            <a:spLocks noChangeArrowheads="1"/>
          </p:cNvSpPr>
          <p:nvPr/>
        </p:nvSpPr>
        <p:spPr bwMode="auto">
          <a:xfrm rot="1411598">
            <a:off x="715268" y="4009901"/>
            <a:ext cx="1620838" cy="336550"/>
          </a:xfrm>
          <a:prstGeom prst="rect">
            <a:avLst/>
          </a:prstGeom>
          <a:noFill/>
          <a:ln w="9525">
            <a:noFill/>
            <a:miter lim="800000"/>
            <a:headEnd/>
            <a:tailEnd/>
          </a:ln>
        </p:spPr>
        <p:txBody>
          <a:bodyPr wrap="none">
            <a:spAutoFit/>
          </a:bodyPr>
          <a:lstStyle/>
          <a:p>
            <a:pPr algn="ctr" eaLnBrk="0" hangingPunct="0"/>
            <a:r>
              <a:rPr lang="en-US" sz="1600" b="0">
                <a:solidFill>
                  <a:srgbClr val="FF0000"/>
                </a:solidFill>
                <a:latin typeface="Comic Sans MS" pitchFamily="66" charset="0"/>
              </a:rPr>
              <a:t>HTTP response</a:t>
            </a:r>
            <a:endParaRPr lang="en-US" sz="2400" b="0">
              <a:latin typeface="Times New Roman" pitchFamily="18" charset="0"/>
            </a:endParaRPr>
          </a:p>
        </p:txBody>
      </p:sp>
      <p:sp>
        <p:nvSpPr>
          <p:cNvPr id="25" name="Text Box 60"/>
          <p:cNvSpPr txBox="1">
            <a:spLocks noChangeArrowheads="1"/>
          </p:cNvSpPr>
          <p:nvPr/>
        </p:nvSpPr>
        <p:spPr bwMode="auto">
          <a:xfrm rot="19862217">
            <a:off x="883543" y="4967164"/>
            <a:ext cx="1620838" cy="336550"/>
          </a:xfrm>
          <a:prstGeom prst="rect">
            <a:avLst/>
          </a:prstGeom>
          <a:noFill/>
          <a:ln w="9525">
            <a:noFill/>
            <a:miter lim="800000"/>
            <a:headEnd/>
            <a:tailEnd/>
          </a:ln>
        </p:spPr>
        <p:txBody>
          <a:bodyPr wrap="none">
            <a:spAutoFit/>
          </a:bodyPr>
          <a:lstStyle/>
          <a:p>
            <a:pPr algn="ctr" eaLnBrk="0" hangingPunct="0"/>
            <a:r>
              <a:rPr lang="en-US" sz="1600" b="0">
                <a:solidFill>
                  <a:srgbClr val="FF0000"/>
                </a:solidFill>
                <a:latin typeface="Comic Sans MS" pitchFamily="66" charset="0"/>
              </a:rPr>
              <a:t>HTTP response</a:t>
            </a:r>
            <a:endParaRPr lang="en-US" sz="2400" b="0">
              <a:latin typeface="Times New Roman" pitchFamily="18" charset="0"/>
            </a:endParaRPr>
          </a:p>
        </p:txBody>
      </p:sp>
      <p:grpSp>
        <p:nvGrpSpPr>
          <p:cNvPr id="26" name="Group 61"/>
          <p:cNvGrpSpPr>
            <a:grpSpLocks/>
          </p:cNvGrpSpPr>
          <p:nvPr/>
        </p:nvGrpSpPr>
        <p:grpSpPr bwMode="auto">
          <a:xfrm>
            <a:off x="4283968" y="3212976"/>
            <a:ext cx="346075" cy="742950"/>
            <a:chOff x="4180" y="783"/>
            <a:chExt cx="150" cy="307"/>
          </a:xfrm>
        </p:grpSpPr>
        <p:sp>
          <p:nvSpPr>
            <p:cNvPr id="27" name="AutoShape 62"/>
            <p:cNvSpPr>
              <a:spLocks noChangeArrowheads="1"/>
            </p:cNvSpPr>
            <p:nvPr/>
          </p:nvSpPr>
          <p:spPr bwMode="auto">
            <a:xfrm>
              <a:off x="4180" y="1019"/>
              <a:ext cx="150" cy="71"/>
            </a:xfrm>
            <a:prstGeom prst="parallelogram">
              <a:avLst>
                <a:gd name="adj" fmla="val 81387"/>
              </a:avLst>
            </a:prstGeom>
            <a:solidFill>
              <a:srgbClr val="33CCCC"/>
            </a:solidFill>
            <a:ln w="9525">
              <a:solidFill>
                <a:srgbClr val="000099"/>
              </a:solidFill>
              <a:miter lim="800000"/>
              <a:headEnd/>
              <a:tailEnd/>
            </a:ln>
          </p:spPr>
          <p:txBody>
            <a:bodyPr wrap="none" anchor="ctr"/>
            <a:lstStyle/>
            <a:p>
              <a:endParaRPr lang="he-IL"/>
            </a:p>
          </p:txBody>
        </p:sp>
        <p:sp>
          <p:nvSpPr>
            <p:cNvPr id="28" name="Rectangle 63"/>
            <p:cNvSpPr>
              <a:spLocks noChangeArrowheads="1"/>
            </p:cNvSpPr>
            <p:nvPr/>
          </p:nvSpPr>
          <p:spPr bwMode="auto">
            <a:xfrm>
              <a:off x="4256" y="785"/>
              <a:ext cx="69" cy="236"/>
            </a:xfrm>
            <a:prstGeom prst="rect">
              <a:avLst/>
            </a:prstGeom>
            <a:solidFill>
              <a:srgbClr val="33CCCC"/>
            </a:solidFill>
            <a:ln w="9525">
              <a:solidFill>
                <a:srgbClr val="000099"/>
              </a:solidFill>
              <a:miter lim="800000"/>
              <a:headEnd/>
              <a:tailEnd/>
            </a:ln>
          </p:spPr>
          <p:txBody>
            <a:bodyPr wrap="none" anchor="ctr"/>
            <a:lstStyle/>
            <a:p>
              <a:endParaRPr lang="he-IL"/>
            </a:p>
          </p:txBody>
        </p:sp>
        <p:sp>
          <p:nvSpPr>
            <p:cNvPr id="29" name="Rectangle 64"/>
            <p:cNvSpPr>
              <a:spLocks noChangeArrowheads="1"/>
            </p:cNvSpPr>
            <p:nvPr/>
          </p:nvSpPr>
          <p:spPr bwMode="auto">
            <a:xfrm>
              <a:off x="4181" y="852"/>
              <a:ext cx="95" cy="236"/>
            </a:xfrm>
            <a:prstGeom prst="rect">
              <a:avLst/>
            </a:prstGeom>
            <a:solidFill>
              <a:srgbClr val="33CCCC"/>
            </a:solidFill>
            <a:ln w="9525">
              <a:solidFill>
                <a:srgbClr val="000099"/>
              </a:solidFill>
              <a:miter lim="800000"/>
              <a:headEnd/>
              <a:tailEnd/>
            </a:ln>
          </p:spPr>
          <p:txBody>
            <a:bodyPr wrap="none" anchor="ctr"/>
            <a:lstStyle/>
            <a:p>
              <a:endParaRPr lang="he-IL"/>
            </a:p>
          </p:txBody>
        </p:sp>
        <p:sp>
          <p:nvSpPr>
            <p:cNvPr id="30" name="AutoShape 65"/>
            <p:cNvSpPr>
              <a:spLocks noChangeArrowheads="1"/>
            </p:cNvSpPr>
            <p:nvPr/>
          </p:nvSpPr>
          <p:spPr bwMode="auto">
            <a:xfrm>
              <a:off x="4180" y="783"/>
              <a:ext cx="150" cy="71"/>
            </a:xfrm>
            <a:prstGeom prst="parallelogram">
              <a:avLst>
                <a:gd name="adj" fmla="val 81387"/>
              </a:avLst>
            </a:prstGeom>
            <a:solidFill>
              <a:srgbClr val="33CCCC"/>
            </a:solidFill>
            <a:ln w="9525">
              <a:solidFill>
                <a:srgbClr val="000099"/>
              </a:solidFill>
              <a:miter lim="800000"/>
              <a:headEnd/>
              <a:tailEnd/>
            </a:ln>
          </p:spPr>
          <p:txBody>
            <a:bodyPr wrap="none" anchor="ctr"/>
            <a:lstStyle/>
            <a:p>
              <a:endParaRPr lang="he-IL"/>
            </a:p>
          </p:txBody>
        </p:sp>
        <p:sp>
          <p:nvSpPr>
            <p:cNvPr id="31" name="Line 66"/>
            <p:cNvSpPr>
              <a:spLocks noChangeShapeType="1"/>
            </p:cNvSpPr>
            <p:nvPr/>
          </p:nvSpPr>
          <p:spPr bwMode="auto">
            <a:xfrm>
              <a:off x="4330" y="788"/>
              <a:ext cx="0" cy="231"/>
            </a:xfrm>
            <a:prstGeom prst="line">
              <a:avLst/>
            </a:prstGeom>
            <a:noFill/>
            <a:ln w="9525">
              <a:solidFill>
                <a:srgbClr val="000099"/>
              </a:solidFill>
              <a:round/>
              <a:headEnd/>
              <a:tailEnd/>
            </a:ln>
          </p:spPr>
          <p:txBody>
            <a:bodyPr wrap="none" anchor="ctr"/>
            <a:lstStyle/>
            <a:p>
              <a:endParaRPr lang="he-IL"/>
            </a:p>
          </p:txBody>
        </p:sp>
        <p:sp>
          <p:nvSpPr>
            <p:cNvPr id="32" name="Line 67"/>
            <p:cNvSpPr>
              <a:spLocks noChangeShapeType="1"/>
            </p:cNvSpPr>
            <p:nvPr/>
          </p:nvSpPr>
          <p:spPr bwMode="auto">
            <a:xfrm flipH="1">
              <a:off x="4276" y="1019"/>
              <a:ext cx="54" cy="69"/>
            </a:xfrm>
            <a:prstGeom prst="line">
              <a:avLst/>
            </a:prstGeom>
            <a:noFill/>
            <a:ln w="9525">
              <a:solidFill>
                <a:srgbClr val="000099"/>
              </a:solidFill>
              <a:round/>
              <a:headEnd/>
              <a:tailEnd/>
            </a:ln>
          </p:spPr>
          <p:txBody>
            <a:bodyPr wrap="none" anchor="ctr"/>
            <a:lstStyle/>
            <a:p>
              <a:endParaRPr lang="he-IL"/>
            </a:p>
          </p:txBody>
        </p:sp>
        <p:sp>
          <p:nvSpPr>
            <p:cNvPr id="33" name="Rectangle 68"/>
            <p:cNvSpPr>
              <a:spLocks noChangeArrowheads="1"/>
            </p:cNvSpPr>
            <p:nvPr/>
          </p:nvSpPr>
          <p:spPr bwMode="auto">
            <a:xfrm>
              <a:off x="4193" y="883"/>
              <a:ext cx="63" cy="136"/>
            </a:xfrm>
            <a:prstGeom prst="rect">
              <a:avLst/>
            </a:prstGeom>
            <a:solidFill>
              <a:schemeClr val="accent2"/>
            </a:solidFill>
            <a:ln w="9525">
              <a:solidFill>
                <a:srgbClr val="000099"/>
              </a:solidFill>
              <a:miter lim="800000"/>
              <a:headEnd/>
              <a:tailEnd/>
            </a:ln>
          </p:spPr>
          <p:txBody>
            <a:bodyPr wrap="none" anchor="ctr"/>
            <a:lstStyle/>
            <a:p>
              <a:endParaRPr lang="he-IL"/>
            </a:p>
          </p:txBody>
        </p:sp>
        <p:sp>
          <p:nvSpPr>
            <p:cNvPr id="34" name="Rectangle 69"/>
            <p:cNvSpPr>
              <a:spLocks noChangeArrowheads="1"/>
            </p:cNvSpPr>
            <p:nvPr/>
          </p:nvSpPr>
          <p:spPr bwMode="auto">
            <a:xfrm>
              <a:off x="4202" y="924"/>
              <a:ext cx="48" cy="48"/>
            </a:xfrm>
            <a:prstGeom prst="rect">
              <a:avLst/>
            </a:prstGeom>
            <a:solidFill>
              <a:schemeClr val="bg1"/>
            </a:solidFill>
            <a:ln w="9525">
              <a:solidFill>
                <a:srgbClr val="000099"/>
              </a:solidFill>
              <a:miter lim="800000"/>
              <a:headEnd/>
              <a:tailEnd/>
            </a:ln>
          </p:spPr>
          <p:txBody>
            <a:bodyPr wrap="none" anchor="ctr"/>
            <a:lstStyle/>
            <a:p>
              <a:endParaRPr lang="he-IL"/>
            </a:p>
          </p:txBody>
        </p:sp>
      </p:grpSp>
      <p:grpSp>
        <p:nvGrpSpPr>
          <p:cNvPr id="35" name="Group 70"/>
          <p:cNvGrpSpPr>
            <a:grpSpLocks/>
          </p:cNvGrpSpPr>
          <p:nvPr/>
        </p:nvGrpSpPr>
        <p:grpSpPr bwMode="auto">
          <a:xfrm>
            <a:off x="4283968" y="5117976"/>
            <a:ext cx="346075" cy="742950"/>
            <a:chOff x="4180" y="783"/>
            <a:chExt cx="150" cy="307"/>
          </a:xfrm>
        </p:grpSpPr>
        <p:sp>
          <p:nvSpPr>
            <p:cNvPr id="36" name="AutoShape 71"/>
            <p:cNvSpPr>
              <a:spLocks noChangeArrowheads="1"/>
            </p:cNvSpPr>
            <p:nvPr/>
          </p:nvSpPr>
          <p:spPr bwMode="auto">
            <a:xfrm>
              <a:off x="4180" y="1019"/>
              <a:ext cx="150" cy="71"/>
            </a:xfrm>
            <a:prstGeom prst="parallelogram">
              <a:avLst>
                <a:gd name="adj" fmla="val 81387"/>
              </a:avLst>
            </a:prstGeom>
            <a:solidFill>
              <a:srgbClr val="33CCCC"/>
            </a:solidFill>
            <a:ln w="9525">
              <a:solidFill>
                <a:srgbClr val="000099"/>
              </a:solidFill>
              <a:miter lim="800000"/>
              <a:headEnd/>
              <a:tailEnd/>
            </a:ln>
          </p:spPr>
          <p:txBody>
            <a:bodyPr wrap="none" anchor="ctr"/>
            <a:lstStyle/>
            <a:p>
              <a:endParaRPr lang="he-IL"/>
            </a:p>
          </p:txBody>
        </p:sp>
        <p:sp>
          <p:nvSpPr>
            <p:cNvPr id="37" name="Rectangle 72"/>
            <p:cNvSpPr>
              <a:spLocks noChangeArrowheads="1"/>
            </p:cNvSpPr>
            <p:nvPr/>
          </p:nvSpPr>
          <p:spPr bwMode="auto">
            <a:xfrm>
              <a:off x="4256" y="785"/>
              <a:ext cx="69" cy="236"/>
            </a:xfrm>
            <a:prstGeom prst="rect">
              <a:avLst/>
            </a:prstGeom>
            <a:solidFill>
              <a:srgbClr val="33CCCC"/>
            </a:solidFill>
            <a:ln w="9525">
              <a:solidFill>
                <a:srgbClr val="000099"/>
              </a:solidFill>
              <a:miter lim="800000"/>
              <a:headEnd/>
              <a:tailEnd/>
            </a:ln>
          </p:spPr>
          <p:txBody>
            <a:bodyPr wrap="none" anchor="ctr"/>
            <a:lstStyle/>
            <a:p>
              <a:endParaRPr lang="he-IL"/>
            </a:p>
          </p:txBody>
        </p:sp>
        <p:sp>
          <p:nvSpPr>
            <p:cNvPr id="38" name="Rectangle 73"/>
            <p:cNvSpPr>
              <a:spLocks noChangeArrowheads="1"/>
            </p:cNvSpPr>
            <p:nvPr/>
          </p:nvSpPr>
          <p:spPr bwMode="auto">
            <a:xfrm>
              <a:off x="4181" y="852"/>
              <a:ext cx="95" cy="236"/>
            </a:xfrm>
            <a:prstGeom prst="rect">
              <a:avLst/>
            </a:prstGeom>
            <a:solidFill>
              <a:srgbClr val="33CCCC"/>
            </a:solidFill>
            <a:ln w="9525">
              <a:solidFill>
                <a:srgbClr val="000099"/>
              </a:solidFill>
              <a:miter lim="800000"/>
              <a:headEnd/>
              <a:tailEnd/>
            </a:ln>
          </p:spPr>
          <p:txBody>
            <a:bodyPr wrap="none" anchor="ctr"/>
            <a:lstStyle/>
            <a:p>
              <a:endParaRPr lang="he-IL"/>
            </a:p>
          </p:txBody>
        </p:sp>
        <p:sp>
          <p:nvSpPr>
            <p:cNvPr id="39" name="AutoShape 74"/>
            <p:cNvSpPr>
              <a:spLocks noChangeArrowheads="1"/>
            </p:cNvSpPr>
            <p:nvPr/>
          </p:nvSpPr>
          <p:spPr bwMode="auto">
            <a:xfrm>
              <a:off x="4180" y="783"/>
              <a:ext cx="150" cy="71"/>
            </a:xfrm>
            <a:prstGeom prst="parallelogram">
              <a:avLst>
                <a:gd name="adj" fmla="val 81387"/>
              </a:avLst>
            </a:prstGeom>
            <a:solidFill>
              <a:srgbClr val="33CCCC"/>
            </a:solidFill>
            <a:ln w="9525">
              <a:solidFill>
                <a:srgbClr val="000099"/>
              </a:solidFill>
              <a:miter lim="800000"/>
              <a:headEnd/>
              <a:tailEnd/>
            </a:ln>
          </p:spPr>
          <p:txBody>
            <a:bodyPr wrap="none" anchor="ctr"/>
            <a:lstStyle/>
            <a:p>
              <a:endParaRPr lang="he-IL"/>
            </a:p>
          </p:txBody>
        </p:sp>
        <p:sp>
          <p:nvSpPr>
            <p:cNvPr id="40" name="Line 75"/>
            <p:cNvSpPr>
              <a:spLocks noChangeShapeType="1"/>
            </p:cNvSpPr>
            <p:nvPr/>
          </p:nvSpPr>
          <p:spPr bwMode="auto">
            <a:xfrm>
              <a:off x="4330" y="788"/>
              <a:ext cx="0" cy="231"/>
            </a:xfrm>
            <a:prstGeom prst="line">
              <a:avLst/>
            </a:prstGeom>
            <a:noFill/>
            <a:ln w="9525">
              <a:solidFill>
                <a:srgbClr val="000099"/>
              </a:solidFill>
              <a:round/>
              <a:headEnd/>
              <a:tailEnd/>
            </a:ln>
          </p:spPr>
          <p:txBody>
            <a:bodyPr wrap="none" anchor="ctr"/>
            <a:lstStyle/>
            <a:p>
              <a:endParaRPr lang="he-IL"/>
            </a:p>
          </p:txBody>
        </p:sp>
        <p:sp>
          <p:nvSpPr>
            <p:cNvPr id="41" name="Line 76"/>
            <p:cNvSpPr>
              <a:spLocks noChangeShapeType="1"/>
            </p:cNvSpPr>
            <p:nvPr/>
          </p:nvSpPr>
          <p:spPr bwMode="auto">
            <a:xfrm flipH="1">
              <a:off x="4276" y="1019"/>
              <a:ext cx="54" cy="69"/>
            </a:xfrm>
            <a:prstGeom prst="line">
              <a:avLst/>
            </a:prstGeom>
            <a:noFill/>
            <a:ln w="9525">
              <a:solidFill>
                <a:srgbClr val="000099"/>
              </a:solidFill>
              <a:round/>
              <a:headEnd/>
              <a:tailEnd/>
            </a:ln>
          </p:spPr>
          <p:txBody>
            <a:bodyPr wrap="none" anchor="ctr"/>
            <a:lstStyle/>
            <a:p>
              <a:endParaRPr lang="he-IL"/>
            </a:p>
          </p:txBody>
        </p:sp>
        <p:sp>
          <p:nvSpPr>
            <p:cNvPr id="42" name="Rectangle 77"/>
            <p:cNvSpPr>
              <a:spLocks noChangeArrowheads="1"/>
            </p:cNvSpPr>
            <p:nvPr/>
          </p:nvSpPr>
          <p:spPr bwMode="auto">
            <a:xfrm>
              <a:off x="4193" y="883"/>
              <a:ext cx="63" cy="136"/>
            </a:xfrm>
            <a:prstGeom prst="rect">
              <a:avLst/>
            </a:prstGeom>
            <a:solidFill>
              <a:schemeClr val="accent2"/>
            </a:solidFill>
            <a:ln w="9525">
              <a:solidFill>
                <a:srgbClr val="000099"/>
              </a:solidFill>
              <a:miter lim="800000"/>
              <a:headEnd/>
              <a:tailEnd/>
            </a:ln>
          </p:spPr>
          <p:txBody>
            <a:bodyPr wrap="none" anchor="ctr"/>
            <a:lstStyle/>
            <a:p>
              <a:endParaRPr lang="he-IL"/>
            </a:p>
          </p:txBody>
        </p:sp>
        <p:sp>
          <p:nvSpPr>
            <p:cNvPr id="43" name="Rectangle 78"/>
            <p:cNvSpPr>
              <a:spLocks noChangeArrowheads="1"/>
            </p:cNvSpPr>
            <p:nvPr/>
          </p:nvSpPr>
          <p:spPr bwMode="auto">
            <a:xfrm>
              <a:off x="4202" y="924"/>
              <a:ext cx="48" cy="48"/>
            </a:xfrm>
            <a:prstGeom prst="rect">
              <a:avLst/>
            </a:prstGeom>
            <a:solidFill>
              <a:schemeClr val="bg1"/>
            </a:solidFill>
            <a:ln w="9525">
              <a:solidFill>
                <a:srgbClr val="000099"/>
              </a:solidFill>
              <a:miter lim="800000"/>
              <a:headEnd/>
              <a:tailEnd/>
            </a:ln>
          </p:spPr>
          <p:txBody>
            <a:bodyPr wrap="none" anchor="ctr"/>
            <a:lstStyle/>
            <a:p>
              <a:endParaRPr lang="he-IL"/>
            </a:p>
          </p:txBody>
        </p:sp>
      </p:grpSp>
      <p:sp>
        <p:nvSpPr>
          <p:cNvPr id="44" name="Freeform 79"/>
          <p:cNvSpPr>
            <a:spLocks/>
          </p:cNvSpPr>
          <p:nvPr/>
        </p:nvSpPr>
        <p:spPr bwMode="auto">
          <a:xfrm>
            <a:off x="848618" y="3663826"/>
            <a:ext cx="3363913" cy="755650"/>
          </a:xfrm>
          <a:custGeom>
            <a:avLst/>
            <a:gdLst>
              <a:gd name="T0" fmla="*/ 2147483647 w 2119"/>
              <a:gd name="T1" fmla="*/ 0 h 476"/>
              <a:gd name="T2" fmla="*/ 2147483647 w 2119"/>
              <a:gd name="T3" fmla="*/ 2147483647 h 476"/>
              <a:gd name="T4" fmla="*/ 0 w 2119"/>
              <a:gd name="T5" fmla="*/ 2147483647 h 476"/>
              <a:gd name="T6" fmla="*/ 0 60000 65536"/>
              <a:gd name="T7" fmla="*/ 0 60000 65536"/>
              <a:gd name="T8" fmla="*/ 0 60000 65536"/>
              <a:gd name="T9" fmla="*/ 0 w 2119"/>
              <a:gd name="T10" fmla="*/ 0 h 476"/>
              <a:gd name="T11" fmla="*/ 2119 w 2119"/>
              <a:gd name="T12" fmla="*/ 476 h 476"/>
            </a:gdLst>
            <a:ahLst/>
            <a:cxnLst>
              <a:cxn ang="T6">
                <a:pos x="T0" y="T1"/>
              </a:cxn>
              <a:cxn ang="T7">
                <a:pos x="T2" y="T3"/>
              </a:cxn>
              <a:cxn ang="T8">
                <a:pos x="T4" y="T5"/>
              </a:cxn>
            </a:cxnLst>
            <a:rect l="T9" t="T10" r="T11" b="T12"/>
            <a:pathLst>
              <a:path w="2119" h="476">
                <a:moveTo>
                  <a:pt x="2119" y="0"/>
                </a:moveTo>
                <a:lnTo>
                  <a:pt x="1020" y="476"/>
                </a:lnTo>
                <a:lnTo>
                  <a:pt x="0" y="8"/>
                </a:lnTo>
              </a:path>
            </a:pathLst>
          </a:custGeom>
          <a:noFill/>
          <a:ln w="28575">
            <a:solidFill>
              <a:srgbClr val="FF0000"/>
            </a:solidFill>
            <a:round/>
            <a:headEnd/>
            <a:tailEnd type="triangle" w="med" len="med"/>
          </a:ln>
        </p:spPr>
        <p:txBody>
          <a:bodyPr wrap="none" anchor="ctr"/>
          <a:lstStyle/>
          <a:p>
            <a:endParaRPr lang="he-IL"/>
          </a:p>
        </p:txBody>
      </p:sp>
      <p:sp>
        <p:nvSpPr>
          <p:cNvPr id="45" name="Text Box 80"/>
          <p:cNvSpPr txBox="1">
            <a:spLocks noChangeArrowheads="1"/>
          </p:cNvSpPr>
          <p:nvPr/>
        </p:nvSpPr>
        <p:spPr bwMode="auto">
          <a:xfrm rot="20180032">
            <a:off x="2610743" y="3647951"/>
            <a:ext cx="1509713" cy="336550"/>
          </a:xfrm>
          <a:prstGeom prst="rect">
            <a:avLst/>
          </a:prstGeom>
          <a:noFill/>
          <a:ln w="9525">
            <a:noFill/>
            <a:miter lim="800000"/>
            <a:headEnd/>
            <a:tailEnd/>
          </a:ln>
        </p:spPr>
        <p:txBody>
          <a:bodyPr wrap="none">
            <a:spAutoFit/>
          </a:bodyPr>
          <a:lstStyle/>
          <a:p>
            <a:pPr algn="ctr" eaLnBrk="0" hangingPunct="0"/>
            <a:r>
              <a:rPr lang="en-US" sz="1600" b="0">
                <a:solidFill>
                  <a:srgbClr val="FF0000"/>
                </a:solidFill>
                <a:latin typeface="Comic Sans MS" pitchFamily="66" charset="0"/>
              </a:rPr>
              <a:t>HTTP request</a:t>
            </a:r>
            <a:endParaRPr lang="en-US" sz="2400" b="0">
              <a:latin typeface="Times New Roman" pitchFamily="18" charset="0"/>
            </a:endParaRPr>
          </a:p>
        </p:txBody>
      </p:sp>
      <p:sp>
        <p:nvSpPr>
          <p:cNvPr id="46" name="Text Box 81"/>
          <p:cNvSpPr txBox="1">
            <a:spLocks noChangeArrowheads="1"/>
          </p:cNvSpPr>
          <p:nvPr/>
        </p:nvSpPr>
        <p:spPr bwMode="auto">
          <a:xfrm rot="20184211">
            <a:off x="2667893" y="3990851"/>
            <a:ext cx="1620838" cy="336550"/>
          </a:xfrm>
          <a:prstGeom prst="rect">
            <a:avLst/>
          </a:prstGeom>
          <a:noFill/>
          <a:ln w="9525">
            <a:noFill/>
            <a:miter lim="800000"/>
            <a:headEnd/>
            <a:tailEnd/>
          </a:ln>
        </p:spPr>
        <p:txBody>
          <a:bodyPr wrap="none">
            <a:spAutoFit/>
          </a:bodyPr>
          <a:lstStyle/>
          <a:p>
            <a:pPr algn="ctr" eaLnBrk="0" hangingPunct="0"/>
            <a:r>
              <a:rPr lang="en-US" sz="1600" b="0">
                <a:solidFill>
                  <a:srgbClr val="FF0000"/>
                </a:solidFill>
                <a:latin typeface="Comic Sans MS" pitchFamily="66" charset="0"/>
              </a:rPr>
              <a:t>HTTP response</a:t>
            </a:r>
            <a:endParaRPr lang="en-US" sz="2400" b="0">
              <a:latin typeface="Times New Roman" pitchFamily="18" charset="0"/>
            </a:endParaRPr>
          </a:p>
        </p:txBody>
      </p:sp>
      <p:sp>
        <p:nvSpPr>
          <p:cNvPr id="47" name="Text Box 82"/>
          <p:cNvSpPr txBox="1">
            <a:spLocks noChangeArrowheads="1"/>
          </p:cNvSpPr>
          <p:nvPr/>
        </p:nvSpPr>
        <p:spPr bwMode="auto">
          <a:xfrm>
            <a:off x="3995043" y="5913314"/>
            <a:ext cx="800100" cy="581025"/>
          </a:xfrm>
          <a:prstGeom prst="rect">
            <a:avLst/>
          </a:prstGeom>
          <a:noFill/>
          <a:ln w="9525">
            <a:noFill/>
            <a:miter lim="800000"/>
            <a:headEnd/>
            <a:tailEnd/>
          </a:ln>
        </p:spPr>
        <p:txBody>
          <a:bodyPr wrap="none">
            <a:spAutoFit/>
          </a:bodyPr>
          <a:lstStyle/>
          <a:p>
            <a:pPr algn="ctr" eaLnBrk="0" hangingPunct="0"/>
            <a:r>
              <a:rPr lang="en-US" sz="1600" b="0">
                <a:solidFill>
                  <a:srgbClr val="000099"/>
                </a:solidFill>
                <a:latin typeface="Comic Sans MS" pitchFamily="66" charset="0"/>
              </a:rPr>
              <a:t>origin </a:t>
            </a:r>
          </a:p>
          <a:p>
            <a:pPr algn="ctr" eaLnBrk="0" hangingPunct="0"/>
            <a:r>
              <a:rPr lang="en-US" sz="1600" b="0">
                <a:solidFill>
                  <a:srgbClr val="000099"/>
                </a:solidFill>
                <a:latin typeface="Comic Sans MS" pitchFamily="66" charset="0"/>
              </a:rPr>
              <a:t>server</a:t>
            </a:r>
            <a:endParaRPr lang="en-US" sz="2400" b="0">
              <a:solidFill>
                <a:srgbClr val="000099"/>
              </a:solidFill>
              <a:latin typeface="Times New Roman" pitchFamily="18" charset="0"/>
            </a:endParaRPr>
          </a:p>
        </p:txBody>
      </p:sp>
      <p:sp>
        <p:nvSpPr>
          <p:cNvPr id="48" name="Text Box 83"/>
          <p:cNvSpPr txBox="1">
            <a:spLocks noChangeArrowheads="1"/>
          </p:cNvSpPr>
          <p:nvPr/>
        </p:nvSpPr>
        <p:spPr bwMode="auto">
          <a:xfrm>
            <a:off x="4023618" y="2579564"/>
            <a:ext cx="800100" cy="581025"/>
          </a:xfrm>
          <a:prstGeom prst="rect">
            <a:avLst/>
          </a:prstGeom>
          <a:noFill/>
          <a:ln w="9525">
            <a:noFill/>
            <a:miter lim="800000"/>
            <a:headEnd/>
            <a:tailEnd/>
          </a:ln>
        </p:spPr>
        <p:txBody>
          <a:bodyPr wrap="none">
            <a:spAutoFit/>
          </a:bodyPr>
          <a:lstStyle/>
          <a:p>
            <a:pPr algn="ctr" eaLnBrk="0" hangingPunct="0"/>
            <a:r>
              <a:rPr lang="en-US" sz="1600" b="0">
                <a:solidFill>
                  <a:srgbClr val="000099"/>
                </a:solidFill>
                <a:latin typeface="Comic Sans MS" pitchFamily="66" charset="0"/>
              </a:rPr>
              <a:t>origin </a:t>
            </a:r>
          </a:p>
          <a:p>
            <a:pPr algn="ctr" eaLnBrk="0" hangingPunct="0"/>
            <a:r>
              <a:rPr lang="en-US" sz="1600" b="0">
                <a:solidFill>
                  <a:srgbClr val="000099"/>
                </a:solidFill>
                <a:latin typeface="Comic Sans MS" pitchFamily="66" charset="0"/>
              </a:rPr>
              <a:t>server</a:t>
            </a:r>
            <a:endParaRPr lang="en-US" sz="2400" b="0">
              <a:solidFill>
                <a:srgbClr val="000099"/>
              </a:solidFill>
              <a:latin typeface="Times New Roman" pitchFamily="18" charset="0"/>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7"/>
            <a:ext cx="8748464" cy="1143000"/>
          </a:xfrm>
        </p:spPr>
        <p:txBody>
          <a:bodyPr/>
          <a:lstStyle/>
          <a:p>
            <a:r>
              <a:rPr lang="en-US" dirty="0" smtClean="0">
                <a:solidFill>
                  <a:schemeClr val="bg1"/>
                </a:solidFill>
                <a:latin typeface="Arial" pitchFamily="34" charset="0"/>
              </a:rPr>
              <a:t>Conditional GET</a:t>
            </a:r>
            <a:endParaRPr lang="he-IL" dirty="0">
              <a:solidFill>
                <a:schemeClr val="bg1"/>
              </a:solidFill>
            </a:endParaRPr>
          </a:p>
        </p:txBody>
      </p:sp>
      <p:sp>
        <p:nvSpPr>
          <p:cNvPr id="4" name="Text Box 5"/>
          <p:cNvSpPr txBox="1">
            <a:spLocks noChangeArrowheads="1"/>
          </p:cNvSpPr>
          <p:nvPr/>
        </p:nvSpPr>
        <p:spPr bwMode="auto">
          <a:xfrm>
            <a:off x="4427984" y="1628800"/>
            <a:ext cx="4392613" cy="4672048"/>
          </a:xfrm>
          <a:prstGeom prst="rect">
            <a:avLst/>
          </a:prstGeom>
          <a:noFill/>
          <a:ln w="9525">
            <a:noFill/>
            <a:miter lim="800000"/>
            <a:headEnd/>
            <a:tailEnd/>
          </a:ln>
        </p:spPr>
        <p:txBody>
          <a:bodyPr wrap="square">
            <a:spAutoFit/>
          </a:bodyPr>
          <a:lstStyle/>
          <a:p>
            <a:pPr algn="r" rtl="1">
              <a:spcBef>
                <a:spcPct val="50000"/>
              </a:spcBef>
            </a:pPr>
            <a:r>
              <a:rPr lang="he-IL" sz="2400" dirty="0">
                <a:solidFill>
                  <a:srgbClr val="000099"/>
                </a:solidFill>
                <a:latin typeface="Arial" pitchFamily="34" charset="0"/>
              </a:rPr>
              <a:t>מטרה: </a:t>
            </a:r>
            <a:r>
              <a:rPr lang="he-IL" sz="2400" b="0" dirty="0">
                <a:solidFill>
                  <a:srgbClr val="000000"/>
                </a:solidFill>
                <a:latin typeface="Arial" pitchFamily="34" charset="0"/>
              </a:rPr>
              <a:t>אל תשלח אובייקט אם הלקוח בעל גרסה עדכנית שלו </a:t>
            </a:r>
            <a:r>
              <a:rPr lang="en-US" sz="2400" b="0" dirty="0">
                <a:solidFill>
                  <a:srgbClr val="000000"/>
                </a:solidFill>
                <a:latin typeface="Arial" pitchFamily="34" charset="0"/>
              </a:rPr>
              <a:t/>
            </a:r>
            <a:br>
              <a:rPr lang="en-US" sz="2400" b="0" dirty="0">
                <a:solidFill>
                  <a:srgbClr val="000000"/>
                </a:solidFill>
                <a:latin typeface="Arial" pitchFamily="34" charset="0"/>
              </a:rPr>
            </a:br>
            <a:r>
              <a:rPr lang="he-IL" sz="2400" b="0" dirty="0">
                <a:solidFill>
                  <a:srgbClr val="000000"/>
                </a:solidFill>
                <a:latin typeface="Arial" pitchFamily="34" charset="0"/>
              </a:rPr>
              <a:t>ב-</a:t>
            </a:r>
            <a:r>
              <a:rPr lang="en-US" sz="2400" b="0" dirty="0">
                <a:solidFill>
                  <a:srgbClr val="000000"/>
                </a:solidFill>
                <a:latin typeface="Arial" pitchFamily="34" charset="0"/>
              </a:rPr>
              <a:t>cache</a:t>
            </a:r>
            <a:r>
              <a:rPr lang="he-IL" sz="2400" b="0" dirty="0">
                <a:solidFill>
                  <a:srgbClr val="000000"/>
                </a:solidFill>
                <a:latin typeface="Arial" pitchFamily="34" charset="0"/>
              </a:rPr>
              <a:t>.</a:t>
            </a:r>
            <a:endParaRPr lang="en-US" sz="2400" b="0" dirty="0">
              <a:solidFill>
                <a:srgbClr val="000000"/>
              </a:solidFill>
              <a:latin typeface="Arial" pitchFamily="34" charset="0"/>
            </a:endParaRPr>
          </a:p>
          <a:p>
            <a:pPr algn="r" rtl="1">
              <a:spcBef>
                <a:spcPct val="50000"/>
              </a:spcBef>
              <a:buFontTx/>
              <a:buChar char="•"/>
            </a:pPr>
            <a:r>
              <a:rPr lang="he-IL" sz="2400" b="0" dirty="0">
                <a:solidFill>
                  <a:srgbClr val="000000"/>
                </a:solidFill>
              </a:rPr>
              <a:t> לקוח: פרט תאריך של אובייקט </a:t>
            </a:r>
            <a:r>
              <a:rPr lang="en-US" sz="2400" b="0" dirty="0">
                <a:solidFill>
                  <a:srgbClr val="000000"/>
                </a:solidFill>
              </a:rPr>
              <a:t/>
            </a:r>
            <a:br>
              <a:rPr lang="en-US" sz="2400" b="0" dirty="0">
                <a:solidFill>
                  <a:srgbClr val="000000"/>
                </a:solidFill>
              </a:rPr>
            </a:br>
            <a:r>
              <a:rPr lang="he-IL" sz="2400" b="0" dirty="0">
                <a:solidFill>
                  <a:srgbClr val="000000"/>
                </a:solidFill>
              </a:rPr>
              <a:t>   ב-</a:t>
            </a:r>
            <a:r>
              <a:rPr lang="en-US" sz="2400" b="0" dirty="0">
                <a:solidFill>
                  <a:srgbClr val="000000"/>
                </a:solidFill>
              </a:rPr>
              <a:t>cache</a:t>
            </a:r>
            <a:r>
              <a:rPr lang="he-IL" sz="2400" b="0" dirty="0">
                <a:solidFill>
                  <a:srgbClr val="000000"/>
                </a:solidFill>
              </a:rPr>
              <a:t> בבקשת </a:t>
            </a:r>
            <a:r>
              <a:rPr lang="en-US" sz="2400" b="0" dirty="0">
                <a:solidFill>
                  <a:srgbClr val="000000"/>
                </a:solidFill>
              </a:rPr>
              <a:t>HTTP</a:t>
            </a:r>
            <a:r>
              <a:rPr lang="he-IL" sz="2400" b="0" dirty="0">
                <a:solidFill>
                  <a:srgbClr val="000000"/>
                </a:solidFill>
              </a:rPr>
              <a:t>:</a:t>
            </a:r>
          </a:p>
          <a:p>
            <a:pPr lvl="1" eaLnBrk="0" hangingPunct="0">
              <a:spcBef>
                <a:spcPct val="20000"/>
              </a:spcBef>
            </a:pPr>
            <a:r>
              <a:rPr lang="en-US" dirty="0">
                <a:solidFill>
                  <a:srgbClr val="000000"/>
                </a:solidFill>
              </a:rPr>
              <a:t>If-modified-since: &lt;date&gt;</a:t>
            </a:r>
          </a:p>
          <a:p>
            <a:pPr algn="r" rtl="1">
              <a:spcBef>
                <a:spcPct val="50000"/>
              </a:spcBef>
            </a:pPr>
            <a:r>
              <a:rPr lang="he-IL" sz="2400" b="0" dirty="0">
                <a:solidFill>
                  <a:srgbClr val="000000"/>
                </a:solidFill>
              </a:rPr>
              <a:t>(מועתק משדה </a:t>
            </a:r>
            <a:r>
              <a:rPr lang="en-US" sz="2400" b="0" dirty="0">
                <a:solidFill>
                  <a:srgbClr val="000000"/>
                </a:solidFill>
              </a:rPr>
              <a:t>last-modified</a:t>
            </a:r>
            <a:r>
              <a:rPr lang="he-IL" sz="2400" b="0" dirty="0" smtClean="0">
                <a:solidFill>
                  <a:srgbClr val="000000"/>
                </a:solidFill>
              </a:rPr>
              <a:t>)</a:t>
            </a:r>
          </a:p>
          <a:p>
            <a:pPr algn="r" rtl="1">
              <a:spcBef>
                <a:spcPct val="50000"/>
              </a:spcBef>
            </a:pPr>
            <a:endParaRPr lang="he-IL" sz="2400" b="0" dirty="0">
              <a:solidFill>
                <a:srgbClr val="000000"/>
              </a:solidFill>
            </a:endParaRPr>
          </a:p>
          <a:p>
            <a:pPr algn="r" rtl="1">
              <a:spcBef>
                <a:spcPct val="50000"/>
              </a:spcBef>
              <a:buFontTx/>
              <a:buChar char="•"/>
            </a:pPr>
            <a:r>
              <a:rPr lang="he-IL" sz="2400" b="0" dirty="0">
                <a:solidFill>
                  <a:srgbClr val="000000"/>
                </a:solidFill>
              </a:rPr>
              <a:t> שרת: תגובה לא כוללת אובייקט </a:t>
            </a:r>
            <a:r>
              <a:rPr lang="en-US" sz="2400" b="0" dirty="0">
                <a:solidFill>
                  <a:srgbClr val="000000"/>
                </a:solidFill>
              </a:rPr>
              <a:t/>
            </a:r>
            <a:br>
              <a:rPr lang="en-US" sz="2400" b="0" dirty="0">
                <a:solidFill>
                  <a:srgbClr val="000000"/>
                </a:solidFill>
              </a:rPr>
            </a:br>
            <a:r>
              <a:rPr lang="he-IL" sz="2400" b="0" dirty="0">
                <a:solidFill>
                  <a:srgbClr val="000000"/>
                </a:solidFill>
              </a:rPr>
              <a:t>   אם העותק ב-</a:t>
            </a:r>
            <a:r>
              <a:rPr lang="en-US" sz="2400" b="0" dirty="0">
                <a:solidFill>
                  <a:srgbClr val="000000"/>
                </a:solidFill>
              </a:rPr>
              <a:t>cache</a:t>
            </a:r>
            <a:r>
              <a:rPr lang="he-IL" sz="2400" b="0" dirty="0">
                <a:solidFill>
                  <a:srgbClr val="000000"/>
                </a:solidFill>
              </a:rPr>
              <a:t> עדכני</a:t>
            </a:r>
            <a:r>
              <a:rPr lang="he-IL" sz="2400" b="0" dirty="0" smtClean="0">
                <a:solidFill>
                  <a:srgbClr val="000000"/>
                </a:solidFill>
              </a:rPr>
              <a:t>:</a:t>
            </a:r>
          </a:p>
          <a:p>
            <a:pPr lvl="1" eaLnBrk="0" hangingPunct="0">
              <a:spcBef>
                <a:spcPct val="20000"/>
              </a:spcBef>
            </a:pPr>
            <a:r>
              <a:rPr lang="en-US" dirty="0" smtClean="0">
                <a:solidFill>
                  <a:srgbClr val="000000"/>
                </a:solidFill>
              </a:rPr>
              <a:t>HTTP/1.0 </a:t>
            </a:r>
            <a:r>
              <a:rPr lang="en-US" dirty="0">
                <a:solidFill>
                  <a:srgbClr val="000000"/>
                </a:solidFill>
              </a:rPr>
              <a:t>304 Not Modified</a:t>
            </a:r>
            <a:endParaRPr lang="en-US" sz="2400" b="0" dirty="0">
              <a:solidFill>
                <a:srgbClr val="000000"/>
              </a:solidFill>
            </a:endParaRPr>
          </a:p>
        </p:txBody>
      </p:sp>
      <p:sp>
        <p:nvSpPr>
          <p:cNvPr id="6" name="Line 34"/>
          <p:cNvSpPr>
            <a:spLocks noChangeShapeType="1"/>
          </p:cNvSpPr>
          <p:nvPr/>
        </p:nvSpPr>
        <p:spPr bwMode="auto">
          <a:xfrm flipH="1">
            <a:off x="509018" y="2357958"/>
            <a:ext cx="3305175" cy="381000"/>
          </a:xfrm>
          <a:prstGeom prst="line">
            <a:avLst/>
          </a:prstGeom>
          <a:noFill/>
          <a:ln w="19050">
            <a:solidFill>
              <a:srgbClr val="000099"/>
            </a:solidFill>
            <a:round/>
            <a:headEnd/>
            <a:tailEnd type="triangle" w="med" len="med"/>
          </a:ln>
        </p:spPr>
        <p:txBody>
          <a:bodyPr wrap="none" anchor="ctr"/>
          <a:lstStyle/>
          <a:p>
            <a:endParaRPr lang="he-IL"/>
          </a:p>
        </p:txBody>
      </p:sp>
      <p:sp>
        <p:nvSpPr>
          <p:cNvPr id="7" name="Text Box 35"/>
          <p:cNvSpPr txBox="1">
            <a:spLocks noChangeArrowheads="1"/>
          </p:cNvSpPr>
          <p:nvPr/>
        </p:nvSpPr>
        <p:spPr bwMode="auto">
          <a:xfrm>
            <a:off x="226443" y="1675333"/>
            <a:ext cx="746125" cy="457200"/>
          </a:xfrm>
          <a:prstGeom prst="rect">
            <a:avLst/>
          </a:prstGeom>
          <a:noFill/>
          <a:ln w="9525">
            <a:noFill/>
            <a:miter lim="800000"/>
            <a:headEnd/>
            <a:tailEnd/>
          </a:ln>
        </p:spPr>
        <p:txBody>
          <a:bodyPr wrap="none">
            <a:spAutoFit/>
          </a:bodyPr>
          <a:lstStyle/>
          <a:p>
            <a:pPr algn="ctr" eaLnBrk="0" hangingPunct="0"/>
            <a:r>
              <a:rPr lang="he-IL" sz="2400" b="0" u="sng">
                <a:solidFill>
                  <a:srgbClr val="000099"/>
                </a:solidFill>
                <a:latin typeface="Comic Sans MS" pitchFamily="66" charset="0"/>
              </a:rPr>
              <a:t>שרת</a:t>
            </a:r>
            <a:endParaRPr lang="en-US" sz="2400" b="0">
              <a:solidFill>
                <a:srgbClr val="000099"/>
              </a:solidFill>
              <a:latin typeface="Times New Roman" pitchFamily="18" charset="0"/>
            </a:endParaRPr>
          </a:p>
        </p:txBody>
      </p:sp>
      <p:sp>
        <p:nvSpPr>
          <p:cNvPr id="8" name="Text Box 36"/>
          <p:cNvSpPr txBox="1">
            <a:spLocks noChangeArrowheads="1"/>
          </p:cNvSpPr>
          <p:nvPr/>
        </p:nvSpPr>
        <p:spPr bwMode="auto">
          <a:xfrm>
            <a:off x="3277618" y="1646758"/>
            <a:ext cx="750888" cy="457200"/>
          </a:xfrm>
          <a:prstGeom prst="rect">
            <a:avLst/>
          </a:prstGeom>
          <a:noFill/>
          <a:ln w="9525">
            <a:noFill/>
            <a:miter lim="800000"/>
            <a:headEnd/>
            <a:tailEnd/>
          </a:ln>
        </p:spPr>
        <p:txBody>
          <a:bodyPr wrap="none">
            <a:spAutoFit/>
          </a:bodyPr>
          <a:lstStyle/>
          <a:p>
            <a:pPr algn="ctr" eaLnBrk="0" hangingPunct="0"/>
            <a:r>
              <a:rPr lang="he-IL" sz="2400" b="0" u="sng">
                <a:solidFill>
                  <a:srgbClr val="000099"/>
                </a:solidFill>
                <a:latin typeface="Comic Sans MS" pitchFamily="66" charset="0"/>
              </a:rPr>
              <a:t>לקוח</a:t>
            </a:r>
            <a:endParaRPr lang="en-US" sz="2400" b="0">
              <a:solidFill>
                <a:srgbClr val="000099"/>
              </a:solidFill>
              <a:latin typeface="Times New Roman" pitchFamily="18" charset="0"/>
            </a:endParaRPr>
          </a:p>
        </p:txBody>
      </p:sp>
      <p:sp>
        <p:nvSpPr>
          <p:cNvPr id="9" name="Text Box 37"/>
          <p:cNvSpPr txBox="1">
            <a:spLocks noChangeArrowheads="1"/>
          </p:cNvSpPr>
          <p:nvPr/>
        </p:nvSpPr>
        <p:spPr bwMode="auto">
          <a:xfrm>
            <a:off x="815406" y="2242071"/>
            <a:ext cx="2681287" cy="865187"/>
          </a:xfrm>
          <a:prstGeom prst="rect">
            <a:avLst/>
          </a:prstGeom>
          <a:solidFill>
            <a:srgbClr val="FFFF99"/>
          </a:solidFill>
          <a:ln w="9525">
            <a:solidFill>
              <a:srgbClr val="000099"/>
            </a:solidFill>
            <a:miter lim="800000"/>
            <a:headEnd/>
            <a:tailEnd/>
          </a:ln>
        </p:spPr>
        <p:txBody>
          <a:bodyPr>
            <a:spAutoFit/>
          </a:bodyPr>
          <a:lstStyle/>
          <a:p>
            <a:pPr algn="ctr" eaLnBrk="0" hangingPunct="0"/>
            <a:r>
              <a:rPr lang="en-US" b="0" dirty="0">
                <a:solidFill>
                  <a:srgbClr val="000099"/>
                </a:solidFill>
                <a:latin typeface="Comic Sans MS" pitchFamily="66" charset="0"/>
              </a:rPr>
              <a:t>HTTP request </a:t>
            </a:r>
            <a:r>
              <a:rPr lang="en-US" b="0" dirty="0" err="1">
                <a:solidFill>
                  <a:srgbClr val="000099"/>
                </a:solidFill>
                <a:latin typeface="Comic Sans MS" pitchFamily="66" charset="0"/>
              </a:rPr>
              <a:t>msg</a:t>
            </a:r>
            <a:endParaRPr lang="en-US" b="0" dirty="0">
              <a:solidFill>
                <a:srgbClr val="000099"/>
              </a:solidFill>
              <a:latin typeface="Comic Sans MS" pitchFamily="66" charset="0"/>
            </a:endParaRPr>
          </a:p>
          <a:p>
            <a:pPr algn="ctr" eaLnBrk="0" hangingPunct="0"/>
            <a:r>
              <a:rPr lang="en-US" sz="1600" dirty="0">
                <a:solidFill>
                  <a:srgbClr val="000099"/>
                </a:solidFill>
                <a:latin typeface="Courier New" pitchFamily="49" charset="0"/>
              </a:rPr>
              <a:t>If-modified-since: &lt;date&gt;</a:t>
            </a:r>
            <a:endParaRPr lang="en-US" sz="2000" dirty="0">
              <a:solidFill>
                <a:srgbClr val="000099"/>
              </a:solidFill>
              <a:latin typeface="Courier New" pitchFamily="49" charset="0"/>
            </a:endParaRPr>
          </a:p>
        </p:txBody>
      </p:sp>
      <p:sp>
        <p:nvSpPr>
          <p:cNvPr id="10" name="Line 38"/>
          <p:cNvSpPr>
            <a:spLocks noChangeShapeType="1"/>
          </p:cNvSpPr>
          <p:nvPr/>
        </p:nvSpPr>
        <p:spPr bwMode="auto">
          <a:xfrm>
            <a:off x="528068" y="3348558"/>
            <a:ext cx="3305175" cy="381000"/>
          </a:xfrm>
          <a:prstGeom prst="line">
            <a:avLst/>
          </a:prstGeom>
          <a:noFill/>
          <a:ln w="19050">
            <a:solidFill>
              <a:srgbClr val="000099"/>
            </a:solidFill>
            <a:round/>
            <a:headEnd/>
            <a:tailEnd type="triangle" w="med" len="med"/>
          </a:ln>
        </p:spPr>
        <p:txBody>
          <a:bodyPr wrap="none" anchor="ctr"/>
          <a:lstStyle/>
          <a:p>
            <a:endParaRPr lang="he-IL"/>
          </a:p>
        </p:txBody>
      </p:sp>
      <p:grpSp>
        <p:nvGrpSpPr>
          <p:cNvPr id="11" name="Group 39"/>
          <p:cNvGrpSpPr>
            <a:grpSpLocks/>
          </p:cNvGrpSpPr>
          <p:nvPr/>
        </p:nvGrpSpPr>
        <p:grpSpPr bwMode="auto">
          <a:xfrm>
            <a:off x="796356" y="3342208"/>
            <a:ext cx="2643187" cy="865188"/>
            <a:chOff x="2698" y="2036"/>
            <a:chExt cx="1665" cy="545"/>
          </a:xfrm>
        </p:grpSpPr>
        <p:sp>
          <p:nvSpPr>
            <p:cNvPr id="12" name="Rectangle 40"/>
            <p:cNvSpPr>
              <a:spLocks noChangeArrowheads="1"/>
            </p:cNvSpPr>
            <p:nvPr/>
          </p:nvSpPr>
          <p:spPr bwMode="auto">
            <a:xfrm>
              <a:off x="2760" y="2071"/>
              <a:ext cx="1578" cy="465"/>
            </a:xfrm>
            <a:prstGeom prst="rect">
              <a:avLst/>
            </a:prstGeom>
            <a:solidFill>
              <a:schemeClr val="bg1"/>
            </a:solidFill>
            <a:ln w="9525">
              <a:solidFill>
                <a:srgbClr val="000099"/>
              </a:solidFill>
              <a:miter lim="800000"/>
              <a:headEnd/>
              <a:tailEnd/>
            </a:ln>
          </p:spPr>
          <p:txBody>
            <a:bodyPr wrap="none" anchor="ctr"/>
            <a:lstStyle/>
            <a:p>
              <a:endParaRPr lang="he-IL"/>
            </a:p>
          </p:txBody>
        </p:sp>
        <p:sp>
          <p:nvSpPr>
            <p:cNvPr id="13" name="Text Box 41"/>
            <p:cNvSpPr txBox="1">
              <a:spLocks noChangeArrowheads="1"/>
            </p:cNvSpPr>
            <p:nvPr/>
          </p:nvSpPr>
          <p:spPr bwMode="auto">
            <a:xfrm>
              <a:off x="2698" y="2036"/>
              <a:ext cx="1665" cy="545"/>
            </a:xfrm>
            <a:prstGeom prst="rect">
              <a:avLst/>
            </a:prstGeom>
            <a:solidFill>
              <a:srgbClr val="FFFF99"/>
            </a:solidFill>
            <a:ln w="9525">
              <a:solidFill>
                <a:srgbClr val="000099"/>
              </a:solidFill>
              <a:miter lim="800000"/>
              <a:headEnd/>
              <a:tailEnd/>
            </a:ln>
          </p:spPr>
          <p:txBody>
            <a:bodyPr>
              <a:spAutoFit/>
            </a:bodyPr>
            <a:lstStyle/>
            <a:p>
              <a:pPr algn="ctr" eaLnBrk="0" hangingPunct="0"/>
              <a:r>
                <a:rPr lang="en-US" b="0">
                  <a:solidFill>
                    <a:srgbClr val="000099"/>
                  </a:solidFill>
                  <a:latin typeface="Comic Sans MS" pitchFamily="66" charset="0"/>
                </a:rPr>
                <a:t>HTTP response</a:t>
              </a:r>
            </a:p>
            <a:p>
              <a:pPr algn="ctr" eaLnBrk="0" hangingPunct="0"/>
              <a:r>
                <a:rPr lang="en-US" sz="1600">
                  <a:solidFill>
                    <a:srgbClr val="000099"/>
                  </a:solidFill>
                  <a:latin typeface="Courier New" pitchFamily="49" charset="0"/>
                </a:rPr>
                <a:t>HTTP/1.0 </a:t>
              </a:r>
            </a:p>
            <a:p>
              <a:pPr algn="ctr" eaLnBrk="0" hangingPunct="0"/>
              <a:r>
                <a:rPr lang="en-US" sz="1600">
                  <a:solidFill>
                    <a:srgbClr val="000099"/>
                  </a:solidFill>
                  <a:latin typeface="Courier New" pitchFamily="49" charset="0"/>
                </a:rPr>
                <a:t>304 Not Modified</a:t>
              </a:r>
              <a:endParaRPr lang="en-US" sz="2000">
                <a:solidFill>
                  <a:srgbClr val="000099"/>
                </a:solidFill>
                <a:latin typeface="Courier New" pitchFamily="49" charset="0"/>
              </a:endParaRPr>
            </a:p>
          </p:txBody>
        </p:sp>
      </p:grpSp>
      <p:sp>
        <p:nvSpPr>
          <p:cNvPr id="14" name="Text Box 42"/>
          <p:cNvSpPr txBox="1">
            <a:spLocks noChangeArrowheads="1"/>
          </p:cNvSpPr>
          <p:nvPr/>
        </p:nvSpPr>
        <p:spPr bwMode="auto">
          <a:xfrm>
            <a:off x="3420493" y="2604021"/>
            <a:ext cx="1223963" cy="1006475"/>
          </a:xfrm>
          <a:prstGeom prst="rect">
            <a:avLst/>
          </a:prstGeom>
          <a:noFill/>
          <a:ln w="9525">
            <a:noFill/>
            <a:miter lim="800000"/>
            <a:headEnd/>
            <a:tailEnd/>
          </a:ln>
        </p:spPr>
        <p:txBody>
          <a:bodyPr wrap="none">
            <a:spAutoFit/>
          </a:bodyPr>
          <a:lstStyle/>
          <a:p>
            <a:pPr algn="ctr" eaLnBrk="0" hangingPunct="0"/>
            <a:r>
              <a:rPr lang="en-US" sz="2000" b="0">
                <a:solidFill>
                  <a:srgbClr val="006600"/>
                </a:solidFill>
                <a:latin typeface="Comic Sans MS" pitchFamily="66" charset="0"/>
              </a:rPr>
              <a:t>object </a:t>
            </a:r>
          </a:p>
          <a:p>
            <a:pPr algn="ctr" eaLnBrk="0" hangingPunct="0"/>
            <a:r>
              <a:rPr lang="en-US" sz="2000" b="0">
                <a:solidFill>
                  <a:srgbClr val="006600"/>
                </a:solidFill>
                <a:latin typeface="Comic Sans MS" pitchFamily="66" charset="0"/>
              </a:rPr>
              <a:t>not </a:t>
            </a:r>
          </a:p>
          <a:p>
            <a:pPr algn="ctr" eaLnBrk="0" hangingPunct="0"/>
            <a:r>
              <a:rPr lang="en-US" sz="2000" b="0">
                <a:solidFill>
                  <a:srgbClr val="006600"/>
                </a:solidFill>
                <a:latin typeface="Comic Sans MS" pitchFamily="66" charset="0"/>
              </a:rPr>
              <a:t>modified</a:t>
            </a:r>
            <a:endParaRPr lang="en-US" sz="2400" b="0">
              <a:solidFill>
                <a:srgbClr val="006600"/>
              </a:solidFill>
              <a:latin typeface="Times New Roman" pitchFamily="18" charset="0"/>
            </a:endParaRPr>
          </a:p>
        </p:txBody>
      </p:sp>
      <p:sp>
        <p:nvSpPr>
          <p:cNvPr id="15" name="Line 43"/>
          <p:cNvSpPr>
            <a:spLocks noChangeShapeType="1"/>
          </p:cNvSpPr>
          <p:nvPr/>
        </p:nvSpPr>
        <p:spPr bwMode="auto">
          <a:xfrm>
            <a:off x="288356" y="4415358"/>
            <a:ext cx="3905250" cy="0"/>
          </a:xfrm>
          <a:prstGeom prst="line">
            <a:avLst/>
          </a:prstGeom>
          <a:noFill/>
          <a:ln w="28575">
            <a:solidFill>
              <a:srgbClr val="006600"/>
            </a:solidFill>
            <a:prstDash val="dash"/>
            <a:round/>
            <a:headEnd/>
            <a:tailEnd/>
          </a:ln>
        </p:spPr>
        <p:txBody>
          <a:bodyPr wrap="none" anchor="ctr"/>
          <a:lstStyle/>
          <a:p>
            <a:endParaRPr lang="he-IL"/>
          </a:p>
        </p:txBody>
      </p:sp>
      <p:sp>
        <p:nvSpPr>
          <p:cNvPr id="16" name="Line 44"/>
          <p:cNvSpPr>
            <a:spLocks noChangeShapeType="1"/>
          </p:cNvSpPr>
          <p:nvPr/>
        </p:nvSpPr>
        <p:spPr bwMode="auto">
          <a:xfrm flipH="1">
            <a:off x="575693" y="4710633"/>
            <a:ext cx="3305175" cy="381000"/>
          </a:xfrm>
          <a:prstGeom prst="line">
            <a:avLst/>
          </a:prstGeom>
          <a:noFill/>
          <a:ln w="19050">
            <a:solidFill>
              <a:srgbClr val="000099"/>
            </a:solidFill>
            <a:round/>
            <a:headEnd/>
            <a:tailEnd type="triangle" w="med" len="med"/>
          </a:ln>
        </p:spPr>
        <p:txBody>
          <a:bodyPr wrap="none" anchor="ctr"/>
          <a:lstStyle/>
          <a:p>
            <a:endParaRPr lang="he-IL"/>
          </a:p>
        </p:txBody>
      </p:sp>
      <p:sp>
        <p:nvSpPr>
          <p:cNvPr id="17" name="Text Box 45"/>
          <p:cNvSpPr txBox="1">
            <a:spLocks noChangeArrowheads="1"/>
          </p:cNvSpPr>
          <p:nvPr/>
        </p:nvSpPr>
        <p:spPr bwMode="auto">
          <a:xfrm>
            <a:off x="820168" y="4594746"/>
            <a:ext cx="2681288" cy="865187"/>
          </a:xfrm>
          <a:prstGeom prst="rect">
            <a:avLst/>
          </a:prstGeom>
          <a:solidFill>
            <a:srgbClr val="FFFF99"/>
          </a:solidFill>
          <a:ln w="9525">
            <a:solidFill>
              <a:srgbClr val="000099"/>
            </a:solidFill>
            <a:miter lim="800000"/>
            <a:headEnd/>
            <a:tailEnd/>
          </a:ln>
        </p:spPr>
        <p:txBody>
          <a:bodyPr>
            <a:spAutoFit/>
          </a:bodyPr>
          <a:lstStyle/>
          <a:p>
            <a:pPr algn="ctr" eaLnBrk="0" hangingPunct="0"/>
            <a:r>
              <a:rPr lang="en-US" b="0">
                <a:solidFill>
                  <a:srgbClr val="000099"/>
                </a:solidFill>
                <a:latin typeface="Comic Sans MS" pitchFamily="66" charset="0"/>
              </a:rPr>
              <a:t>HTTP request msg</a:t>
            </a:r>
          </a:p>
          <a:p>
            <a:pPr algn="ctr" eaLnBrk="0" hangingPunct="0"/>
            <a:r>
              <a:rPr lang="en-US" sz="1600">
                <a:solidFill>
                  <a:srgbClr val="000099"/>
                </a:solidFill>
                <a:latin typeface="Courier New" pitchFamily="49" charset="0"/>
              </a:rPr>
              <a:t>If-modified-since: &lt;date&gt;</a:t>
            </a:r>
            <a:endParaRPr lang="en-US" sz="2000">
              <a:solidFill>
                <a:srgbClr val="000099"/>
              </a:solidFill>
              <a:latin typeface="Courier New" pitchFamily="49" charset="0"/>
            </a:endParaRPr>
          </a:p>
        </p:txBody>
      </p:sp>
      <p:sp>
        <p:nvSpPr>
          <p:cNvPr id="18" name="Line 46"/>
          <p:cNvSpPr>
            <a:spLocks noChangeShapeType="1"/>
          </p:cNvSpPr>
          <p:nvPr/>
        </p:nvSpPr>
        <p:spPr bwMode="auto">
          <a:xfrm>
            <a:off x="594743" y="5701233"/>
            <a:ext cx="3305175" cy="381000"/>
          </a:xfrm>
          <a:prstGeom prst="line">
            <a:avLst/>
          </a:prstGeom>
          <a:noFill/>
          <a:ln w="19050">
            <a:solidFill>
              <a:srgbClr val="000099"/>
            </a:solidFill>
            <a:round/>
            <a:headEnd/>
            <a:tailEnd type="triangle" w="med" len="med"/>
          </a:ln>
        </p:spPr>
        <p:txBody>
          <a:bodyPr wrap="none" anchor="ctr"/>
          <a:lstStyle/>
          <a:p>
            <a:endParaRPr lang="he-IL"/>
          </a:p>
        </p:txBody>
      </p:sp>
      <p:sp>
        <p:nvSpPr>
          <p:cNvPr id="19" name="Text Box 47"/>
          <p:cNvSpPr txBox="1">
            <a:spLocks noChangeArrowheads="1"/>
          </p:cNvSpPr>
          <p:nvPr/>
        </p:nvSpPr>
        <p:spPr bwMode="auto">
          <a:xfrm>
            <a:off x="828106" y="5652021"/>
            <a:ext cx="2643187" cy="925512"/>
          </a:xfrm>
          <a:prstGeom prst="rect">
            <a:avLst/>
          </a:prstGeom>
          <a:solidFill>
            <a:srgbClr val="FFFF99"/>
          </a:solidFill>
          <a:ln w="9525">
            <a:solidFill>
              <a:srgbClr val="000099"/>
            </a:solidFill>
            <a:miter lim="800000"/>
            <a:headEnd/>
            <a:tailEnd/>
          </a:ln>
        </p:spPr>
        <p:txBody>
          <a:bodyPr>
            <a:spAutoFit/>
          </a:bodyPr>
          <a:lstStyle/>
          <a:p>
            <a:pPr algn="ctr" eaLnBrk="0" hangingPunct="0"/>
            <a:r>
              <a:rPr lang="en-US" b="0">
                <a:solidFill>
                  <a:srgbClr val="000099"/>
                </a:solidFill>
                <a:latin typeface="Comic Sans MS" pitchFamily="66" charset="0"/>
              </a:rPr>
              <a:t>HTTP response</a:t>
            </a:r>
          </a:p>
          <a:p>
            <a:pPr algn="ctr" eaLnBrk="0" hangingPunct="0"/>
            <a:r>
              <a:rPr lang="en-US" sz="1600">
                <a:solidFill>
                  <a:srgbClr val="000099"/>
                </a:solidFill>
                <a:latin typeface="Courier New" pitchFamily="49" charset="0"/>
              </a:rPr>
              <a:t>HTTP/1.0 200 OK</a:t>
            </a:r>
          </a:p>
          <a:p>
            <a:pPr algn="ctr" eaLnBrk="0" hangingPunct="0"/>
            <a:r>
              <a:rPr lang="en-US" sz="2000">
                <a:solidFill>
                  <a:srgbClr val="000099"/>
                </a:solidFill>
                <a:latin typeface="Courier New" pitchFamily="49" charset="0"/>
              </a:rPr>
              <a:t>&lt;data&gt;</a:t>
            </a:r>
          </a:p>
        </p:txBody>
      </p:sp>
      <p:sp>
        <p:nvSpPr>
          <p:cNvPr id="20" name="Text Box 48"/>
          <p:cNvSpPr txBox="1">
            <a:spLocks noChangeArrowheads="1"/>
          </p:cNvSpPr>
          <p:nvPr/>
        </p:nvSpPr>
        <p:spPr bwMode="auto">
          <a:xfrm>
            <a:off x="3493518" y="5051946"/>
            <a:ext cx="1223963" cy="701675"/>
          </a:xfrm>
          <a:prstGeom prst="rect">
            <a:avLst/>
          </a:prstGeom>
          <a:noFill/>
          <a:ln w="9525">
            <a:noFill/>
            <a:miter lim="800000"/>
            <a:headEnd/>
            <a:tailEnd/>
          </a:ln>
        </p:spPr>
        <p:txBody>
          <a:bodyPr wrap="none">
            <a:spAutoFit/>
          </a:bodyPr>
          <a:lstStyle/>
          <a:p>
            <a:pPr algn="ctr" eaLnBrk="0" hangingPunct="0"/>
            <a:r>
              <a:rPr lang="en-US" sz="2000" b="0">
                <a:solidFill>
                  <a:srgbClr val="006600"/>
                </a:solidFill>
                <a:latin typeface="Comic Sans MS" pitchFamily="66" charset="0"/>
              </a:rPr>
              <a:t>object </a:t>
            </a:r>
          </a:p>
          <a:p>
            <a:pPr algn="ctr" eaLnBrk="0" hangingPunct="0"/>
            <a:r>
              <a:rPr lang="en-US" sz="2000" b="0">
                <a:solidFill>
                  <a:srgbClr val="006600"/>
                </a:solidFill>
                <a:latin typeface="Comic Sans MS" pitchFamily="66" charset="0"/>
              </a:rPr>
              <a:t>modified</a:t>
            </a:r>
            <a:endParaRPr lang="en-US" sz="2400" b="0">
              <a:solidFill>
                <a:srgbClr val="006600"/>
              </a:solidFill>
              <a:latin typeface="Times New Roman" pitchFamily="18" charset="0"/>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he-IL" dirty="0" smtClean="0">
                <a:solidFill>
                  <a:schemeClr val="bg1"/>
                </a:solidFill>
                <a:latin typeface="Arial" pitchFamily="34" charset="0"/>
              </a:rPr>
              <a:t>עוד על </a:t>
            </a:r>
            <a:r>
              <a:rPr lang="en-US" dirty="0" smtClean="0">
                <a:solidFill>
                  <a:schemeClr val="bg1"/>
                </a:solidFill>
                <a:latin typeface="Arial" pitchFamily="34" charset="0"/>
              </a:rPr>
              <a:t>caching</a:t>
            </a:r>
            <a:r>
              <a:rPr lang="he-IL" dirty="0" smtClean="0">
                <a:solidFill>
                  <a:schemeClr val="bg1"/>
                </a:solidFill>
                <a:latin typeface="Arial" pitchFamily="34" charset="0"/>
              </a:rPr>
              <a:t> </a:t>
            </a:r>
            <a:endParaRPr lang="he-IL" dirty="0">
              <a:solidFill>
                <a:schemeClr val="bg1"/>
              </a:solidFill>
            </a:endParaRPr>
          </a:p>
        </p:txBody>
      </p:sp>
      <p:sp>
        <p:nvSpPr>
          <p:cNvPr id="5" name="Text Box 5"/>
          <p:cNvSpPr txBox="1">
            <a:spLocks noChangeArrowheads="1"/>
          </p:cNvSpPr>
          <p:nvPr/>
        </p:nvSpPr>
        <p:spPr bwMode="auto">
          <a:xfrm>
            <a:off x="0" y="2067198"/>
            <a:ext cx="3887788" cy="3195637"/>
          </a:xfrm>
          <a:prstGeom prst="rect">
            <a:avLst/>
          </a:prstGeom>
          <a:noFill/>
          <a:ln w="9525">
            <a:noFill/>
            <a:miter lim="800000"/>
            <a:headEnd/>
            <a:tailEnd/>
          </a:ln>
        </p:spPr>
        <p:txBody>
          <a:bodyPr>
            <a:spAutoFit/>
          </a:bodyPr>
          <a:lstStyle/>
          <a:p>
            <a:pPr algn="r" rtl="1">
              <a:spcBef>
                <a:spcPct val="50000"/>
              </a:spcBef>
            </a:pPr>
            <a:r>
              <a:rPr lang="he-IL" sz="2400" dirty="0">
                <a:solidFill>
                  <a:srgbClr val="000000"/>
                </a:solidFill>
                <a:latin typeface="Arial" pitchFamily="34" charset="0"/>
              </a:rPr>
              <a:t>למה </a:t>
            </a:r>
            <a:r>
              <a:rPr lang="en-US" sz="2400" dirty="0">
                <a:solidFill>
                  <a:srgbClr val="000000"/>
                </a:solidFill>
                <a:latin typeface="Arial" pitchFamily="34" charset="0"/>
              </a:rPr>
              <a:t>Web Caching</a:t>
            </a:r>
            <a:r>
              <a:rPr lang="he-IL" sz="2400" dirty="0">
                <a:solidFill>
                  <a:srgbClr val="000000"/>
                </a:solidFill>
                <a:latin typeface="Arial" pitchFamily="34" charset="0"/>
              </a:rPr>
              <a:t>?</a:t>
            </a:r>
          </a:p>
          <a:p>
            <a:pPr algn="r" rtl="1">
              <a:spcBef>
                <a:spcPct val="50000"/>
              </a:spcBef>
              <a:buFontTx/>
              <a:buChar char="•"/>
            </a:pPr>
            <a:r>
              <a:rPr lang="he-IL" sz="2400" b="0" dirty="0">
                <a:solidFill>
                  <a:srgbClr val="000000"/>
                </a:solidFill>
                <a:latin typeface="Arial" pitchFamily="34" charset="0"/>
              </a:rPr>
              <a:t> הקטנת זמן תגובה לבקשות </a:t>
            </a:r>
            <a:r>
              <a:rPr lang="en-US" sz="2400" b="0" dirty="0">
                <a:solidFill>
                  <a:srgbClr val="000000"/>
                </a:solidFill>
                <a:latin typeface="Arial" pitchFamily="34" charset="0"/>
              </a:rPr>
              <a:t/>
            </a:r>
            <a:br>
              <a:rPr lang="en-US" sz="2400" b="0" dirty="0">
                <a:solidFill>
                  <a:srgbClr val="000000"/>
                </a:solidFill>
                <a:latin typeface="Arial" pitchFamily="34" charset="0"/>
              </a:rPr>
            </a:br>
            <a:r>
              <a:rPr lang="he-IL" sz="2400" b="0" dirty="0">
                <a:solidFill>
                  <a:srgbClr val="000000"/>
                </a:solidFill>
                <a:latin typeface="Arial" pitchFamily="34" charset="0"/>
              </a:rPr>
              <a:t>  הלקוח</a:t>
            </a:r>
          </a:p>
          <a:p>
            <a:pPr algn="r" rtl="1">
              <a:spcBef>
                <a:spcPct val="50000"/>
              </a:spcBef>
              <a:buFontTx/>
              <a:buChar char="•"/>
            </a:pPr>
            <a:r>
              <a:rPr lang="he-IL" sz="2400" b="0" dirty="0">
                <a:solidFill>
                  <a:srgbClr val="000000"/>
                </a:solidFill>
                <a:latin typeface="Arial" pitchFamily="34" charset="0"/>
              </a:rPr>
              <a:t> צמצום תעבורה על קו </a:t>
            </a:r>
            <a:r>
              <a:rPr lang="en-US" sz="2400" b="0" dirty="0">
                <a:solidFill>
                  <a:srgbClr val="000000"/>
                </a:solidFill>
                <a:latin typeface="Arial" pitchFamily="34" charset="0"/>
              </a:rPr>
              <a:t/>
            </a:r>
            <a:br>
              <a:rPr lang="en-US" sz="2400" b="0" dirty="0">
                <a:solidFill>
                  <a:srgbClr val="000000"/>
                </a:solidFill>
                <a:latin typeface="Arial" pitchFamily="34" charset="0"/>
              </a:rPr>
            </a:br>
            <a:r>
              <a:rPr lang="he-IL" sz="2400" b="0" dirty="0">
                <a:solidFill>
                  <a:srgbClr val="000000"/>
                </a:solidFill>
                <a:latin typeface="Arial" pitchFamily="34" charset="0"/>
              </a:rPr>
              <a:t>  התקשורת של הארגון</a:t>
            </a:r>
          </a:p>
          <a:p>
            <a:pPr algn="r" rtl="1">
              <a:spcBef>
                <a:spcPct val="50000"/>
              </a:spcBef>
              <a:buFontTx/>
              <a:buChar char="•"/>
            </a:pPr>
            <a:r>
              <a:rPr lang="he-IL" sz="2400" b="0" dirty="0">
                <a:solidFill>
                  <a:srgbClr val="000000"/>
                </a:solidFill>
                <a:latin typeface="Arial" pitchFamily="34" charset="0"/>
              </a:rPr>
              <a:t> הורדת עומס על ספק התוכן, </a:t>
            </a:r>
            <a:r>
              <a:rPr lang="en-US" sz="2400" b="0" dirty="0">
                <a:solidFill>
                  <a:srgbClr val="000000"/>
                </a:solidFill>
                <a:latin typeface="Arial" pitchFamily="34" charset="0"/>
              </a:rPr>
              <a:t/>
            </a:r>
            <a:br>
              <a:rPr lang="en-US" sz="2400" b="0" dirty="0">
                <a:solidFill>
                  <a:srgbClr val="000000"/>
                </a:solidFill>
                <a:latin typeface="Arial" pitchFamily="34" charset="0"/>
              </a:rPr>
            </a:br>
            <a:r>
              <a:rPr lang="he-IL" sz="2400" b="0" dirty="0">
                <a:solidFill>
                  <a:srgbClr val="000000"/>
                </a:solidFill>
                <a:latin typeface="Arial" pitchFamily="34" charset="0"/>
              </a:rPr>
              <a:t>  שדרת הרשת </a:t>
            </a:r>
          </a:p>
        </p:txBody>
      </p:sp>
      <p:sp>
        <p:nvSpPr>
          <p:cNvPr id="6" name="Text Box 6"/>
          <p:cNvSpPr txBox="1">
            <a:spLocks noChangeArrowheads="1"/>
          </p:cNvSpPr>
          <p:nvPr/>
        </p:nvSpPr>
        <p:spPr bwMode="auto">
          <a:xfrm>
            <a:off x="4249738" y="2060848"/>
            <a:ext cx="4248150" cy="3749675"/>
          </a:xfrm>
          <a:prstGeom prst="rect">
            <a:avLst/>
          </a:prstGeom>
          <a:noFill/>
          <a:ln w="9525">
            <a:noFill/>
            <a:miter lim="800000"/>
            <a:headEnd/>
            <a:tailEnd/>
          </a:ln>
        </p:spPr>
        <p:txBody>
          <a:bodyPr>
            <a:spAutoFit/>
          </a:bodyPr>
          <a:lstStyle/>
          <a:p>
            <a:pPr algn="r" rtl="1">
              <a:spcBef>
                <a:spcPct val="50000"/>
              </a:spcBef>
              <a:buFontTx/>
              <a:buChar char="•"/>
            </a:pPr>
            <a:r>
              <a:rPr lang="he-IL" sz="2000" b="0">
                <a:solidFill>
                  <a:srgbClr val="000000"/>
                </a:solidFill>
                <a:latin typeface="Arial" pitchFamily="34" charset="0"/>
              </a:rPr>
              <a:t> </a:t>
            </a:r>
            <a:r>
              <a:rPr lang="en-US" sz="2000" b="0">
                <a:solidFill>
                  <a:srgbClr val="000000"/>
                </a:solidFill>
                <a:latin typeface="Arial" pitchFamily="34" charset="0"/>
              </a:rPr>
              <a:t>cache</a:t>
            </a:r>
            <a:r>
              <a:rPr lang="he-IL" sz="2000" b="0">
                <a:solidFill>
                  <a:srgbClr val="000000"/>
                </a:solidFill>
                <a:latin typeface="Arial" pitchFamily="34" charset="0"/>
              </a:rPr>
              <a:t> מתנהג גם כמו לקוח וגם </a:t>
            </a:r>
            <a:r>
              <a:rPr lang="en-US" sz="2000" b="0">
                <a:solidFill>
                  <a:srgbClr val="000000"/>
                </a:solidFill>
                <a:latin typeface="Arial" pitchFamily="34" charset="0"/>
              </a:rPr>
              <a:t/>
            </a:r>
            <a:br>
              <a:rPr lang="en-US" sz="2000" b="0">
                <a:solidFill>
                  <a:srgbClr val="000000"/>
                </a:solidFill>
                <a:latin typeface="Arial" pitchFamily="34" charset="0"/>
              </a:rPr>
            </a:br>
            <a:r>
              <a:rPr lang="he-IL" sz="2000" b="0">
                <a:solidFill>
                  <a:srgbClr val="000000"/>
                </a:solidFill>
                <a:latin typeface="Arial" pitchFamily="34" charset="0"/>
              </a:rPr>
              <a:t>  כמו שרת</a:t>
            </a:r>
          </a:p>
          <a:p>
            <a:pPr algn="r" rtl="1">
              <a:spcBef>
                <a:spcPct val="50000"/>
              </a:spcBef>
              <a:buFontTx/>
              <a:buChar char="•"/>
            </a:pPr>
            <a:r>
              <a:rPr lang="he-IL" sz="2000" b="0">
                <a:solidFill>
                  <a:srgbClr val="000000"/>
                </a:solidFill>
                <a:latin typeface="Arial" pitchFamily="34" charset="0"/>
              </a:rPr>
              <a:t> יכול לבדוק האם האובייקט עדכני    </a:t>
            </a:r>
            <a:r>
              <a:rPr lang="en-US" sz="2000" b="0">
                <a:solidFill>
                  <a:srgbClr val="000000"/>
                </a:solidFill>
                <a:latin typeface="Arial" pitchFamily="34" charset="0"/>
              </a:rPr>
              <a:t/>
            </a:r>
            <a:br>
              <a:rPr lang="en-US" sz="2000" b="0">
                <a:solidFill>
                  <a:srgbClr val="000000"/>
                </a:solidFill>
                <a:latin typeface="Arial" pitchFamily="34" charset="0"/>
              </a:rPr>
            </a:br>
            <a:r>
              <a:rPr lang="he-IL" sz="2000" b="0">
                <a:solidFill>
                  <a:srgbClr val="000000"/>
                </a:solidFill>
                <a:latin typeface="Arial" pitchFamily="34" charset="0"/>
              </a:rPr>
              <a:t>  באמצעות פתיח </a:t>
            </a:r>
            <a:r>
              <a:rPr lang="en-US" sz="2000" b="0">
                <a:solidFill>
                  <a:srgbClr val="000000"/>
                </a:solidFill>
                <a:latin typeface="Arial" pitchFamily="34" charset="0"/>
              </a:rPr>
              <a:t>HTTP</a:t>
            </a:r>
            <a:r>
              <a:rPr lang="he-IL" sz="2000" b="0">
                <a:solidFill>
                  <a:srgbClr val="000000"/>
                </a:solidFill>
                <a:latin typeface="Arial" pitchFamily="34" charset="0"/>
              </a:rPr>
              <a:t>: </a:t>
            </a:r>
            <a:r>
              <a:rPr lang="en-US" sz="2000" b="0">
                <a:solidFill>
                  <a:srgbClr val="000000"/>
                </a:solidFill>
                <a:latin typeface="Arial" pitchFamily="34" charset="0"/>
              </a:rPr>
              <a:t/>
            </a:r>
            <a:br>
              <a:rPr lang="en-US" sz="2000" b="0">
                <a:solidFill>
                  <a:srgbClr val="000000"/>
                </a:solidFill>
                <a:latin typeface="Arial" pitchFamily="34" charset="0"/>
              </a:rPr>
            </a:br>
            <a:r>
              <a:rPr lang="he-IL" sz="2000" b="0">
                <a:solidFill>
                  <a:srgbClr val="000000"/>
                </a:solidFill>
                <a:latin typeface="Arial" pitchFamily="34" charset="0"/>
              </a:rPr>
              <a:t>  "</a:t>
            </a:r>
            <a:r>
              <a:rPr lang="en-US" sz="2000" b="0">
                <a:solidFill>
                  <a:srgbClr val="000000"/>
                </a:solidFill>
                <a:latin typeface="Arial" pitchFamily="34" charset="0"/>
              </a:rPr>
              <a:t>if-modified-since</a:t>
            </a:r>
            <a:r>
              <a:rPr lang="he-IL" sz="2000" b="0">
                <a:solidFill>
                  <a:srgbClr val="000000"/>
                </a:solidFill>
                <a:latin typeface="Arial" pitchFamily="34" charset="0"/>
              </a:rPr>
              <a:t>"</a:t>
            </a:r>
            <a:endParaRPr lang="en-US" sz="2000" b="0">
              <a:solidFill>
                <a:srgbClr val="000000"/>
              </a:solidFill>
              <a:latin typeface="Arial" pitchFamily="34" charset="0"/>
            </a:endParaRPr>
          </a:p>
          <a:p>
            <a:pPr algn="r" rtl="1">
              <a:spcBef>
                <a:spcPct val="50000"/>
              </a:spcBef>
              <a:buFontTx/>
              <a:buChar char="•"/>
            </a:pPr>
            <a:r>
              <a:rPr lang="en-US" sz="2000" b="0">
                <a:solidFill>
                  <a:srgbClr val="000000"/>
                </a:solidFill>
                <a:latin typeface="Arial" pitchFamily="34" charset="0"/>
              </a:rPr>
              <a:t> </a:t>
            </a:r>
            <a:r>
              <a:rPr lang="he-IL" sz="2000" b="0">
                <a:solidFill>
                  <a:srgbClr val="000000"/>
                </a:solidFill>
                <a:latin typeface="Arial" pitchFamily="34" charset="0"/>
              </a:rPr>
              <a:t>בד"כ יותקן על ידי ספק </a:t>
            </a:r>
            <a:r>
              <a:rPr lang="en-US" sz="2000" b="0">
                <a:solidFill>
                  <a:srgbClr val="000000"/>
                </a:solidFill>
                <a:latin typeface="Arial" pitchFamily="34" charset="0"/>
              </a:rPr>
              <a:t/>
            </a:r>
            <a:br>
              <a:rPr lang="en-US" sz="2000" b="0">
                <a:solidFill>
                  <a:srgbClr val="000000"/>
                </a:solidFill>
                <a:latin typeface="Arial" pitchFamily="34" charset="0"/>
              </a:rPr>
            </a:br>
            <a:r>
              <a:rPr lang="he-IL" sz="2000" b="0">
                <a:solidFill>
                  <a:srgbClr val="000000"/>
                </a:solidFill>
                <a:latin typeface="Arial" pitchFamily="34" charset="0"/>
              </a:rPr>
              <a:t>  האינטרנט (אוניברסיטה, ספק </a:t>
            </a:r>
            <a:r>
              <a:rPr lang="en-US" sz="2000" b="0">
                <a:solidFill>
                  <a:srgbClr val="000000"/>
                </a:solidFill>
                <a:latin typeface="Arial" pitchFamily="34" charset="0"/>
              </a:rPr>
              <a:t/>
            </a:r>
            <a:br>
              <a:rPr lang="en-US" sz="2000" b="0">
                <a:solidFill>
                  <a:srgbClr val="000000"/>
                </a:solidFill>
                <a:latin typeface="Arial" pitchFamily="34" charset="0"/>
              </a:rPr>
            </a:br>
            <a:r>
              <a:rPr lang="he-IL" sz="2000" b="0">
                <a:solidFill>
                  <a:srgbClr val="000000"/>
                </a:solidFill>
                <a:latin typeface="Arial" pitchFamily="34" charset="0"/>
              </a:rPr>
              <a:t>  פרטי)</a:t>
            </a:r>
          </a:p>
          <a:p>
            <a:pPr algn="r" rtl="1">
              <a:spcBef>
                <a:spcPct val="50000"/>
              </a:spcBef>
              <a:buFontTx/>
              <a:buChar char="•"/>
            </a:pPr>
            <a:r>
              <a:rPr lang="he-IL" sz="2000" b="0">
                <a:solidFill>
                  <a:srgbClr val="000000"/>
                </a:solidFill>
                <a:latin typeface="Arial" pitchFamily="34" charset="0"/>
              </a:rPr>
              <a:t>  </a:t>
            </a:r>
            <a:r>
              <a:rPr lang="en-US" sz="2000" b="0">
                <a:solidFill>
                  <a:srgbClr val="FF0000"/>
                </a:solidFill>
                <a:sym typeface="Wingdings" pitchFamily="2" charset="2"/>
              </a:rPr>
              <a:t></a:t>
            </a:r>
            <a:r>
              <a:rPr lang="he-IL" sz="2000" b="0">
                <a:solidFill>
                  <a:srgbClr val="FF0000"/>
                </a:solidFill>
                <a:sym typeface="Wingdings" pitchFamily="2" charset="2"/>
              </a:rPr>
              <a:t> נכשל בדפים דינמיים</a:t>
            </a:r>
          </a:p>
          <a:p>
            <a:pPr algn="r" rtl="1">
              <a:spcBef>
                <a:spcPct val="50000"/>
              </a:spcBef>
              <a:buFontTx/>
              <a:buChar char="•"/>
            </a:pPr>
            <a:r>
              <a:rPr lang="he-IL" sz="2000" b="0">
                <a:solidFill>
                  <a:srgbClr val="000000"/>
                </a:solidFill>
                <a:sym typeface="Wingdings" pitchFamily="2" charset="2"/>
              </a:rPr>
              <a:t> </a:t>
            </a:r>
            <a:r>
              <a:rPr lang="en-US" sz="2000" b="0">
                <a:solidFill>
                  <a:srgbClr val="FF0000"/>
                </a:solidFill>
                <a:sym typeface="Wingdings" pitchFamily="2" charset="2"/>
              </a:rPr>
              <a:t></a:t>
            </a:r>
            <a:r>
              <a:rPr lang="he-IL" sz="2000" b="0">
                <a:solidFill>
                  <a:srgbClr val="FF0000"/>
                </a:solidFill>
                <a:sym typeface="Wingdings" pitchFamily="2" charset="2"/>
              </a:rPr>
              <a:t> דורש דרישה </a:t>
            </a:r>
            <a:r>
              <a:rPr lang="he-IL" sz="2000" b="0" u="sng">
                <a:solidFill>
                  <a:srgbClr val="FF0000"/>
                </a:solidFill>
                <a:sym typeface="Wingdings" pitchFamily="2" charset="2"/>
              </a:rPr>
              <a:t>לכל אובייקט</a:t>
            </a:r>
            <a:endParaRPr lang="en-US" sz="2000" b="0" u="sng">
              <a:solidFill>
                <a:srgbClr val="FF0000"/>
              </a:solidFill>
              <a:sym typeface="Wingdings" pitchFamily="2" charset="2"/>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he-IL" dirty="0" smtClean="0"/>
              <a:t>שיפורים – לא בהכרח בפרוטוקול</a:t>
            </a:r>
            <a:endParaRPr lang="he-IL" dirty="0"/>
          </a:p>
        </p:txBody>
      </p:sp>
      <p:sp>
        <p:nvSpPr>
          <p:cNvPr id="3" name="Text Placeholder 2"/>
          <p:cNvSpPr>
            <a:spLocks noGrp="1"/>
          </p:cNvSpPr>
          <p:nvPr>
            <p:ph type="body" idx="1"/>
          </p:nvPr>
        </p:nvSpPr>
        <p:spPr/>
        <p:txBody>
          <a:bodyPr/>
          <a:lstStyle/>
          <a:p>
            <a:pPr marL="457200" indent="-457200" algn="r" rtl="1">
              <a:buFont typeface="Arial" panose="020B0604020202020204" pitchFamily="34" charset="0"/>
              <a:buChar char="•"/>
            </a:pPr>
            <a:r>
              <a:rPr lang="he-IL" dirty="0" smtClean="0"/>
              <a:t>חצי מילה על אבטחה</a:t>
            </a:r>
          </a:p>
          <a:p>
            <a:pPr marL="457200" indent="-457200" algn="r" rtl="1">
              <a:buFont typeface="Arial" panose="020B0604020202020204" pitchFamily="34" charset="0"/>
              <a:buChar char="•"/>
            </a:pPr>
            <a:r>
              <a:rPr lang="en-US" dirty="0" smtClean="0"/>
              <a:t>Web Sessions</a:t>
            </a:r>
            <a:r>
              <a:rPr lang="he-IL" dirty="0" smtClean="0"/>
              <a:t> – גלישה נוחה יותר</a:t>
            </a:r>
          </a:p>
          <a:p>
            <a:pPr marL="457200" indent="-457200" algn="r" rtl="1">
              <a:buFont typeface="Arial" panose="020B0604020202020204" pitchFamily="34" charset="0"/>
              <a:buChar char="•"/>
            </a:pPr>
            <a:r>
              <a:rPr lang="en-US" dirty="0" smtClean="0"/>
              <a:t>Web proxy</a:t>
            </a:r>
            <a:r>
              <a:rPr lang="he-IL" dirty="0" smtClean="0"/>
              <a:t> – גלישה מהירה יותר</a:t>
            </a:r>
          </a:p>
          <a:p>
            <a:pPr marL="457200" indent="-457200" algn="r" rtl="1">
              <a:buFont typeface="Arial" panose="020B0604020202020204" pitchFamily="34" charset="0"/>
              <a:buChar char="•"/>
            </a:pPr>
            <a:r>
              <a:rPr lang="en-US" b="1" dirty="0" smtClean="0"/>
              <a:t>Http</a:t>
            </a:r>
            <a:r>
              <a:rPr lang="he-IL" b="1" dirty="0" smtClean="0"/>
              <a:t> לעזרת וידאו</a:t>
            </a:r>
          </a:p>
          <a:p>
            <a:pPr marL="457200" indent="-457200" algn="r" rtl="1">
              <a:buFont typeface="Arial" panose="020B0604020202020204" pitchFamily="34" charset="0"/>
              <a:buChar char="•"/>
            </a:pPr>
            <a:endParaRPr lang="he-IL" dirty="0" smtClean="0"/>
          </a:p>
          <a:p>
            <a:pPr marL="457200" indent="-457200" algn="r" rtl="1">
              <a:buFont typeface="Arial" panose="020B0604020202020204" pitchFamily="34" charset="0"/>
              <a:buChar char="•"/>
            </a:pPr>
            <a:endParaRPr lang="he-IL" dirty="0" smtClean="0"/>
          </a:p>
          <a:p>
            <a:pPr marL="457200" indent="-457200" algn="r" rtl="1">
              <a:buFont typeface="Arial" panose="020B0604020202020204" pitchFamily="34" charset="0"/>
              <a:buChar char="•"/>
            </a:pPr>
            <a:endParaRPr lang="he-IL" dirty="0" smtClean="0"/>
          </a:p>
          <a:p>
            <a:pPr marL="457200" indent="-457200" algn="r" rtl="1">
              <a:buFont typeface="Arial" panose="020B0604020202020204" pitchFamily="34" charset="0"/>
              <a:buChar char="•"/>
            </a:pPr>
            <a:endParaRPr lang="en-US" dirty="0" smtClean="0"/>
          </a:p>
          <a:p>
            <a:pPr marL="457200" indent="-457200" algn="r" rtl="1">
              <a:buFont typeface="Arial" panose="020B0604020202020204" pitchFamily="34" charset="0"/>
              <a:buChar char="•"/>
            </a:pPr>
            <a:endParaRPr lang="he-IL" dirty="0"/>
          </a:p>
        </p:txBody>
      </p:sp>
    </p:spTree>
    <p:extLst>
      <p:ext uri="{BB962C8B-B14F-4D97-AF65-F5344CB8AC3E}">
        <p14:creationId xmlns:p14="http://schemas.microsoft.com/office/powerpoint/2010/main" val="17029459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algn="ctr" rtl="1"/>
            <a:r>
              <a:rPr lang="he-IL" sz="8000" dirty="0" smtClean="0"/>
              <a:t>אבל אמרנו שכבות עם קשר מסוים לא?</a:t>
            </a:r>
            <a:endParaRPr lang="he-IL" sz="8000" dirty="0"/>
          </a:p>
        </p:txBody>
      </p:sp>
      <p:sp>
        <p:nvSpPr>
          <p:cNvPr id="4" name="כותרת 3"/>
          <p:cNvSpPr>
            <a:spLocks noGrp="1"/>
          </p:cNvSpPr>
          <p:nvPr>
            <p:ph type="title"/>
          </p:nvPr>
        </p:nvSpPr>
        <p:spPr/>
        <p:txBody>
          <a:bodyPr/>
          <a:lstStyle/>
          <a:p>
            <a:endParaRPr lang="he-IL"/>
          </a:p>
        </p:txBody>
      </p:sp>
    </p:spTree>
    <p:extLst>
      <p:ext uri="{BB962C8B-B14F-4D97-AF65-F5344CB8AC3E}">
        <p14:creationId xmlns:p14="http://schemas.microsoft.com/office/powerpoint/2010/main" val="88272405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altLang="he-IL" dirty="0" smtClean="0"/>
              <a:t>Places you meet http but you don’t know</a:t>
            </a:r>
            <a:endParaRPr lang="he-IL" altLang="he-IL" dirty="0" smtClean="0"/>
          </a:p>
        </p:txBody>
      </p:sp>
      <p:sp>
        <p:nvSpPr>
          <p:cNvPr id="75781" name="מציין מיקום של מספר שקופית 4"/>
          <p:cNvSpPr>
            <a:spLocks noGrp="1"/>
          </p:cNvSpPr>
          <p:nvPr>
            <p:ph type="sldNum" sz="quarter" idx="4294967295"/>
          </p:nvPr>
        </p:nvSpPr>
        <p:spPr>
          <a:xfrm>
            <a:off x="8467725" y="6486525"/>
            <a:ext cx="676275" cy="457200"/>
          </a:xfrm>
          <a:prstGeom prst="rect">
            <a:avLst/>
          </a:prstGeom>
          <a:noFill/>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200" smtClean="0">
                <a:latin typeface="Arial" panose="020B0604020202020204" pitchFamily="34" charset="0"/>
              </a:rPr>
              <a:t>7-</a:t>
            </a:r>
            <a:fld id="{6AAF6229-BFBC-4A0F-902E-C525F41D3B0F}" type="slidenum">
              <a:rPr lang="en-US" altLang="he-IL" sz="1200" smtClean="0">
                <a:latin typeface="Arial" panose="020B0604020202020204" pitchFamily="34" charset="0"/>
              </a:rPr>
              <a:pPr>
                <a:lnSpc>
                  <a:spcPct val="100000"/>
                </a:lnSpc>
                <a:spcBef>
                  <a:spcPct val="0"/>
                </a:spcBef>
                <a:buClrTx/>
                <a:buSzTx/>
                <a:buFontTx/>
                <a:buNone/>
              </a:pPr>
              <a:t>69</a:t>
            </a:fld>
            <a:endParaRPr lang="en-US" altLang="he-IL" sz="1200" smtClean="0">
              <a:latin typeface="Arial" panose="020B0604020202020204" pitchFamily="34" charset="0"/>
            </a:endParaRPr>
          </a:p>
        </p:txBody>
      </p:sp>
      <p:pic>
        <p:nvPicPr>
          <p:cNvPr id="3" name="תמונה 2"/>
          <p:cNvPicPr>
            <a:picLocks noChangeAspect="1"/>
          </p:cNvPicPr>
          <p:nvPr/>
        </p:nvPicPr>
        <p:blipFill rotWithShape="1">
          <a:blip r:embed="rId2"/>
          <a:srcRect l="92924" t="8400" r="1958" b="87400"/>
          <a:stretch/>
        </p:blipFill>
        <p:spPr>
          <a:xfrm>
            <a:off x="3059832" y="3140968"/>
            <a:ext cx="3588399" cy="1656184"/>
          </a:xfrm>
          <a:prstGeom prst="rect">
            <a:avLst/>
          </a:prstGeom>
        </p:spPr>
      </p:pic>
    </p:spTree>
    <p:extLst>
      <p:ext uri="{BB962C8B-B14F-4D97-AF65-F5344CB8AC3E}">
        <p14:creationId xmlns:p14="http://schemas.microsoft.com/office/powerpoint/2010/main" val="21945641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altLang="he-IL" smtClean="0"/>
              <a:t>Adaptive HTTP Streaming System (Protocol) </a:t>
            </a:r>
            <a:endParaRPr lang="he-IL" altLang="he-IL" smtClean="0"/>
          </a:p>
        </p:txBody>
      </p:sp>
      <p:sp>
        <p:nvSpPr>
          <p:cNvPr id="3" name="מציין מיקום תוכן 2"/>
          <p:cNvSpPr>
            <a:spLocks noGrp="1"/>
          </p:cNvSpPr>
          <p:nvPr>
            <p:ph type="body" idx="1"/>
          </p:nvPr>
        </p:nvSpPr>
        <p:spPr>
          <a:xfrm>
            <a:off x="457200" y="1600200"/>
            <a:ext cx="3826768" cy="2716213"/>
          </a:xfrm>
        </p:spPr>
        <p:txBody>
          <a:bodyPr/>
          <a:lstStyle/>
          <a:p>
            <a:endParaRPr lang="he-IL" altLang="he-IL" dirty="0" smtClean="0"/>
          </a:p>
          <a:p>
            <a:r>
              <a:rPr lang="en-US" altLang="he-IL" dirty="0" smtClean="0"/>
              <a:t>Server </a:t>
            </a:r>
          </a:p>
          <a:p>
            <a:pPr lvl="1"/>
            <a:r>
              <a:rPr lang="en-US" altLang="he-IL" dirty="0" smtClean="0"/>
              <a:t>Can be standard web server </a:t>
            </a:r>
          </a:p>
          <a:p>
            <a:pPr lvl="1"/>
            <a:r>
              <a:rPr lang="en-US" altLang="he-IL" dirty="0" smtClean="0"/>
              <a:t>Media segment can be prepared in-line or off-line </a:t>
            </a:r>
          </a:p>
          <a:p>
            <a:endParaRPr lang="he-IL" altLang="he-IL" dirty="0" smtClean="0"/>
          </a:p>
          <a:p>
            <a:endParaRPr lang="he-IL" altLang="he-IL" dirty="0" smtClean="0"/>
          </a:p>
        </p:txBody>
      </p:sp>
      <p:sp>
        <p:nvSpPr>
          <p:cNvPr id="4" name="מציין מיקום של כותרת תחתונה 3"/>
          <p:cNvSpPr>
            <a:spLocks noGrp="1"/>
          </p:cNvSpPr>
          <p:nvPr>
            <p:ph type="ftr" sz="quarter" idx="4294967295"/>
          </p:nvPr>
        </p:nvSpPr>
        <p:spPr>
          <a:xfrm>
            <a:off x="6248400" y="6486525"/>
            <a:ext cx="2895600" cy="457200"/>
          </a:xfrm>
          <a:prstGeom prst="rect">
            <a:avLst/>
          </a:prstGeom>
        </p:spPr>
        <p:txBody>
          <a:bodyPr/>
          <a:lstStyle/>
          <a:p>
            <a:pPr>
              <a:defRPr/>
            </a:pPr>
            <a:r>
              <a:rPr lang="en-US" smtClean="0"/>
              <a:t>Multmedia Networking</a:t>
            </a:r>
            <a:endParaRPr lang="en-US" dirty="0"/>
          </a:p>
        </p:txBody>
      </p:sp>
      <p:sp>
        <p:nvSpPr>
          <p:cNvPr id="76805" name="מציין מיקום של מספר שקופית 4"/>
          <p:cNvSpPr>
            <a:spLocks noGrp="1"/>
          </p:cNvSpPr>
          <p:nvPr>
            <p:ph type="sldNum" sz="quarter" idx="4294967295"/>
          </p:nvPr>
        </p:nvSpPr>
        <p:spPr>
          <a:xfrm>
            <a:off x="8467725" y="6486525"/>
            <a:ext cx="676275" cy="457200"/>
          </a:xfrm>
          <a:prstGeom prst="rect">
            <a:avLst/>
          </a:prstGeom>
          <a:noFill/>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200" smtClean="0">
                <a:latin typeface="Arial" panose="020B0604020202020204" pitchFamily="34" charset="0"/>
              </a:rPr>
              <a:t>7-</a:t>
            </a:r>
            <a:fld id="{9AB08A29-12A9-4AAA-90E0-4856E735C08C}" type="slidenum">
              <a:rPr lang="en-US" altLang="he-IL" sz="1200" smtClean="0">
                <a:latin typeface="Arial" panose="020B0604020202020204" pitchFamily="34" charset="0"/>
              </a:rPr>
              <a:pPr>
                <a:lnSpc>
                  <a:spcPct val="100000"/>
                </a:lnSpc>
                <a:spcBef>
                  <a:spcPct val="0"/>
                </a:spcBef>
                <a:buClrTx/>
                <a:buSzTx/>
                <a:buFontTx/>
                <a:buNone/>
              </a:pPr>
              <a:t>70</a:t>
            </a:fld>
            <a:endParaRPr lang="en-US" altLang="he-IL" sz="1200" smtClean="0">
              <a:latin typeface="Arial" panose="020B0604020202020204" pitchFamily="34" charset="0"/>
            </a:endParaRPr>
          </a:p>
        </p:txBody>
      </p:sp>
      <p:sp>
        <p:nvSpPr>
          <p:cNvPr id="6" name="מציין מיקום תוכן 2"/>
          <p:cNvSpPr txBox="1">
            <a:spLocks/>
          </p:cNvSpPr>
          <p:nvPr/>
        </p:nvSpPr>
        <p:spPr bwMode="auto">
          <a:xfrm>
            <a:off x="4648200" y="1671638"/>
            <a:ext cx="4283075"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defRPr/>
            </a:pPr>
            <a:endParaRPr lang="he-IL" i="0" smtClean="0"/>
          </a:p>
          <a:p>
            <a:pPr>
              <a:defRPr/>
            </a:pPr>
            <a:r>
              <a:rPr lang="en-US" i="0" smtClean="0"/>
              <a:t>Client </a:t>
            </a:r>
          </a:p>
          <a:p>
            <a:pPr lvl="1">
              <a:defRPr/>
            </a:pPr>
            <a:r>
              <a:rPr lang="en-US" i="0" smtClean="0"/>
              <a:t>Sends series of HTTP GET segment requests and receives segments </a:t>
            </a:r>
          </a:p>
          <a:p>
            <a:pPr lvl="1">
              <a:defRPr/>
            </a:pPr>
            <a:r>
              <a:rPr lang="en-US" i="0" smtClean="0"/>
              <a:t>Performs rate adaptation before sending a new GET segment request </a:t>
            </a:r>
          </a:p>
          <a:p>
            <a:pPr>
              <a:defRPr/>
            </a:pPr>
            <a:endParaRPr lang="he-IL" i="0" smtClean="0"/>
          </a:p>
        </p:txBody>
      </p:sp>
      <p:pic>
        <p:nvPicPr>
          <p:cNvPr id="76807" name="תמונה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90625" y="4316413"/>
            <a:ext cx="7113588" cy="193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39923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altLang="he-IL" smtClean="0"/>
              <a:t>HTTP Request and Response</a:t>
            </a:r>
            <a:endParaRPr lang="he-IL" altLang="he-IL" smtClean="0"/>
          </a:p>
        </p:txBody>
      </p:sp>
      <p:sp>
        <p:nvSpPr>
          <p:cNvPr id="5" name="מציין מיקום טקסט 4"/>
          <p:cNvSpPr>
            <a:spLocks noGrp="1"/>
          </p:cNvSpPr>
          <p:nvPr>
            <p:ph type="body" idx="1"/>
          </p:nvPr>
        </p:nvSpPr>
        <p:spPr/>
        <p:txBody>
          <a:bodyPr/>
          <a:lstStyle/>
          <a:p>
            <a:endParaRPr lang="he-IL"/>
          </a:p>
        </p:txBody>
      </p:sp>
      <p:sp>
        <p:nvSpPr>
          <p:cNvPr id="4" name="מציין מיקום של כותרת תחתונה 3"/>
          <p:cNvSpPr>
            <a:spLocks noGrp="1"/>
          </p:cNvSpPr>
          <p:nvPr>
            <p:ph type="ftr" sz="quarter" idx="4294967295"/>
          </p:nvPr>
        </p:nvSpPr>
        <p:spPr>
          <a:xfrm>
            <a:off x="6248400" y="6486525"/>
            <a:ext cx="2895600" cy="457200"/>
          </a:xfrm>
          <a:prstGeom prst="rect">
            <a:avLst/>
          </a:prstGeom>
        </p:spPr>
        <p:txBody>
          <a:bodyPr/>
          <a:lstStyle/>
          <a:p>
            <a:pPr>
              <a:defRPr/>
            </a:pPr>
            <a:r>
              <a:rPr lang="en-US" smtClean="0"/>
              <a:t>Multmedia Networking</a:t>
            </a:r>
            <a:endParaRPr lang="en-US" dirty="0"/>
          </a:p>
        </p:txBody>
      </p:sp>
      <p:sp>
        <p:nvSpPr>
          <p:cNvPr id="75781" name="מציין מיקום של מספר שקופית 4"/>
          <p:cNvSpPr>
            <a:spLocks noGrp="1"/>
          </p:cNvSpPr>
          <p:nvPr>
            <p:ph type="sldNum" sz="quarter" idx="4294967295"/>
          </p:nvPr>
        </p:nvSpPr>
        <p:spPr>
          <a:xfrm>
            <a:off x="8467725" y="6486525"/>
            <a:ext cx="676275" cy="457200"/>
          </a:xfrm>
          <a:prstGeom prst="rect">
            <a:avLst/>
          </a:prstGeom>
          <a:noFill/>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200" smtClean="0">
                <a:latin typeface="Arial" panose="020B0604020202020204" pitchFamily="34" charset="0"/>
              </a:rPr>
              <a:t>7-</a:t>
            </a:r>
            <a:fld id="{6AAF6229-BFBC-4A0F-902E-C525F41D3B0F}" type="slidenum">
              <a:rPr lang="en-US" altLang="he-IL" sz="1200" smtClean="0">
                <a:latin typeface="Arial" panose="020B0604020202020204" pitchFamily="34" charset="0"/>
              </a:rPr>
              <a:pPr>
                <a:lnSpc>
                  <a:spcPct val="100000"/>
                </a:lnSpc>
                <a:spcBef>
                  <a:spcPct val="0"/>
                </a:spcBef>
                <a:buClrTx/>
                <a:buSzTx/>
                <a:buFontTx/>
                <a:buNone/>
              </a:pPr>
              <a:t>71</a:t>
            </a:fld>
            <a:endParaRPr lang="en-US" altLang="he-IL" sz="1200" smtClean="0">
              <a:latin typeface="Arial" panose="020B0604020202020204" pitchFamily="34" charset="0"/>
            </a:endParaRPr>
          </a:p>
        </p:txBody>
      </p:sp>
      <p:pic>
        <p:nvPicPr>
          <p:cNvPr id="757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14463"/>
            <a:ext cx="9144000" cy="4951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1207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en-US" dirty="0" smtClean="0">
                <a:solidFill>
                  <a:schemeClr val="bg1"/>
                </a:solidFill>
                <a:latin typeface="Arial" pitchFamily="34" charset="0"/>
              </a:rPr>
              <a:t>MPD</a:t>
            </a:r>
            <a:endParaRPr lang="he-IL" dirty="0">
              <a:solidFill>
                <a:schemeClr val="bg1"/>
              </a:solidFill>
            </a:endParaRPr>
          </a:p>
        </p:txBody>
      </p:sp>
      <p:pic>
        <p:nvPicPr>
          <p:cNvPr id="3" name="תמונה 2"/>
          <p:cNvPicPr>
            <a:picLocks noChangeAspect="1"/>
          </p:cNvPicPr>
          <p:nvPr/>
        </p:nvPicPr>
        <p:blipFill rotWithShape="1">
          <a:blip r:embed="rId2"/>
          <a:srcRect t="13165" r="16920" b="9137"/>
          <a:stretch/>
        </p:blipFill>
        <p:spPr>
          <a:xfrm>
            <a:off x="0" y="1556792"/>
            <a:ext cx="9170962" cy="4824536"/>
          </a:xfrm>
          <a:prstGeom prst="rect">
            <a:avLst/>
          </a:prstGeom>
        </p:spPr>
      </p:pic>
    </p:spTree>
    <p:extLst>
      <p:ext uri="{BB962C8B-B14F-4D97-AF65-F5344CB8AC3E}">
        <p14:creationId xmlns:p14="http://schemas.microsoft.com/office/powerpoint/2010/main" val="24801204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p:cNvSpPr>
            <a:spLocks noGrp="1"/>
          </p:cNvSpPr>
          <p:nvPr>
            <p:ph type="title"/>
          </p:nvPr>
        </p:nvSpPr>
        <p:spPr/>
        <p:txBody>
          <a:bodyPr/>
          <a:lstStyle/>
          <a:p>
            <a:endParaRPr lang="he-IL"/>
          </a:p>
        </p:txBody>
      </p:sp>
      <p:pic>
        <p:nvPicPr>
          <p:cNvPr id="5" name="תמונה 4"/>
          <p:cNvPicPr>
            <a:picLocks noChangeAspect="1"/>
          </p:cNvPicPr>
          <p:nvPr/>
        </p:nvPicPr>
        <p:blipFill rotWithShape="1">
          <a:blip r:embed="rId2"/>
          <a:srcRect r="52517"/>
          <a:stretch/>
        </p:blipFill>
        <p:spPr>
          <a:xfrm>
            <a:off x="1567045" y="68140"/>
            <a:ext cx="6009909" cy="6789860"/>
          </a:xfrm>
          <a:prstGeom prst="rect">
            <a:avLst/>
          </a:prstGeom>
        </p:spPr>
      </p:pic>
    </p:spTree>
    <p:extLst>
      <p:ext uri="{BB962C8B-B14F-4D97-AF65-F5344CB8AC3E}">
        <p14:creationId xmlns:p14="http://schemas.microsoft.com/office/powerpoint/2010/main" val="22487125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eaLnBrk="1" hangingPunct="1"/>
            <a:r>
              <a:rPr lang="en-US" altLang="he-IL" sz="2300" smtClean="0">
                <a:latin typeface="Comic Sans MS" panose="030F0702030302020204" pitchFamily="66" charset="0"/>
              </a:rPr>
              <a:t/>
            </a:r>
            <a:br>
              <a:rPr lang="en-US" altLang="he-IL" sz="2300" smtClean="0">
                <a:latin typeface="Comic Sans MS" panose="030F0702030302020204" pitchFamily="66" charset="0"/>
              </a:rPr>
            </a:br>
            <a:r>
              <a:rPr lang="en-US" altLang="he-IL" sz="2300" smtClean="0">
                <a:latin typeface="Comic Sans MS" panose="030F0702030302020204" pitchFamily="66" charset="0"/>
              </a:rPr>
              <a:t>Why Adaptive ?</a:t>
            </a:r>
            <a:br>
              <a:rPr lang="en-US" altLang="he-IL" sz="2300" smtClean="0">
                <a:latin typeface="Comic Sans MS" panose="030F0702030302020204" pitchFamily="66" charset="0"/>
              </a:rPr>
            </a:br>
            <a:r>
              <a:rPr lang="en-US" altLang="he-IL" sz="2300" smtClean="0">
                <a:latin typeface="Comic Sans MS" panose="030F0702030302020204" pitchFamily="66" charset="0"/>
              </a:rPr>
              <a:t>Meet our best video friend</a:t>
            </a:r>
            <a:endParaRPr lang="he-IL" altLang="he-IL" sz="2300" smtClean="0">
              <a:latin typeface="Comic Sans MS" panose="030F0702030302020204" pitchFamily="66" charset="0"/>
            </a:endParaRPr>
          </a:p>
        </p:txBody>
      </p:sp>
      <p:sp>
        <p:nvSpPr>
          <p:cNvPr id="2" name="מציין מיקום טקסט 1"/>
          <p:cNvSpPr>
            <a:spLocks noGrp="1"/>
          </p:cNvSpPr>
          <p:nvPr>
            <p:ph type="body" idx="1"/>
          </p:nvPr>
        </p:nvSpPr>
        <p:spPr/>
        <p:txBody>
          <a:bodyPr/>
          <a:lstStyle/>
          <a:p>
            <a:endParaRPr lang="he-IL" dirty="0"/>
          </a:p>
        </p:txBody>
      </p:sp>
      <p:pic>
        <p:nvPicPr>
          <p:cNvPr id="77827" name="תמונה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3446" y="2204864"/>
            <a:ext cx="7429500" cy="417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8" name="מלבן 1"/>
          <p:cNvSpPr>
            <a:spLocks noChangeArrowheads="1"/>
          </p:cNvSpPr>
          <p:nvPr/>
        </p:nvSpPr>
        <p:spPr bwMode="auto">
          <a:xfrm>
            <a:off x="1479550" y="1574800"/>
            <a:ext cx="6464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800" dirty="0">
                <a:latin typeface="Times New Roman" panose="02020603050405020304" pitchFamily="18" charset="0"/>
                <a:hlinkClick r:id="rId4"/>
              </a:rPr>
              <a:t>http://www.youtube.com/watch?v=xtmXNBnwYLk</a:t>
            </a:r>
            <a:endParaRPr lang="he-IL" altLang="he-IL" sz="1800" dirty="0">
              <a:latin typeface="Times New Roman" panose="02020603050405020304" pitchFamily="18" charset="0"/>
            </a:endParaRPr>
          </a:p>
        </p:txBody>
      </p:sp>
    </p:spTree>
    <p:extLst>
      <p:ext uri="{BB962C8B-B14F-4D97-AF65-F5344CB8AC3E}">
        <p14:creationId xmlns:p14="http://schemas.microsoft.com/office/powerpoint/2010/main" val="32659513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852936"/>
            <a:ext cx="8229600" cy="1143000"/>
          </a:xfrm>
        </p:spPr>
        <p:txBody>
          <a:bodyPr/>
          <a:lstStyle/>
          <a:p>
            <a:pPr algn="ctr" rtl="1"/>
            <a:r>
              <a:rPr lang="he-IL" b="1" dirty="0" smtClean="0">
                <a:solidFill>
                  <a:srgbClr val="FF0000"/>
                </a:solidFill>
              </a:rPr>
              <a:t>אבל רגע – איך אני מגיע לשרת?</a:t>
            </a:r>
            <a:br>
              <a:rPr lang="he-IL" b="1" dirty="0" smtClean="0">
                <a:solidFill>
                  <a:srgbClr val="FF0000"/>
                </a:solidFill>
              </a:rPr>
            </a:br>
            <a:r>
              <a:rPr lang="he-IL" b="1" dirty="0" smtClean="0">
                <a:solidFill>
                  <a:srgbClr val="FF0000"/>
                </a:solidFill>
              </a:rPr>
              <a:t>ישר </a:t>
            </a:r>
            <a:r>
              <a:rPr lang="he-IL" b="1" dirty="0" err="1" smtClean="0">
                <a:solidFill>
                  <a:srgbClr val="FF0000"/>
                </a:solidFill>
              </a:rPr>
              <a:t>ישר</a:t>
            </a:r>
            <a:r>
              <a:rPr lang="he-IL" b="1" dirty="0" smtClean="0">
                <a:solidFill>
                  <a:srgbClr val="FF0000"/>
                </a:solidFill>
              </a:rPr>
              <a:t> ואז ימינה?</a:t>
            </a:r>
            <a:br>
              <a:rPr lang="he-IL" b="1" dirty="0" smtClean="0">
                <a:solidFill>
                  <a:srgbClr val="FF0000"/>
                </a:solidFill>
              </a:rPr>
            </a:br>
            <a:r>
              <a:rPr lang="he-IL" b="1" dirty="0" err="1" smtClean="0">
                <a:solidFill>
                  <a:srgbClr val="FF0000"/>
                </a:solidFill>
              </a:rPr>
              <a:t>וויז</a:t>
            </a:r>
            <a:r>
              <a:rPr lang="he-IL" b="1" dirty="0" smtClean="0">
                <a:solidFill>
                  <a:srgbClr val="FF0000"/>
                </a:solidFill>
              </a:rPr>
              <a:t>?</a:t>
            </a:r>
            <a:endParaRPr lang="he-IL" b="1" dirty="0">
              <a:solidFill>
                <a:srgbClr val="FF0000"/>
              </a:solidFill>
            </a:endParaRPr>
          </a:p>
        </p:txBody>
      </p:sp>
      <p:sp>
        <p:nvSpPr>
          <p:cNvPr id="4" name="מציין מיקום טקסט 3"/>
          <p:cNvSpPr>
            <a:spLocks noGrp="1"/>
          </p:cNvSpPr>
          <p:nvPr>
            <p:ph type="body" idx="1"/>
          </p:nvPr>
        </p:nvSpPr>
        <p:spPr/>
        <p:txBody>
          <a:bodyPr/>
          <a:lstStyle/>
          <a:p>
            <a:endParaRPr lang="he-IL"/>
          </a:p>
        </p:txBody>
      </p:sp>
    </p:spTree>
    <p:extLst>
      <p:ext uri="{BB962C8B-B14F-4D97-AF65-F5344CB8AC3E}">
        <p14:creationId xmlns:p14="http://schemas.microsoft.com/office/powerpoint/2010/main" val="138316531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DNS</a:t>
            </a:r>
            <a:endParaRPr lang="he-IL" dirty="0"/>
          </a:p>
        </p:txBody>
      </p:sp>
      <p:sp>
        <p:nvSpPr>
          <p:cNvPr id="5" name="Subtitle 4"/>
          <p:cNvSpPr>
            <a:spLocks noGrp="1"/>
          </p:cNvSpPr>
          <p:nvPr>
            <p:ph type="subTitle" idx="1"/>
          </p:nvPr>
        </p:nvSpPr>
        <p:spPr/>
        <p:txBody>
          <a:bodyPr/>
          <a:lstStyle/>
          <a:p>
            <a:endParaRPr lang="he-IL" dirty="0"/>
          </a:p>
        </p:txBody>
      </p:sp>
    </p:spTree>
    <p:extLst>
      <p:ext uri="{BB962C8B-B14F-4D97-AF65-F5344CB8AC3E}">
        <p14:creationId xmlns:p14="http://schemas.microsoft.com/office/powerpoint/2010/main" val="2023791991"/>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latin typeface="Arial" pitchFamily="34" charset="0"/>
              </a:rPr>
              <a:t>DNS: Domain Name System</a:t>
            </a:r>
            <a:endParaRPr lang="he-IL" dirty="0">
              <a:solidFill>
                <a:schemeClr val="bg1"/>
              </a:solidFill>
            </a:endParaRPr>
          </a:p>
        </p:txBody>
      </p:sp>
      <p:sp>
        <p:nvSpPr>
          <p:cNvPr id="4" name="Text Box 5"/>
          <p:cNvSpPr txBox="1">
            <a:spLocks noChangeArrowheads="1"/>
          </p:cNvSpPr>
          <p:nvPr/>
        </p:nvSpPr>
        <p:spPr bwMode="auto">
          <a:xfrm>
            <a:off x="323528" y="1700808"/>
            <a:ext cx="8352284" cy="3600986"/>
          </a:xfrm>
          <a:prstGeom prst="rect">
            <a:avLst/>
          </a:prstGeom>
          <a:noFill/>
          <a:ln w="9525">
            <a:noFill/>
            <a:miter lim="800000"/>
            <a:headEnd/>
            <a:tailEnd/>
          </a:ln>
        </p:spPr>
        <p:txBody>
          <a:bodyPr wrap="square">
            <a:spAutoFit/>
          </a:bodyPr>
          <a:lstStyle/>
          <a:p>
            <a:pPr algn="r" rtl="1">
              <a:spcBef>
                <a:spcPct val="50000"/>
              </a:spcBef>
            </a:pPr>
            <a:r>
              <a:rPr lang="en-US" sz="2800" b="0" dirty="0">
                <a:solidFill>
                  <a:srgbClr val="000099"/>
                </a:solidFill>
                <a:latin typeface="Arial" pitchFamily="34" charset="0"/>
              </a:rPr>
              <a:t>internet hosts</a:t>
            </a:r>
            <a:r>
              <a:rPr lang="he-IL" sz="2800" b="0" dirty="0">
                <a:solidFill>
                  <a:srgbClr val="000099"/>
                </a:solidFill>
                <a:latin typeface="Arial" pitchFamily="34" charset="0"/>
              </a:rPr>
              <a:t>:</a:t>
            </a:r>
          </a:p>
          <a:p>
            <a:pPr algn="r" rtl="1">
              <a:spcBef>
                <a:spcPct val="50000"/>
              </a:spcBef>
            </a:pPr>
            <a:r>
              <a:rPr lang="he-IL" sz="2000" b="0" dirty="0" smtClean="0">
                <a:solidFill>
                  <a:srgbClr val="000000"/>
                </a:solidFill>
                <a:latin typeface="Arial" pitchFamily="34" charset="0"/>
              </a:rPr>
              <a:t>- </a:t>
            </a:r>
            <a:r>
              <a:rPr lang="he-IL" sz="2000" b="0" dirty="0">
                <a:solidFill>
                  <a:srgbClr val="000000"/>
                </a:solidFill>
                <a:latin typeface="Arial" pitchFamily="34" charset="0"/>
              </a:rPr>
              <a:t>כתובת </a:t>
            </a:r>
            <a:r>
              <a:rPr lang="en-US" sz="2000" b="0" dirty="0">
                <a:solidFill>
                  <a:srgbClr val="000000"/>
                </a:solidFill>
                <a:latin typeface="Arial" pitchFamily="34" charset="0"/>
              </a:rPr>
              <a:t>IP</a:t>
            </a:r>
            <a:r>
              <a:rPr lang="he-IL" sz="2000" b="0" dirty="0">
                <a:solidFill>
                  <a:srgbClr val="000000"/>
                </a:solidFill>
                <a:latin typeface="Arial" pitchFamily="34" charset="0"/>
              </a:rPr>
              <a:t> (32 ביט) – משמשת </a:t>
            </a:r>
            <a:r>
              <a:rPr lang="he-IL" sz="2000" b="0" dirty="0" smtClean="0">
                <a:solidFill>
                  <a:srgbClr val="000000"/>
                </a:solidFill>
                <a:latin typeface="Arial" pitchFamily="34" charset="0"/>
              </a:rPr>
              <a:t>לכיתוב </a:t>
            </a:r>
            <a:r>
              <a:rPr lang="en-US" sz="2000" b="0" dirty="0" err="1">
                <a:solidFill>
                  <a:srgbClr val="000000"/>
                </a:solidFill>
                <a:latin typeface="Arial" pitchFamily="34" charset="0"/>
              </a:rPr>
              <a:t>datagrams</a:t>
            </a:r>
            <a:r>
              <a:rPr lang="he-IL" sz="2000" b="0" dirty="0">
                <a:solidFill>
                  <a:srgbClr val="000000"/>
                </a:solidFill>
                <a:latin typeface="Arial" pitchFamily="34" charset="0"/>
              </a:rPr>
              <a:t>, אחת לכל </a:t>
            </a:r>
            <a:r>
              <a:rPr lang="he-IL" sz="2000" b="0" dirty="0" smtClean="0">
                <a:solidFill>
                  <a:srgbClr val="000000"/>
                </a:solidFill>
                <a:latin typeface="Arial" pitchFamily="34" charset="0"/>
              </a:rPr>
              <a:t>מתאם </a:t>
            </a:r>
            <a:r>
              <a:rPr lang="he-IL" sz="2000" b="0" dirty="0">
                <a:solidFill>
                  <a:srgbClr val="000000"/>
                </a:solidFill>
                <a:latin typeface="Arial" pitchFamily="34" charset="0"/>
              </a:rPr>
              <a:t>רשת</a:t>
            </a:r>
          </a:p>
          <a:p>
            <a:pPr algn="r" rtl="1">
              <a:spcBef>
                <a:spcPct val="50000"/>
              </a:spcBef>
            </a:pPr>
            <a:r>
              <a:rPr lang="he-IL" sz="2000" b="0" dirty="0" smtClean="0">
                <a:solidFill>
                  <a:srgbClr val="000000"/>
                </a:solidFill>
                <a:latin typeface="Arial" pitchFamily="34" charset="0"/>
              </a:rPr>
              <a:t>- </a:t>
            </a:r>
            <a:r>
              <a:rPr lang="he-IL" sz="2000" b="0" dirty="0">
                <a:solidFill>
                  <a:srgbClr val="000000"/>
                </a:solidFill>
                <a:latin typeface="Arial" pitchFamily="34" charset="0"/>
              </a:rPr>
              <a:t>שמות דומיין: </a:t>
            </a:r>
            <a:r>
              <a:rPr lang="en-US" sz="2000" b="0" dirty="0">
                <a:solidFill>
                  <a:srgbClr val="000000"/>
                </a:solidFill>
                <a:latin typeface="Arial" pitchFamily="34" charset="0"/>
              </a:rPr>
              <a:t>colman.ac.il</a:t>
            </a:r>
            <a:endParaRPr lang="he-IL" sz="2000" b="0" dirty="0">
              <a:solidFill>
                <a:srgbClr val="000000"/>
              </a:solidFill>
              <a:latin typeface="Arial" pitchFamily="34" charset="0"/>
            </a:endParaRPr>
          </a:p>
          <a:p>
            <a:pPr algn="r" rtl="1">
              <a:spcBef>
                <a:spcPct val="50000"/>
              </a:spcBef>
              <a:buFontTx/>
              <a:buChar char="-"/>
            </a:pPr>
            <a:r>
              <a:rPr lang="he-IL" sz="2000" b="0" dirty="0" smtClean="0">
                <a:solidFill>
                  <a:srgbClr val="000000"/>
                </a:solidFill>
                <a:latin typeface="Arial" pitchFamily="34" charset="0"/>
              </a:rPr>
              <a:t> שמות</a:t>
            </a:r>
            <a:r>
              <a:rPr lang="he-IL" sz="2000" b="0" dirty="0">
                <a:solidFill>
                  <a:srgbClr val="000000"/>
                </a:solidFill>
                <a:latin typeface="Arial" pitchFamily="34" charset="0"/>
              </a:rPr>
              <a:t>: משמשים </a:t>
            </a:r>
            <a:r>
              <a:rPr lang="he-IL" sz="2000" b="0" dirty="0" smtClean="0">
                <a:solidFill>
                  <a:srgbClr val="000000"/>
                </a:solidFill>
                <a:latin typeface="Arial" pitchFamily="34" charset="0"/>
              </a:rPr>
              <a:t>בני-אדם</a:t>
            </a:r>
          </a:p>
          <a:p>
            <a:pPr algn="r" rtl="1">
              <a:spcBef>
                <a:spcPct val="50000"/>
              </a:spcBef>
            </a:pPr>
            <a:r>
              <a:rPr lang="he-IL" sz="2000" dirty="0" smtClean="0">
                <a:latin typeface="Arial" pitchFamily="34" charset="0"/>
              </a:rPr>
              <a:t>כדי שנוכל להשתמש בשמות אנו צריכים מערכת שתאפשר תרגום שמות הדומיינים לכתובות </a:t>
            </a:r>
            <a:r>
              <a:rPr lang="en-US" sz="2000" dirty="0" smtClean="0">
                <a:latin typeface="Arial" pitchFamily="34" charset="0"/>
              </a:rPr>
              <a:t>IP</a:t>
            </a:r>
            <a:endParaRPr lang="he-IL" sz="2000" b="0" dirty="0">
              <a:solidFill>
                <a:srgbClr val="000000"/>
              </a:solidFill>
              <a:latin typeface="Arial" pitchFamily="34" charset="0"/>
            </a:endParaRPr>
          </a:p>
          <a:p>
            <a:pPr algn="r" rtl="1">
              <a:spcBef>
                <a:spcPct val="50000"/>
              </a:spcBef>
            </a:pPr>
            <a:r>
              <a:rPr lang="he-IL" sz="2000" dirty="0">
                <a:solidFill>
                  <a:srgbClr val="000000"/>
                </a:solidFill>
                <a:latin typeface="Arial" pitchFamily="34" charset="0"/>
              </a:rPr>
              <a:t>שאלה:</a:t>
            </a:r>
            <a:r>
              <a:rPr lang="he-IL" sz="2000" b="0" dirty="0">
                <a:solidFill>
                  <a:srgbClr val="000000"/>
                </a:solidFill>
                <a:latin typeface="Arial" pitchFamily="34" charset="0"/>
              </a:rPr>
              <a:t> </a:t>
            </a:r>
            <a:r>
              <a:rPr lang="he-IL" sz="2000" b="0" dirty="0" smtClean="0">
                <a:solidFill>
                  <a:srgbClr val="000000"/>
                </a:solidFill>
                <a:latin typeface="Arial" pitchFamily="34" charset="0"/>
              </a:rPr>
              <a:t>איך מתכננים מערכת כזו?</a:t>
            </a:r>
          </a:p>
          <a:p>
            <a:pPr algn="r" rtl="1">
              <a:spcBef>
                <a:spcPct val="50000"/>
              </a:spcBef>
            </a:pPr>
            <a:r>
              <a:rPr lang="he-IL" sz="2000" dirty="0" smtClean="0">
                <a:latin typeface="Arial" pitchFamily="34" charset="0"/>
              </a:rPr>
              <a:t>כדי לתכנן מערכת כזו צריכים קודם להבין מה הדרישות ממערכת זו?</a:t>
            </a:r>
            <a:endParaRPr lang="en-US" sz="2000" dirty="0">
              <a:solidFill>
                <a:srgbClr val="000000"/>
              </a:solidFill>
              <a:latin typeface="Arial" pitchFamily="34" charset="0"/>
            </a:endParaRPr>
          </a:p>
        </p:txBody>
      </p:sp>
    </p:spTree>
    <p:extLst>
      <p:ext uri="{BB962C8B-B14F-4D97-AF65-F5344CB8AC3E}">
        <p14:creationId xmlns:p14="http://schemas.microsoft.com/office/powerpoint/2010/main" val="2552331392"/>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he-IL" dirty="0" smtClean="0"/>
              <a:t>פירוט הדרישות מ- </a:t>
            </a:r>
            <a:r>
              <a:rPr lang="en-US" dirty="0" smtClean="0"/>
              <a:t>DNS</a:t>
            </a:r>
            <a:endParaRPr lang="he-IL" dirty="0"/>
          </a:p>
        </p:txBody>
      </p:sp>
      <p:sp>
        <p:nvSpPr>
          <p:cNvPr id="3" name="Text Placeholder 2"/>
          <p:cNvSpPr>
            <a:spLocks noGrp="1"/>
          </p:cNvSpPr>
          <p:nvPr>
            <p:ph type="body" idx="1"/>
          </p:nvPr>
        </p:nvSpPr>
        <p:spPr/>
        <p:txBody>
          <a:bodyPr/>
          <a:lstStyle/>
          <a:p>
            <a:pPr marL="514350" indent="-514350" algn="r" rtl="1">
              <a:buFont typeface="+mj-lt"/>
              <a:buAutoNum type="arabicPeriod"/>
            </a:pPr>
            <a:r>
              <a:rPr lang="he-IL" dirty="0" smtClean="0"/>
              <a:t>תרגום שמות דומיין לכתובות </a:t>
            </a:r>
            <a:r>
              <a:rPr lang="en-US" dirty="0" smtClean="0"/>
              <a:t>IP</a:t>
            </a:r>
            <a:r>
              <a:rPr lang="he-IL" dirty="0" smtClean="0"/>
              <a:t>.</a:t>
            </a:r>
          </a:p>
          <a:p>
            <a:pPr marL="514350" indent="-514350" algn="r" rtl="1">
              <a:buFont typeface="+mj-lt"/>
              <a:buAutoNum type="arabicPeriod"/>
            </a:pPr>
            <a:r>
              <a:rPr lang="he-IL" dirty="0" smtClean="0"/>
              <a:t>יש מספר עצום של שמות וכתובות.</a:t>
            </a:r>
            <a:endParaRPr lang="en-US" dirty="0" smtClean="0"/>
          </a:p>
          <a:p>
            <a:pPr marL="514350" indent="-514350" algn="r" rtl="1">
              <a:buFont typeface="+mj-lt"/>
              <a:buAutoNum type="arabicPeriod"/>
            </a:pPr>
            <a:r>
              <a:rPr lang="he-IL" dirty="0" smtClean="0"/>
              <a:t>משרת מספר עצום של מחשבים – את כל המחשבים בעולם בכל פעם שנכנסים לאתר מסויים.</a:t>
            </a:r>
          </a:p>
          <a:p>
            <a:pPr marL="514350" indent="-514350" algn="r" rtl="1">
              <a:buFont typeface="+mj-lt"/>
              <a:buAutoNum type="arabicPeriod"/>
            </a:pPr>
            <a:r>
              <a:rPr lang="he-IL" dirty="0" smtClean="0"/>
              <a:t>מאפשר עדכון ושינוי כתובות ה- </a:t>
            </a:r>
            <a:r>
              <a:rPr lang="en-US" dirty="0" smtClean="0"/>
              <a:t>IP</a:t>
            </a:r>
            <a:r>
              <a:rPr lang="he-IL" dirty="0" smtClean="0"/>
              <a:t> כיוון ששרתים נופלים ועולים ולכל דומיין יכולים להיות מספר כתובות פעילות.</a:t>
            </a:r>
          </a:p>
          <a:p>
            <a:pPr marL="514350" indent="-514350" algn="r" rtl="1">
              <a:buFont typeface="+mj-lt"/>
              <a:buAutoNum type="arabicPeriod"/>
            </a:pPr>
            <a:r>
              <a:rPr lang="he-IL" dirty="0" smtClean="0"/>
              <a:t>מאפשר הוספת דומיינים חדשים (לא שכיח במיוחד ולא פעולה קריטית מבחינת זמנים).</a:t>
            </a:r>
            <a:endParaRPr lang="he-IL" dirty="0"/>
          </a:p>
        </p:txBody>
      </p:sp>
    </p:spTree>
    <p:extLst>
      <p:ext uri="{BB962C8B-B14F-4D97-AF65-F5344CB8AC3E}">
        <p14:creationId xmlns:p14="http://schemas.microsoft.com/office/powerpoint/2010/main" val="1778464286"/>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he-IL" dirty="0" smtClean="0">
                <a:solidFill>
                  <a:schemeClr val="bg1"/>
                </a:solidFill>
                <a:latin typeface="Arial" pitchFamily="34" charset="0"/>
              </a:rPr>
              <a:t>בחירת שרות תעבורה...</a:t>
            </a:r>
            <a:endParaRPr lang="he-IL" dirty="0">
              <a:solidFill>
                <a:schemeClr val="bg1"/>
              </a:solidFill>
            </a:endParaRPr>
          </a:p>
        </p:txBody>
      </p:sp>
      <p:sp>
        <p:nvSpPr>
          <p:cNvPr id="4" name="Text Box 5"/>
          <p:cNvSpPr txBox="1">
            <a:spLocks noChangeArrowheads="1"/>
          </p:cNvSpPr>
          <p:nvPr/>
        </p:nvSpPr>
        <p:spPr bwMode="auto">
          <a:xfrm>
            <a:off x="4680645" y="1556792"/>
            <a:ext cx="4248150" cy="3228975"/>
          </a:xfrm>
          <a:prstGeom prst="rect">
            <a:avLst/>
          </a:prstGeom>
          <a:noFill/>
          <a:ln w="9525">
            <a:solidFill>
              <a:srgbClr val="000099"/>
            </a:solidFill>
            <a:miter lim="800000"/>
            <a:headEnd/>
            <a:tailEnd/>
          </a:ln>
        </p:spPr>
        <p:txBody>
          <a:bodyPr>
            <a:spAutoFit/>
          </a:bodyPr>
          <a:lstStyle/>
          <a:p>
            <a:pPr algn="r" rtl="1">
              <a:spcBef>
                <a:spcPct val="50000"/>
              </a:spcBef>
            </a:pPr>
            <a:r>
              <a:rPr lang="he-IL" sz="2400" dirty="0">
                <a:solidFill>
                  <a:srgbClr val="000099"/>
                </a:solidFill>
                <a:latin typeface="Arial" pitchFamily="34" charset="0"/>
              </a:rPr>
              <a:t>אמינות מידע (אובדן, סדר)</a:t>
            </a:r>
          </a:p>
          <a:p>
            <a:pPr algn="r" rtl="1">
              <a:spcBef>
                <a:spcPct val="50000"/>
              </a:spcBef>
              <a:buFontTx/>
              <a:buChar char="•"/>
            </a:pPr>
            <a:r>
              <a:rPr lang="he-IL" sz="2000" b="0" dirty="0">
                <a:solidFill>
                  <a:srgbClr val="000000"/>
                </a:solidFill>
                <a:latin typeface="Arial" pitchFamily="34" charset="0"/>
              </a:rPr>
              <a:t> הרבה יישומים דורשים מידע ללא </a:t>
            </a:r>
            <a:r>
              <a:rPr lang="en-US" sz="2000" b="0" dirty="0">
                <a:solidFill>
                  <a:srgbClr val="000000"/>
                </a:solidFill>
                <a:latin typeface="Arial" pitchFamily="34" charset="0"/>
              </a:rPr>
              <a:t/>
            </a:r>
            <a:br>
              <a:rPr lang="en-US" sz="2000" b="0" dirty="0">
                <a:solidFill>
                  <a:srgbClr val="000000"/>
                </a:solidFill>
                <a:latin typeface="Arial" pitchFamily="34" charset="0"/>
              </a:rPr>
            </a:br>
            <a:r>
              <a:rPr lang="he-IL" sz="2000" b="0" dirty="0">
                <a:solidFill>
                  <a:srgbClr val="000000"/>
                </a:solidFill>
                <a:latin typeface="Arial" pitchFamily="34" charset="0"/>
              </a:rPr>
              <a:t>  אובדן</a:t>
            </a:r>
          </a:p>
          <a:p>
            <a:pPr algn="r" rtl="1">
              <a:spcBef>
                <a:spcPct val="50000"/>
              </a:spcBef>
            </a:pPr>
            <a:r>
              <a:rPr lang="he-IL" b="0" dirty="0">
                <a:solidFill>
                  <a:srgbClr val="000000"/>
                </a:solidFill>
                <a:latin typeface="Arial" pitchFamily="34" charset="0"/>
              </a:rPr>
              <a:t>  - לדוגמה העברת קבצים או דואל</a:t>
            </a:r>
          </a:p>
          <a:p>
            <a:pPr algn="r" rtl="1">
              <a:spcBef>
                <a:spcPct val="50000"/>
              </a:spcBef>
            </a:pPr>
            <a:r>
              <a:rPr lang="he-IL" b="0" dirty="0">
                <a:solidFill>
                  <a:srgbClr val="000000"/>
                </a:solidFill>
                <a:latin typeface="Arial" pitchFamily="34" charset="0"/>
              </a:rPr>
              <a:t>  - דורש </a:t>
            </a:r>
            <a:r>
              <a:rPr lang="he-IL" dirty="0">
                <a:solidFill>
                  <a:srgbClr val="000000"/>
                </a:solidFill>
                <a:latin typeface="Arial" pitchFamily="34" charset="0"/>
              </a:rPr>
              <a:t>העברה מחדש -&gt; תקורה</a:t>
            </a:r>
          </a:p>
          <a:p>
            <a:pPr algn="r" rtl="1">
              <a:spcBef>
                <a:spcPct val="50000"/>
              </a:spcBef>
              <a:buFontTx/>
              <a:buChar char="•"/>
            </a:pPr>
            <a:r>
              <a:rPr lang="he-IL" sz="2000" b="0" dirty="0">
                <a:solidFill>
                  <a:srgbClr val="000000"/>
                </a:solidFill>
                <a:latin typeface="Arial" pitchFamily="34" charset="0"/>
              </a:rPr>
              <a:t> יש יישומים שמאפשרים אובדן עד </a:t>
            </a:r>
            <a:r>
              <a:rPr lang="en-US" sz="2000" b="0" dirty="0">
                <a:solidFill>
                  <a:srgbClr val="000000"/>
                </a:solidFill>
                <a:latin typeface="Arial" pitchFamily="34" charset="0"/>
              </a:rPr>
              <a:t/>
            </a:r>
            <a:br>
              <a:rPr lang="en-US" sz="2000" b="0" dirty="0">
                <a:solidFill>
                  <a:srgbClr val="000000"/>
                </a:solidFill>
                <a:latin typeface="Arial" pitchFamily="34" charset="0"/>
              </a:rPr>
            </a:br>
            <a:r>
              <a:rPr lang="he-IL" sz="2000" b="0" dirty="0">
                <a:solidFill>
                  <a:srgbClr val="000000"/>
                </a:solidFill>
                <a:latin typeface="Arial" pitchFamily="34" charset="0"/>
              </a:rPr>
              <a:t>  רמה מסויימת</a:t>
            </a:r>
          </a:p>
          <a:p>
            <a:pPr algn="r" rtl="1">
              <a:spcBef>
                <a:spcPct val="50000"/>
              </a:spcBef>
            </a:pPr>
            <a:r>
              <a:rPr lang="he-IL" b="0" dirty="0">
                <a:solidFill>
                  <a:srgbClr val="000000"/>
                </a:solidFill>
                <a:latin typeface="Arial" pitchFamily="34" charset="0"/>
              </a:rPr>
              <a:t>  - לדוגמה אודיו דיגיטלי</a:t>
            </a:r>
          </a:p>
        </p:txBody>
      </p:sp>
      <p:sp>
        <p:nvSpPr>
          <p:cNvPr id="5" name="Text Box 8"/>
          <p:cNvSpPr txBox="1">
            <a:spLocks noChangeArrowheads="1"/>
          </p:cNvSpPr>
          <p:nvPr/>
        </p:nvSpPr>
        <p:spPr bwMode="auto">
          <a:xfrm>
            <a:off x="4680645" y="4823867"/>
            <a:ext cx="4248150" cy="2031325"/>
          </a:xfrm>
          <a:prstGeom prst="rect">
            <a:avLst/>
          </a:prstGeom>
          <a:noFill/>
          <a:ln w="9525">
            <a:solidFill>
              <a:srgbClr val="000099"/>
            </a:solidFill>
            <a:miter lim="800000"/>
            <a:headEnd/>
            <a:tailEnd/>
          </a:ln>
        </p:spPr>
        <p:txBody>
          <a:bodyPr>
            <a:spAutoFit/>
          </a:bodyPr>
          <a:lstStyle/>
          <a:p>
            <a:pPr algn="r" rtl="1">
              <a:spcBef>
                <a:spcPct val="50000"/>
              </a:spcBef>
            </a:pPr>
            <a:r>
              <a:rPr lang="he-IL" sz="2400" dirty="0">
                <a:solidFill>
                  <a:srgbClr val="000099"/>
                </a:solidFill>
                <a:latin typeface="Arial" pitchFamily="34" charset="0"/>
              </a:rPr>
              <a:t>תקורת </a:t>
            </a:r>
            <a:r>
              <a:rPr lang="en-US" sz="2400" dirty="0">
                <a:solidFill>
                  <a:srgbClr val="000099"/>
                </a:solidFill>
                <a:latin typeface="Arial" pitchFamily="34" charset="0"/>
              </a:rPr>
              <a:t>setup</a:t>
            </a:r>
            <a:endParaRPr lang="he-IL" sz="2400" dirty="0">
              <a:solidFill>
                <a:srgbClr val="000099"/>
              </a:solidFill>
              <a:latin typeface="Arial" pitchFamily="34" charset="0"/>
            </a:endParaRPr>
          </a:p>
          <a:p>
            <a:pPr algn="r" rtl="1">
              <a:spcBef>
                <a:spcPct val="50000"/>
              </a:spcBef>
              <a:buFontTx/>
              <a:buChar char="•"/>
            </a:pPr>
            <a:r>
              <a:rPr lang="he-IL" sz="2000" b="0" dirty="0">
                <a:solidFill>
                  <a:srgbClr val="000000"/>
                </a:solidFill>
                <a:latin typeface="Arial" pitchFamily="34" charset="0"/>
              </a:rPr>
              <a:t> ישנם יישומים דלילים</a:t>
            </a:r>
          </a:p>
          <a:p>
            <a:pPr algn="r" rtl="1">
              <a:spcBef>
                <a:spcPct val="50000"/>
              </a:spcBef>
            </a:pPr>
            <a:r>
              <a:rPr lang="he-IL" b="0" dirty="0">
                <a:solidFill>
                  <a:srgbClr val="000000"/>
                </a:solidFill>
                <a:latin typeface="Arial" pitchFamily="34" charset="0"/>
              </a:rPr>
              <a:t>  - הודעה קטנה פעם בכמה זמן</a:t>
            </a:r>
          </a:p>
          <a:p>
            <a:pPr algn="r" rtl="1">
              <a:spcBef>
                <a:spcPct val="50000"/>
              </a:spcBef>
            </a:pPr>
            <a:r>
              <a:rPr lang="he-IL" b="0" dirty="0">
                <a:solidFill>
                  <a:srgbClr val="000000"/>
                </a:solidFill>
                <a:latin typeface="Arial" pitchFamily="34" charset="0"/>
              </a:rPr>
              <a:t>  - </a:t>
            </a:r>
            <a:r>
              <a:rPr lang="he-IL" dirty="0">
                <a:solidFill>
                  <a:srgbClr val="000000"/>
                </a:solidFill>
                <a:latin typeface="Arial" pitchFamily="34" charset="0"/>
              </a:rPr>
              <a:t>תקורת הקמה משמעותית</a:t>
            </a:r>
          </a:p>
          <a:p>
            <a:pPr algn="r" rtl="1">
              <a:spcBef>
                <a:spcPct val="50000"/>
              </a:spcBef>
              <a:buFontTx/>
              <a:buChar char="•"/>
            </a:pPr>
            <a:r>
              <a:rPr lang="he-IL" sz="2000" b="0" dirty="0">
                <a:solidFill>
                  <a:srgbClr val="000000"/>
                </a:solidFill>
                <a:latin typeface="Arial" pitchFamily="34" charset="0"/>
              </a:rPr>
              <a:t> אבל רובם "מאריכי ימים</a:t>
            </a:r>
            <a:r>
              <a:rPr lang="he-IL" sz="2000" b="0" dirty="0" smtClean="0">
                <a:solidFill>
                  <a:srgbClr val="000000"/>
                </a:solidFill>
                <a:latin typeface="Arial" pitchFamily="34" charset="0"/>
              </a:rPr>
              <a:t>"...</a:t>
            </a:r>
            <a:endParaRPr lang="he-IL" sz="2000" b="0" dirty="0">
              <a:solidFill>
                <a:srgbClr val="000000"/>
              </a:solidFill>
              <a:latin typeface="Arial" pitchFamily="34" charset="0"/>
            </a:endParaRPr>
          </a:p>
        </p:txBody>
      </p:sp>
      <p:sp>
        <p:nvSpPr>
          <p:cNvPr id="6" name="Text Box 9"/>
          <p:cNvSpPr txBox="1">
            <a:spLocks noChangeArrowheads="1"/>
          </p:cNvSpPr>
          <p:nvPr/>
        </p:nvSpPr>
        <p:spPr bwMode="auto">
          <a:xfrm>
            <a:off x="251520" y="1556792"/>
            <a:ext cx="4248150" cy="3571875"/>
          </a:xfrm>
          <a:prstGeom prst="rect">
            <a:avLst/>
          </a:prstGeom>
          <a:noFill/>
          <a:ln w="9525">
            <a:solidFill>
              <a:srgbClr val="000099"/>
            </a:solidFill>
            <a:miter lim="800000"/>
            <a:headEnd/>
            <a:tailEnd/>
          </a:ln>
        </p:spPr>
        <p:txBody>
          <a:bodyPr>
            <a:spAutoFit/>
          </a:bodyPr>
          <a:lstStyle/>
          <a:p>
            <a:pPr algn="r" rtl="1">
              <a:spcBef>
                <a:spcPct val="50000"/>
              </a:spcBef>
            </a:pPr>
            <a:r>
              <a:rPr lang="he-IL" sz="2400">
                <a:solidFill>
                  <a:srgbClr val="000099"/>
                </a:solidFill>
                <a:latin typeface="Arial" pitchFamily="34" charset="0"/>
              </a:rPr>
              <a:t>רוחב פס ועיכוב</a:t>
            </a:r>
          </a:p>
          <a:p>
            <a:pPr algn="r" rtl="1">
              <a:spcBef>
                <a:spcPct val="50000"/>
              </a:spcBef>
              <a:buFontTx/>
              <a:buChar char="•"/>
            </a:pPr>
            <a:r>
              <a:rPr lang="he-IL" sz="2400" b="0">
                <a:solidFill>
                  <a:srgbClr val="000000"/>
                </a:solidFill>
                <a:latin typeface="Arial" pitchFamily="34" charset="0"/>
              </a:rPr>
              <a:t> יישומים רבים הם "גמישים": משתמשים ברוחב הפס ובעיכוב שהם מקבלים</a:t>
            </a:r>
          </a:p>
          <a:p>
            <a:pPr algn="r" rtl="1">
              <a:spcBef>
                <a:spcPct val="50000"/>
              </a:spcBef>
            </a:pPr>
            <a:r>
              <a:rPr lang="he-IL" sz="2000" b="0">
                <a:solidFill>
                  <a:srgbClr val="000000"/>
                </a:solidFill>
                <a:latin typeface="Arial" pitchFamily="34" charset="0"/>
              </a:rPr>
              <a:t>  - לדוגמה דוא"ל, </a:t>
            </a:r>
            <a:r>
              <a:rPr lang="en-US" sz="2000" b="0">
                <a:solidFill>
                  <a:srgbClr val="000000"/>
                </a:solidFill>
                <a:latin typeface="Arial" pitchFamily="34" charset="0"/>
              </a:rPr>
              <a:t>web</a:t>
            </a:r>
            <a:endParaRPr lang="he-IL" sz="2000" b="0">
              <a:solidFill>
                <a:srgbClr val="000000"/>
              </a:solidFill>
              <a:latin typeface="Arial" pitchFamily="34" charset="0"/>
            </a:endParaRPr>
          </a:p>
          <a:p>
            <a:pPr algn="r" rtl="1">
              <a:spcBef>
                <a:spcPct val="50000"/>
              </a:spcBef>
              <a:buFontTx/>
              <a:buChar char="•"/>
            </a:pPr>
            <a:r>
              <a:rPr lang="he-IL" sz="2400" b="0">
                <a:solidFill>
                  <a:srgbClr val="000000"/>
                </a:solidFill>
                <a:latin typeface="Arial" pitchFamily="34" charset="0"/>
              </a:rPr>
              <a:t> חלקם דורשים איכות מינימלית של שירות (רוחב פס, עיכוב)</a:t>
            </a:r>
          </a:p>
          <a:p>
            <a:pPr algn="r" rtl="1">
              <a:spcBef>
                <a:spcPct val="50000"/>
              </a:spcBef>
            </a:pPr>
            <a:r>
              <a:rPr lang="he-IL" sz="2000" b="0">
                <a:solidFill>
                  <a:srgbClr val="000000"/>
                </a:solidFill>
                <a:latin typeface="Arial" pitchFamily="34" charset="0"/>
              </a:rPr>
              <a:t>  - לדוגמה שיחת וידאו, אודיו</a:t>
            </a:r>
          </a:p>
        </p:txBody>
      </p:sp>
      <p:sp>
        <p:nvSpPr>
          <p:cNvPr id="7" name="Text Box 10"/>
          <p:cNvSpPr txBox="1">
            <a:spLocks noChangeArrowheads="1"/>
          </p:cNvSpPr>
          <p:nvPr/>
        </p:nvSpPr>
        <p:spPr bwMode="auto">
          <a:xfrm>
            <a:off x="253108" y="5192167"/>
            <a:ext cx="4248150" cy="1692771"/>
          </a:xfrm>
          <a:prstGeom prst="rect">
            <a:avLst/>
          </a:prstGeom>
          <a:noFill/>
          <a:ln w="9525">
            <a:solidFill>
              <a:srgbClr val="000099"/>
            </a:solidFill>
            <a:miter lim="800000"/>
            <a:headEnd/>
            <a:tailEnd/>
          </a:ln>
        </p:spPr>
        <p:txBody>
          <a:bodyPr>
            <a:spAutoFit/>
          </a:bodyPr>
          <a:lstStyle/>
          <a:p>
            <a:pPr algn="r" rtl="1">
              <a:spcBef>
                <a:spcPct val="50000"/>
              </a:spcBef>
            </a:pPr>
            <a:r>
              <a:rPr lang="he-IL" sz="2400" dirty="0">
                <a:solidFill>
                  <a:srgbClr val="000099"/>
                </a:solidFill>
                <a:latin typeface="Arial" pitchFamily="34" charset="0"/>
              </a:rPr>
              <a:t>גודל וסיבוכיות</a:t>
            </a:r>
          </a:p>
          <a:p>
            <a:pPr algn="r" rtl="1">
              <a:spcBef>
                <a:spcPct val="50000"/>
              </a:spcBef>
              <a:buFontTx/>
              <a:buChar char="•"/>
            </a:pPr>
            <a:r>
              <a:rPr lang="he-IL" sz="2400" b="0" dirty="0">
                <a:solidFill>
                  <a:srgbClr val="000000"/>
                </a:solidFill>
                <a:latin typeface="Arial" pitchFamily="34" charset="0"/>
              </a:rPr>
              <a:t> גודל הקוד והסיבוכיות הם לעיתים </a:t>
            </a:r>
            <a:r>
              <a:rPr lang="en-US" sz="2400" b="0" dirty="0">
                <a:solidFill>
                  <a:srgbClr val="000000"/>
                </a:solidFill>
                <a:latin typeface="Arial" pitchFamily="34" charset="0"/>
              </a:rPr>
              <a:t/>
            </a:r>
            <a:br>
              <a:rPr lang="en-US" sz="2400" b="0" dirty="0">
                <a:solidFill>
                  <a:srgbClr val="000000"/>
                </a:solidFill>
                <a:latin typeface="Arial" pitchFamily="34" charset="0"/>
              </a:rPr>
            </a:br>
            <a:r>
              <a:rPr lang="he-IL" sz="2400" b="0" dirty="0">
                <a:solidFill>
                  <a:srgbClr val="000000"/>
                </a:solidFill>
                <a:latin typeface="Arial" pitchFamily="34" charset="0"/>
              </a:rPr>
              <a:t>  </a:t>
            </a:r>
            <a:r>
              <a:rPr lang="he-IL" sz="2400" b="0" dirty="0" smtClean="0">
                <a:solidFill>
                  <a:srgbClr val="000000"/>
                </a:solidFill>
                <a:latin typeface="Arial" pitchFamily="34" charset="0"/>
              </a:rPr>
              <a:t>קריטיים</a:t>
            </a:r>
            <a:r>
              <a:rPr lang="he-IL" sz="2000" b="0" dirty="0" smtClean="0">
                <a:solidFill>
                  <a:srgbClr val="000000"/>
                </a:solidFill>
                <a:latin typeface="Arial" pitchFamily="34" charset="0"/>
              </a:rPr>
              <a:t> </a:t>
            </a:r>
            <a:r>
              <a:rPr lang="he-IL" sz="2000" b="0" dirty="0">
                <a:solidFill>
                  <a:srgbClr val="000000"/>
                </a:solidFill>
                <a:latin typeface="Arial" pitchFamily="34" charset="0"/>
              </a:rPr>
              <a:t>- לדוגמה מכונת-קפה-אינטרנטית</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t>DNS</a:t>
            </a:r>
            <a:r>
              <a:rPr lang="he-IL" dirty="0" smtClean="0"/>
              <a:t> – פתרון...</a:t>
            </a:r>
            <a:endParaRPr lang="he-IL" dirty="0"/>
          </a:p>
        </p:txBody>
      </p:sp>
      <p:sp>
        <p:nvSpPr>
          <p:cNvPr id="3" name="Text Placeholder 2"/>
          <p:cNvSpPr>
            <a:spLocks noGrp="1"/>
          </p:cNvSpPr>
          <p:nvPr>
            <p:ph type="body" idx="1"/>
          </p:nvPr>
        </p:nvSpPr>
        <p:spPr/>
        <p:txBody>
          <a:bodyPr/>
          <a:lstStyle/>
          <a:p>
            <a:pPr algn="r" rtl="1"/>
            <a:r>
              <a:rPr lang="he-IL" dirty="0" smtClean="0"/>
              <a:t>שרת אחד לא יעמוד בעומס, צריך מספר שרתים ולחלק את העומס בניהם.</a:t>
            </a:r>
          </a:p>
          <a:p>
            <a:pPr algn="r" rtl="1"/>
            <a:endParaRPr lang="he-IL" dirty="0" smtClean="0"/>
          </a:p>
          <a:p>
            <a:pPr algn="r" rtl="1"/>
            <a:r>
              <a:rPr lang="he-IL" dirty="0" smtClean="0"/>
              <a:t>הפתרון יצירת היררכיה מבוזרת של שרתים בשלוש רמות.</a:t>
            </a:r>
            <a:endParaRPr lang="he-IL" dirty="0"/>
          </a:p>
        </p:txBody>
      </p:sp>
      <p:sp>
        <p:nvSpPr>
          <p:cNvPr id="21" name="Text Box 84"/>
          <p:cNvSpPr txBox="1">
            <a:spLocks noChangeArrowheads="1"/>
          </p:cNvSpPr>
          <p:nvPr/>
        </p:nvSpPr>
        <p:spPr bwMode="auto">
          <a:xfrm>
            <a:off x="3503142" y="3785840"/>
            <a:ext cx="2084387" cy="366713"/>
          </a:xfrm>
          <a:prstGeom prst="rect">
            <a:avLst/>
          </a:prstGeom>
          <a:noFill/>
          <a:ln w="9525">
            <a:noFill/>
            <a:miter lim="800000"/>
            <a:headEnd/>
            <a:tailEnd/>
          </a:ln>
        </p:spPr>
        <p:txBody>
          <a:bodyPr wrap="none">
            <a:spAutoFit/>
          </a:bodyPr>
          <a:lstStyle/>
          <a:p>
            <a:pPr algn="r"/>
            <a:r>
              <a:rPr lang="en-US" b="0" dirty="0">
                <a:solidFill>
                  <a:srgbClr val="000099"/>
                </a:solidFill>
                <a:latin typeface="Arial" pitchFamily="34" charset="0"/>
              </a:rPr>
              <a:t>Root </a:t>
            </a:r>
            <a:r>
              <a:rPr lang="he-IL" b="0" dirty="0">
                <a:solidFill>
                  <a:srgbClr val="000099"/>
                </a:solidFill>
              </a:rPr>
              <a:t>של</a:t>
            </a:r>
            <a:r>
              <a:rPr lang="en-US" b="0" dirty="0">
                <a:solidFill>
                  <a:srgbClr val="000099"/>
                </a:solidFill>
                <a:latin typeface="Arial" pitchFamily="34" charset="0"/>
              </a:rPr>
              <a:t> DNS </a:t>
            </a:r>
            <a:r>
              <a:rPr lang="he-IL" b="0" dirty="0">
                <a:solidFill>
                  <a:srgbClr val="000099"/>
                </a:solidFill>
              </a:rPr>
              <a:t>שרתי</a:t>
            </a:r>
            <a:endParaRPr lang="en-US" b="0" dirty="0">
              <a:solidFill>
                <a:srgbClr val="000099"/>
              </a:solidFill>
            </a:endParaRPr>
          </a:p>
        </p:txBody>
      </p:sp>
      <p:sp>
        <p:nvSpPr>
          <p:cNvPr id="22" name="Text Box 85"/>
          <p:cNvSpPr txBox="1">
            <a:spLocks noChangeArrowheads="1"/>
          </p:cNvSpPr>
          <p:nvPr/>
        </p:nvSpPr>
        <p:spPr bwMode="auto">
          <a:xfrm>
            <a:off x="926629" y="4854228"/>
            <a:ext cx="2033588" cy="366712"/>
          </a:xfrm>
          <a:prstGeom prst="rect">
            <a:avLst/>
          </a:prstGeom>
          <a:noFill/>
          <a:ln w="9525">
            <a:noFill/>
            <a:miter lim="800000"/>
            <a:headEnd/>
            <a:tailEnd/>
          </a:ln>
        </p:spPr>
        <p:txBody>
          <a:bodyPr wrap="none">
            <a:spAutoFit/>
          </a:bodyPr>
          <a:lstStyle/>
          <a:p>
            <a:pPr algn="r"/>
            <a:r>
              <a:rPr lang="en-US" b="0">
                <a:solidFill>
                  <a:srgbClr val="000099"/>
                </a:solidFill>
                <a:latin typeface="Arial" pitchFamily="34" charset="0"/>
              </a:rPr>
              <a:t>com</a:t>
            </a:r>
            <a:r>
              <a:rPr lang="he-IL" b="0">
                <a:solidFill>
                  <a:srgbClr val="000099"/>
                </a:solidFill>
                <a:latin typeface="Arial" pitchFamily="34" charset="0"/>
              </a:rPr>
              <a:t>של </a:t>
            </a:r>
            <a:r>
              <a:rPr lang="en-US" b="0">
                <a:solidFill>
                  <a:srgbClr val="000099"/>
                </a:solidFill>
                <a:latin typeface="Arial" pitchFamily="34" charset="0"/>
              </a:rPr>
              <a:t> DNS </a:t>
            </a:r>
            <a:r>
              <a:rPr lang="he-IL" b="0">
                <a:solidFill>
                  <a:srgbClr val="000099"/>
                </a:solidFill>
              </a:rPr>
              <a:t>שרתי</a:t>
            </a:r>
            <a:endParaRPr lang="en-US" b="0">
              <a:solidFill>
                <a:srgbClr val="000099"/>
              </a:solidFill>
            </a:endParaRPr>
          </a:p>
        </p:txBody>
      </p:sp>
      <p:sp>
        <p:nvSpPr>
          <p:cNvPr id="23" name="Text Box 86"/>
          <p:cNvSpPr txBox="1">
            <a:spLocks noChangeArrowheads="1"/>
          </p:cNvSpPr>
          <p:nvPr/>
        </p:nvSpPr>
        <p:spPr bwMode="auto">
          <a:xfrm>
            <a:off x="3574579" y="4787553"/>
            <a:ext cx="1946275" cy="366712"/>
          </a:xfrm>
          <a:prstGeom prst="rect">
            <a:avLst/>
          </a:prstGeom>
          <a:noFill/>
          <a:ln w="9525">
            <a:noFill/>
            <a:miter lim="800000"/>
            <a:headEnd/>
            <a:tailEnd/>
          </a:ln>
        </p:spPr>
        <p:txBody>
          <a:bodyPr wrap="none">
            <a:spAutoFit/>
          </a:bodyPr>
          <a:lstStyle/>
          <a:p>
            <a:pPr algn="r"/>
            <a:r>
              <a:rPr lang="en-US" b="0">
                <a:solidFill>
                  <a:srgbClr val="000099"/>
                </a:solidFill>
                <a:latin typeface="Arial" pitchFamily="34" charset="0"/>
              </a:rPr>
              <a:t>org </a:t>
            </a:r>
            <a:r>
              <a:rPr lang="he-IL" b="0">
                <a:solidFill>
                  <a:srgbClr val="000099"/>
                </a:solidFill>
              </a:rPr>
              <a:t>של</a:t>
            </a:r>
            <a:r>
              <a:rPr lang="en-US"/>
              <a:t> </a:t>
            </a:r>
            <a:r>
              <a:rPr lang="en-US" b="0">
                <a:solidFill>
                  <a:srgbClr val="000099"/>
                </a:solidFill>
                <a:latin typeface="Arial" pitchFamily="34" charset="0"/>
              </a:rPr>
              <a:t>DNS </a:t>
            </a:r>
            <a:r>
              <a:rPr lang="he-IL" b="0">
                <a:solidFill>
                  <a:srgbClr val="000099"/>
                </a:solidFill>
              </a:rPr>
              <a:t>שרתי</a:t>
            </a:r>
            <a:endParaRPr lang="en-US" b="0">
              <a:solidFill>
                <a:srgbClr val="000099"/>
              </a:solidFill>
            </a:endParaRPr>
          </a:p>
        </p:txBody>
      </p:sp>
      <p:sp>
        <p:nvSpPr>
          <p:cNvPr id="24" name="Text Box 87"/>
          <p:cNvSpPr txBox="1">
            <a:spLocks noChangeArrowheads="1"/>
          </p:cNvSpPr>
          <p:nvPr/>
        </p:nvSpPr>
        <p:spPr bwMode="auto">
          <a:xfrm>
            <a:off x="6151092" y="4787553"/>
            <a:ext cx="1982787" cy="366712"/>
          </a:xfrm>
          <a:prstGeom prst="rect">
            <a:avLst/>
          </a:prstGeom>
          <a:noFill/>
          <a:ln w="9525">
            <a:noFill/>
            <a:miter lim="800000"/>
            <a:headEnd/>
            <a:tailEnd/>
          </a:ln>
        </p:spPr>
        <p:txBody>
          <a:bodyPr wrap="none">
            <a:spAutoFit/>
          </a:bodyPr>
          <a:lstStyle/>
          <a:p>
            <a:pPr algn="r"/>
            <a:r>
              <a:rPr lang="en-US" b="0">
                <a:solidFill>
                  <a:srgbClr val="000099"/>
                </a:solidFill>
                <a:latin typeface="Arial" pitchFamily="34" charset="0"/>
              </a:rPr>
              <a:t>edu </a:t>
            </a:r>
            <a:r>
              <a:rPr lang="he-IL" b="0">
                <a:solidFill>
                  <a:srgbClr val="000099"/>
                </a:solidFill>
              </a:rPr>
              <a:t>של</a:t>
            </a:r>
            <a:r>
              <a:rPr lang="en-US" b="0">
                <a:solidFill>
                  <a:srgbClr val="000099"/>
                </a:solidFill>
                <a:latin typeface="Arial" pitchFamily="34" charset="0"/>
              </a:rPr>
              <a:t> DNS </a:t>
            </a:r>
            <a:r>
              <a:rPr lang="he-IL" b="0">
                <a:solidFill>
                  <a:srgbClr val="000099"/>
                </a:solidFill>
              </a:rPr>
              <a:t>שרתי</a:t>
            </a:r>
            <a:endParaRPr lang="en-US" b="0">
              <a:solidFill>
                <a:srgbClr val="000099"/>
              </a:solidFill>
            </a:endParaRPr>
          </a:p>
        </p:txBody>
      </p:sp>
      <p:sp>
        <p:nvSpPr>
          <p:cNvPr id="25" name="Line 88"/>
          <p:cNvSpPr>
            <a:spLocks noChangeShapeType="1"/>
          </p:cNvSpPr>
          <p:nvPr/>
        </p:nvSpPr>
        <p:spPr bwMode="auto">
          <a:xfrm flipH="1">
            <a:off x="2142654" y="4190653"/>
            <a:ext cx="2074863" cy="601662"/>
          </a:xfrm>
          <a:prstGeom prst="line">
            <a:avLst/>
          </a:prstGeom>
          <a:noFill/>
          <a:ln w="31750">
            <a:solidFill>
              <a:srgbClr val="000099"/>
            </a:solidFill>
            <a:round/>
            <a:headEnd/>
            <a:tailEnd/>
          </a:ln>
        </p:spPr>
        <p:txBody>
          <a:bodyPr/>
          <a:lstStyle/>
          <a:p>
            <a:endParaRPr lang="he-IL"/>
          </a:p>
        </p:txBody>
      </p:sp>
      <p:sp>
        <p:nvSpPr>
          <p:cNvPr id="26" name="Line 89"/>
          <p:cNvSpPr>
            <a:spLocks noChangeShapeType="1"/>
          </p:cNvSpPr>
          <p:nvPr/>
        </p:nvSpPr>
        <p:spPr bwMode="auto">
          <a:xfrm>
            <a:off x="4504854" y="4123978"/>
            <a:ext cx="0" cy="668337"/>
          </a:xfrm>
          <a:prstGeom prst="line">
            <a:avLst/>
          </a:prstGeom>
          <a:noFill/>
          <a:ln w="25400">
            <a:solidFill>
              <a:srgbClr val="000099"/>
            </a:solidFill>
            <a:round/>
            <a:headEnd/>
            <a:tailEnd/>
          </a:ln>
        </p:spPr>
        <p:txBody>
          <a:bodyPr/>
          <a:lstStyle/>
          <a:p>
            <a:endParaRPr lang="he-IL"/>
          </a:p>
        </p:txBody>
      </p:sp>
      <p:sp>
        <p:nvSpPr>
          <p:cNvPr id="27" name="Line 90"/>
          <p:cNvSpPr>
            <a:spLocks noChangeShapeType="1"/>
          </p:cNvSpPr>
          <p:nvPr/>
        </p:nvSpPr>
        <p:spPr bwMode="auto">
          <a:xfrm>
            <a:off x="4862042" y="4190653"/>
            <a:ext cx="2147887" cy="601662"/>
          </a:xfrm>
          <a:prstGeom prst="line">
            <a:avLst/>
          </a:prstGeom>
          <a:noFill/>
          <a:ln w="25400">
            <a:solidFill>
              <a:srgbClr val="000099"/>
            </a:solidFill>
            <a:round/>
            <a:headEnd/>
            <a:tailEnd/>
          </a:ln>
        </p:spPr>
        <p:txBody>
          <a:bodyPr/>
          <a:lstStyle/>
          <a:p>
            <a:endParaRPr lang="he-IL"/>
          </a:p>
        </p:txBody>
      </p:sp>
      <p:sp>
        <p:nvSpPr>
          <p:cNvPr id="28" name="Text Box 91"/>
          <p:cNvSpPr txBox="1">
            <a:spLocks noChangeArrowheads="1"/>
          </p:cNvSpPr>
          <p:nvPr/>
        </p:nvSpPr>
        <p:spPr bwMode="auto">
          <a:xfrm>
            <a:off x="5590704" y="5422553"/>
            <a:ext cx="1552575" cy="641350"/>
          </a:xfrm>
          <a:prstGeom prst="rect">
            <a:avLst/>
          </a:prstGeom>
          <a:noFill/>
          <a:ln w="9525">
            <a:noFill/>
            <a:miter lim="800000"/>
            <a:headEnd/>
            <a:tailEnd/>
          </a:ln>
        </p:spPr>
        <p:txBody>
          <a:bodyPr wrap="none">
            <a:spAutoFit/>
          </a:bodyPr>
          <a:lstStyle/>
          <a:p>
            <a:pPr algn="ctr"/>
            <a:r>
              <a:rPr lang="he-IL" b="0">
                <a:solidFill>
                  <a:srgbClr val="000099"/>
                </a:solidFill>
              </a:rPr>
              <a:t>של</a:t>
            </a:r>
            <a:r>
              <a:rPr lang="en-US"/>
              <a:t> </a:t>
            </a:r>
            <a:r>
              <a:rPr lang="en-US" b="0">
                <a:solidFill>
                  <a:srgbClr val="000099"/>
                </a:solidFill>
                <a:latin typeface="Arial" pitchFamily="34" charset="0"/>
              </a:rPr>
              <a:t>DNS </a:t>
            </a:r>
            <a:r>
              <a:rPr lang="he-IL" b="0">
                <a:solidFill>
                  <a:srgbClr val="000099"/>
                </a:solidFill>
              </a:rPr>
              <a:t>שרתי</a:t>
            </a:r>
            <a:endParaRPr lang="en-US" b="0">
              <a:solidFill>
                <a:srgbClr val="000099"/>
              </a:solidFill>
            </a:endParaRPr>
          </a:p>
          <a:p>
            <a:pPr algn="ctr"/>
            <a:r>
              <a:rPr lang="en-US" b="0">
                <a:solidFill>
                  <a:srgbClr val="000099"/>
                </a:solidFill>
              </a:rPr>
              <a:t>poly.edu</a:t>
            </a:r>
          </a:p>
        </p:txBody>
      </p:sp>
      <p:sp>
        <p:nvSpPr>
          <p:cNvPr id="29" name="Text Box 92"/>
          <p:cNvSpPr txBox="1">
            <a:spLocks noChangeArrowheads="1"/>
          </p:cNvSpPr>
          <p:nvPr/>
        </p:nvSpPr>
        <p:spPr bwMode="auto">
          <a:xfrm>
            <a:off x="7208367" y="5422553"/>
            <a:ext cx="1552575" cy="641350"/>
          </a:xfrm>
          <a:prstGeom prst="rect">
            <a:avLst/>
          </a:prstGeom>
          <a:noFill/>
          <a:ln w="9525">
            <a:noFill/>
            <a:miter lim="800000"/>
            <a:headEnd/>
            <a:tailEnd/>
          </a:ln>
        </p:spPr>
        <p:txBody>
          <a:bodyPr wrap="none">
            <a:spAutoFit/>
          </a:bodyPr>
          <a:lstStyle/>
          <a:p>
            <a:pPr algn="ctr"/>
            <a:r>
              <a:rPr lang="he-IL" b="0">
                <a:solidFill>
                  <a:srgbClr val="000099"/>
                </a:solidFill>
              </a:rPr>
              <a:t>של</a:t>
            </a:r>
            <a:r>
              <a:rPr lang="en-US"/>
              <a:t> </a:t>
            </a:r>
            <a:r>
              <a:rPr lang="en-US" b="0">
                <a:solidFill>
                  <a:srgbClr val="000099"/>
                </a:solidFill>
                <a:latin typeface="Arial" pitchFamily="34" charset="0"/>
              </a:rPr>
              <a:t>DNS </a:t>
            </a:r>
            <a:r>
              <a:rPr lang="he-IL" b="0">
                <a:solidFill>
                  <a:srgbClr val="000099"/>
                </a:solidFill>
              </a:rPr>
              <a:t>שרתי</a:t>
            </a:r>
            <a:endParaRPr lang="en-US" b="0">
              <a:solidFill>
                <a:srgbClr val="000099"/>
              </a:solidFill>
            </a:endParaRPr>
          </a:p>
          <a:p>
            <a:pPr algn="ctr"/>
            <a:r>
              <a:rPr lang="en-US" b="0">
                <a:solidFill>
                  <a:srgbClr val="000099"/>
                </a:solidFill>
              </a:rPr>
              <a:t>umass.edu</a:t>
            </a:r>
          </a:p>
        </p:txBody>
      </p:sp>
      <p:sp>
        <p:nvSpPr>
          <p:cNvPr id="30" name="Line 93"/>
          <p:cNvSpPr>
            <a:spLocks noChangeShapeType="1"/>
          </p:cNvSpPr>
          <p:nvPr/>
        </p:nvSpPr>
        <p:spPr bwMode="auto">
          <a:xfrm flipH="1">
            <a:off x="6436842" y="5125690"/>
            <a:ext cx="500062" cy="334963"/>
          </a:xfrm>
          <a:prstGeom prst="line">
            <a:avLst/>
          </a:prstGeom>
          <a:noFill/>
          <a:ln w="25400">
            <a:solidFill>
              <a:srgbClr val="000099"/>
            </a:solidFill>
            <a:round/>
            <a:headEnd/>
            <a:tailEnd/>
          </a:ln>
        </p:spPr>
        <p:txBody>
          <a:bodyPr/>
          <a:lstStyle/>
          <a:p>
            <a:endParaRPr lang="he-IL"/>
          </a:p>
        </p:txBody>
      </p:sp>
      <p:sp>
        <p:nvSpPr>
          <p:cNvPr id="31" name="Line 94"/>
          <p:cNvSpPr>
            <a:spLocks noChangeShapeType="1"/>
          </p:cNvSpPr>
          <p:nvPr/>
        </p:nvSpPr>
        <p:spPr bwMode="auto">
          <a:xfrm>
            <a:off x="7367117" y="5125690"/>
            <a:ext cx="428625" cy="334963"/>
          </a:xfrm>
          <a:prstGeom prst="line">
            <a:avLst/>
          </a:prstGeom>
          <a:noFill/>
          <a:ln w="25400">
            <a:solidFill>
              <a:srgbClr val="000099"/>
            </a:solidFill>
            <a:round/>
            <a:headEnd/>
            <a:tailEnd/>
          </a:ln>
        </p:spPr>
        <p:txBody>
          <a:bodyPr/>
          <a:lstStyle/>
          <a:p>
            <a:endParaRPr lang="he-IL"/>
          </a:p>
        </p:txBody>
      </p:sp>
      <p:sp>
        <p:nvSpPr>
          <p:cNvPr id="32" name="Text Box 95"/>
          <p:cNvSpPr txBox="1">
            <a:spLocks noChangeArrowheads="1"/>
          </p:cNvSpPr>
          <p:nvPr/>
        </p:nvSpPr>
        <p:spPr bwMode="auto">
          <a:xfrm>
            <a:off x="482129" y="5555903"/>
            <a:ext cx="1552575" cy="915987"/>
          </a:xfrm>
          <a:prstGeom prst="rect">
            <a:avLst/>
          </a:prstGeom>
          <a:noFill/>
          <a:ln w="9525">
            <a:noFill/>
            <a:miter lim="800000"/>
            <a:headEnd/>
            <a:tailEnd/>
          </a:ln>
        </p:spPr>
        <p:txBody>
          <a:bodyPr wrap="none">
            <a:spAutoFit/>
          </a:bodyPr>
          <a:lstStyle/>
          <a:p>
            <a:pPr algn="ctr"/>
            <a:r>
              <a:rPr lang="he-IL" b="0">
                <a:solidFill>
                  <a:srgbClr val="000099"/>
                </a:solidFill>
              </a:rPr>
              <a:t>של</a:t>
            </a:r>
            <a:r>
              <a:rPr lang="en-US"/>
              <a:t> </a:t>
            </a:r>
            <a:r>
              <a:rPr lang="en-US" b="0">
                <a:solidFill>
                  <a:srgbClr val="000099"/>
                </a:solidFill>
                <a:latin typeface="Arial" pitchFamily="34" charset="0"/>
              </a:rPr>
              <a:t>DNS </a:t>
            </a:r>
            <a:r>
              <a:rPr lang="he-IL" b="0">
                <a:solidFill>
                  <a:srgbClr val="000099"/>
                </a:solidFill>
                <a:latin typeface="Arial" pitchFamily="34" charset="0"/>
              </a:rPr>
              <a:t>שרתי</a:t>
            </a:r>
            <a:r>
              <a:rPr lang="en-US" b="0">
                <a:solidFill>
                  <a:srgbClr val="000099"/>
                </a:solidFill>
                <a:latin typeface="Arial" pitchFamily="34" charset="0"/>
              </a:rPr>
              <a:t> </a:t>
            </a:r>
          </a:p>
          <a:p>
            <a:pPr algn="ctr"/>
            <a:r>
              <a:rPr lang="en-US" b="0">
                <a:solidFill>
                  <a:srgbClr val="000099"/>
                </a:solidFill>
              </a:rPr>
              <a:t>yahoo.com</a:t>
            </a:r>
          </a:p>
          <a:p>
            <a:pPr algn="ctr"/>
            <a:endParaRPr lang="en-US" b="0">
              <a:solidFill>
                <a:srgbClr val="000099"/>
              </a:solidFill>
              <a:latin typeface="Arial" pitchFamily="34" charset="0"/>
            </a:endParaRPr>
          </a:p>
        </p:txBody>
      </p:sp>
      <p:sp>
        <p:nvSpPr>
          <p:cNvPr id="33" name="Text Box 96"/>
          <p:cNvSpPr txBox="1">
            <a:spLocks noChangeArrowheads="1"/>
          </p:cNvSpPr>
          <p:nvPr/>
        </p:nvSpPr>
        <p:spPr bwMode="auto">
          <a:xfrm>
            <a:off x="1907704" y="5589240"/>
            <a:ext cx="1644650" cy="915988"/>
          </a:xfrm>
          <a:prstGeom prst="rect">
            <a:avLst/>
          </a:prstGeom>
          <a:noFill/>
          <a:ln w="9525">
            <a:noFill/>
            <a:miter lim="800000"/>
            <a:headEnd/>
            <a:tailEnd/>
          </a:ln>
        </p:spPr>
        <p:txBody>
          <a:bodyPr wrap="none">
            <a:spAutoFit/>
          </a:bodyPr>
          <a:lstStyle/>
          <a:p>
            <a:pPr algn="ctr"/>
            <a:r>
              <a:rPr lang="he-IL" b="0">
                <a:solidFill>
                  <a:srgbClr val="000099"/>
                </a:solidFill>
              </a:rPr>
              <a:t>של</a:t>
            </a:r>
            <a:r>
              <a:rPr lang="en-US"/>
              <a:t> </a:t>
            </a:r>
            <a:r>
              <a:rPr lang="en-US" b="0">
                <a:solidFill>
                  <a:srgbClr val="000099"/>
                </a:solidFill>
                <a:latin typeface="Arial" pitchFamily="34" charset="0"/>
              </a:rPr>
              <a:t>DNS </a:t>
            </a:r>
            <a:r>
              <a:rPr lang="he-IL" b="0">
                <a:solidFill>
                  <a:srgbClr val="000099"/>
                </a:solidFill>
                <a:latin typeface="Arial" pitchFamily="34" charset="0"/>
              </a:rPr>
              <a:t>שרתי</a:t>
            </a:r>
            <a:endParaRPr lang="en-US" b="0">
              <a:solidFill>
                <a:srgbClr val="000099"/>
              </a:solidFill>
              <a:latin typeface="Arial" pitchFamily="34" charset="0"/>
            </a:endParaRPr>
          </a:p>
          <a:p>
            <a:pPr algn="ctr"/>
            <a:r>
              <a:rPr lang="en-US" b="0">
                <a:solidFill>
                  <a:srgbClr val="000099"/>
                </a:solidFill>
              </a:rPr>
              <a:t>amazon.com</a:t>
            </a:r>
          </a:p>
          <a:p>
            <a:pPr algn="ctr"/>
            <a:endParaRPr lang="en-US" b="0">
              <a:solidFill>
                <a:srgbClr val="000099"/>
              </a:solidFill>
              <a:latin typeface="Arial" pitchFamily="34" charset="0"/>
            </a:endParaRPr>
          </a:p>
        </p:txBody>
      </p:sp>
      <p:sp>
        <p:nvSpPr>
          <p:cNvPr id="34" name="Line 97"/>
          <p:cNvSpPr>
            <a:spLocks noChangeShapeType="1"/>
          </p:cNvSpPr>
          <p:nvPr/>
        </p:nvSpPr>
        <p:spPr bwMode="auto">
          <a:xfrm flipH="1">
            <a:off x="1283817" y="5192365"/>
            <a:ext cx="287337" cy="401638"/>
          </a:xfrm>
          <a:prstGeom prst="line">
            <a:avLst/>
          </a:prstGeom>
          <a:noFill/>
          <a:ln w="25400">
            <a:solidFill>
              <a:srgbClr val="000099"/>
            </a:solidFill>
            <a:round/>
            <a:headEnd/>
            <a:tailEnd/>
          </a:ln>
        </p:spPr>
        <p:txBody>
          <a:bodyPr/>
          <a:lstStyle/>
          <a:p>
            <a:endParaRPr lang="he-IL"/>
          </a:p>
        </p:txBody>
      </p:sp>
      <p:sp>
        <p:nvSpPr>
          <p:cNvPr id="35" name="Line 98"/>
          <p:cNvSpPr>
            <a:spLocks noChangeShapeType="1"/>
          </p:cNvSpPr>
          <p:nvPr/>
        </p:nvSpPr>
        <p:spPr bwMode="auto">
          <a:xfrm>
            <a:off x="2214092" y="5192365"/>
            <a:ext cx="358775" cy="401638"/>
          </a:xfrm>
          <a:prstGeom prst="line">
            <a:avLst/>
          </a:prstGeom>
          <a:noFill/>
          <a:ln w="25400">
            <a:solidFill>
              <a:srgbClr val="000099"/>
            </a:solidFill>
            <a:round/>
            <a:headEnd/>
            <a:tailEnd/>
          </a:ln>
        </p:spPr>
        <p:txBody>
          <a:bodyPr/>
          <a:lstStyle/>
          <a:p>
            <a:endParaRPr lang="he-IL"/>
          </a:p>
        </p:txBody>
      </p:sp>
      <p:sp>
        <p:nvSpPr>
          <p:cNvPr id="36" name="Text Box 99"/>
          <p:cNvSpPr txBox="1">
            <a:spLocks noChangeArrowheads="1"/>
          </p:cNvSpPr>
          <p:nvPr/>
        </p:nvSpPr>
        <p:spPr bwMode="auto">
          <a:xfrm>
            <a:off x="3917479" y="5487640"/>
            <a:ext cx="1552575" cy="639763"/>
          </a:xfrm>
          <a:prstGeom prst="rect">
            <a:avLst/>
          </a:prstGeom>
          <a:noFill/>
          <a:ln w="9525">
            <a:noFill/>
            <a:miter lim="800000"/>
            <a:headEnd/>
            <a:tailEnd/>
          </a:ln>
        </p:spPr>
        <p:txBody>
          <a:bodyPr wrap="none">
            <a:spAutoFit/>
          </a:bodyPr>
          <a:lstStyle/>
          <a:p>
            <a:pPr algn="ctr"/>
            <a:r>
              <a:rPr lang="he-IL" b="0">
                <a:solidFill>
                  <a:srgbClr val="000099"/>
                </a:solidFill>
              </a:rPr>
              <a:t>של</a:t>
            </a:r>
            <a:r>
              <a:rPr lang="en-US"/>
              <a:t> </a:t>
            </a:r>
            <a:r>
              <a:rPr lang="en-US" b="0">
                <a:solidFill>
                  <a:srgbClr val="000099"/>
                </a:solidFill>
                <a:latin typeface="Arial" pitchFamily="34" charset="0"/>
              </a:rPr>
              <a:t>DNS </a:t>
            </a:r>
            <a:r>
              <a:rPr lang="he-IL" b="0">
                <a:solidFill>
                  <a:srgbClr val="000099"/>
                </a:solidFill>
                <a:latin typeface="Arial" pitchFamily="34" charset="0"/>
              </a:rPr>
              <a:t>שרתי</a:t>
            </a:r>
            <a:endParaRPr lang="en-US" b="0">
              <a:solidFill>
                <a:srgbClr val="000099"/>
              </a:solidFill>
              <a:latin typeface="Arial" pitchFamily="34" charset="0"/>
            </a:endParaRPr>
          </a:p>
          <a:p>
            <a:pPr algn="ctr"/>
            <a:r>
              <a:rPr lang="en-US" b="0">
                <a:solidFill>
                  <a:srgbClr val="000099"/>
                </a:solidFill>
              </a:rPr>
              <a:t>pbs.org</a:t>
            </a:r>
          </a:p>
        </p:txBody>
      </p:sp>
      <p:sp>
        <p:nvSpPr>
          <p:cNvPr id="37" name="Line 100"/>
          <p:cNvSpPr>
            <a:spLocks noChangeShapeType="1"/>
          </p:cNvSpPr>
          <p:nvPr/>
        </p:nvSpPr>
        <p:spPr bwMode="auto">
          <a:xfrm>
            <a:off x="4504854" y="5125690"/>
            <a:ext cx="0" cy="401638"/>
          </a:xfrm>
          <a:prstGeom prst="line">
            <a:avLst/>
          </a:prstGeom>
          <a:noFill/>
          <a:ln w="25400">
            <a:solidFill>
              <a:srgbClr val="000099"/>
            </a:solidFill>
            <a:round/>
            <a:headEnd/>
            <a:tailEnd/>
          </a:ln>
        </p:spPr>
        <p:txBody>
          <a:bodyPr/>
          <a:lstStyle/>
          <a:p>
            <a:endParaRPr lang="he-IL"/>
          </a:p>
        </p:txBody>
      </p:sp>
    </p:spTree>
    <p:extLst>
      <p:ext uri="{BB962C8B-B14F-4D97-AF65-F5344CB8AC3E}">
        <p14:creationId xmlns:p14="http://schemas.microsoft.com/office/powerpoint/2010/main" val="2996366081"/>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a:xfrm>
            <a:off x="457200" y="76200"/>
            <a:ext cx="8229600" cy="1143000"/>
          </a:xfrm>
        </p:spPr>
        <p:txBody>
          <a:bodyPr/>
          <a:lstStyle/>
          <a:p>
            <a:pPr eaLnBrk="1" hangingPunct="1"/>
            <a:r>
              <a:rPr lang="en-US" altLang="he-IL" smtClean="0"/>
              <a:t>Distributed Hierarchical Database</a:t>
            </a:r>
          </a:p>
        </p:txBody>
      </p:sp>
      <p:sp>
        <p:nvSpPr>
          <p:cNvPr id="155652" name="Oval 3"/>
          <p:cNvSpPr>
            <a:spLocks noChangeArrowheads="1"/>
          </p:cNvSpPr>
          <p:nvPr/>
        </p:nvSpPr>
        <p:spPr bwMode="auto">
          <a:xfrm>
            <a:off x="452438" y="2236788"/>
            <a:ext cx="563562" cy="57626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sp>
        <p:nvSpPr>
          <p:cNvPr id="155653" name="Text Box 4"/>
          <p:cNvSpPr txBox="1">
            <a:spLocks noChangeArrowheads="1"/>
          </p:cNvSpPr>
          <p:nvPr/>
        </p:nvSpPr>
        <p:spPr bwMode="auto">
          <a:xfrm>
            <a:off x="430213" y="2308225"/>
            <a:ext cx="635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2000" b="1">
                <a:latin typeface="Times New Roman" panose="02020603050405020304" pitchFamily="18" charset="0"/>
              </a:rPr>
              <a:t>com</a:t>
            </a:r>
          </a:p>
        </p:txBody>
      </p:sp>
      <p:sp>
        <p:nvSpPr>
          <p:cNvPr id="155654" name="Oval 5"/>
          <p:cNvSpPr>
            <a:spLocks noChangeArrowheads="1"/>
          </p:cNvSpPr>
          <p:nvPr/>
        </p:nvSpPr>
        <p:spPr bwMode="auto">
          <a:xfrm>
            <a:off x="1236663" y="2236788"/>
            <a:ext cx="563562" cy="57626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sp>
        <p:nvSpPr>
          <p:cNvPr id="155655" name="Text Box 6"/>
          <p:cNvSpPr txBox="1">
            <a:spLocks noChangeArrowheads="1"/>
          </p:cNvSpPr>
          <p:nvPr/>
        </p:nvSpPr>
        <p:spPr bwMode="auto">
          <a:xfrm>
            <a:off x="1246188" y="2308225"/>
            <a:ext cx="579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2000" b="1">
                <a:solidFill>
                  <a:srgbClr val="FF0000"/>
                </a:solidFill>
                <a:latin typeface="Times New Roman" panose="02020603050405020304" pitchFamily="18" charset="0"/>
              </a:rPr>
              <a:t>edu</a:t>
            </a:r>
          </a:p>
        </p:txBody>
      </p:sp>
      <p:grpSp>
        <p:nvGrpSpPr>
          <p:cNvPr id="155656" name="Group 7"/>
          <p:cNvGrpSpPr>
            <a:grpSpLocks/>
          </p:cNvGrpSpPr>
          <p:nvPr/>
        </p:nvGrpSpPr>
        <p:grpSpPr bwMode="auto">
          <a:xfrm>
            <a:off x="2127250" y="2479675"/>
            <a:ext cx="522288" cy="88900"/>
            <a:chOff x="1347" y="1706"/>
            <a:chExt cx="329" cy="56"/>
          </a:xfrm>
        </p:grpSpPr>
        <p:sp>
          <p:nvSpPr>
            <p:cNvPr id="155723" name="Oval 8"/>
            <p:cNvSpPr>
              <a:spLocks noChangeArrowheads="1"/>
            </p:cNvSpPr>
            <p:nvPr/>
          </p:nvSpPr>
          <p:spPr bwMode="auto">
            <a:xfrm>
              <a:off x="1347" y="1706"/>
              <a:ext cx="56" cy="56"/>
            </a:xfrm>
            <a:prstGeom prst="ellipse">
              <a:avLst/>
            </a:prstGeom>
            <a:solidFill>
              <a:schemeClr val="tx1"/>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sp>
          <p:nvSpPr>
            <p:cNvPr id="155724" name="Oval 9"/>
            <p:cNvSpPr>
              <a:spLocks noChangeArrowheads="1"/>
            </p:cNvSpPr>
            <p:nvPr/>
          </p:nvSpPr>
          <p:spPr bwMode="auto">
            <a:xfrm>
              <a:off x="1483" y="1706"/>
              <a:ext cx="56" cy="56"/>
            </a:xfrm>
            <a:prstGeom prst="ellipse">
              <a:avLst/>
            </a:prstGeom>
            <a:solidFill>
              <a:schemeClr val="tx1"/>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sp>
          <p:nvSpPr>
            <p:cNvPr id="155725" name="Oval 10"/>
            <p:cNvSpPr>
              <a:spLocks noChangeArrowheads="1"/>
            </p:cNvSpPr>
            <p:nvPr/>
          </p:nvSpPr>
          <p:spPr bwMode="auto">
            <a:xfrm>
              <a:off x="1620" y="1706"/>
              <a:ext cx="56" cy="56"/>
            </a:xfrm>
            <a:prstGeom prst="ellipse">
              <a:avLst/>
            </a:prstGeom>
            <a:solidFill>
              <a:schemeClr val="tx1"/>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grpSp>
      <p:sp>
        <p:nvSpPr>
          <p:cNvPr id="155657" name="Oval 11"/>
          <p:cNvSpPr>
            <a:spLocks noChangeArrowheads="1"/>
          </p:cNvSpPr>
          <p:nvPr/>
        </p:nvSpPr>
        <p:spPr bwMode="auto">
          <a:xfrm>
            <a:off x="3035300" y="2236788"/>
            <a:ext cx="563563" cy="57626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sp>
        <p:nvSpPr>
          <p:cNvPr id="155658" name="Text Box 12"/>
          <p:cNvSpPr txBox="1">
            <a:spLocks noChangeArrowheads="1"/>
          </p:cNvSpPr>
          <p:nvPr/>
        </p:nvSpPr>
        <p:spPr bwMode="auto">
          <a:xfrm>
            <a:off x="3074988" y="2308225"/>
            <a:ext cx="5508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2000" b="1">
                <a:latin typeface="Times New Roman" panose="02020603050405020304" pitchFamily="18" charset="0"/>
              </a:rPr>
              <a:t>org</a:t>
            </a:r>
          </a:p>
        </p:txBody>
      </p:sp>
      <p:sp>
        <p:nvSpPr>
          <p:cNvPr id="155659" name="Rectangle 13"/>
          <p:cNvSpPr>
            <a:spLocks noChangeArrowheads="1"/>
          </p:cNvSpPr>
          <p:nvPr/>
        </p:nvSpPr>
        <p:spPr bwMode="auto">
          <a:xfrm>
            <a:off x="354013" y="2162175"/>
            <a:ext cx="3405187" cy="7588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sp>
        <p:nvSpPr>
          <p:cNvPr id="155660" name="Oval 14"/>
          <p:cNvSpPr>
            <a:spLocks noChangeArrowheads="1"/>
          </p:cNvSpPr>
          <p:nvPr/>
        </p:nvSpPr>
        <p:spPr bwMode="auto">
          <a:xfrm>
            <a:off x="4192588" y="2236788"/>
            <a:ext cx="563562" cy="57626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sp>
        <p:nvSpPr>
          <p:cNvPr id="155661" name="Text Box 15"/>
          <p:cNvSpPr txBox="1">
            <a:spLocks noChangeArrowheads="1"/>
          </p:cNvSpPr>
          <p:nvPr/>
        </p:nvSpPr>
        <p:spPr bwMode="auto">
          <a:xfrm>
            <a:off x="4291013" y="2308225"/>
            <a:ext cx="4238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2000" b="1">
                <a:latin typeface="Times New Roman" panose="02020603050405020304" pitchFamily="18" charset="0"/>
              </a:rPr>
              <a:t>ac</a:t>
            </a:r>
          </a:p>
        </p:txBody>
      </p:sp>
      <p:sp>
        <p:nvSpPr>
          <p:cNvPr id="155662" name="Oval 16"/>
          <p:cNvSpPr>
            <a:spLocks noChangeArrowheads="1"/>
          </p:cNvSpPr>
          <p:nvPr/>
        </p:nvSpPr>
        <p:spPr bwMode="auto">
          <a:xfrm>
            <a:off x="6030913" y="2236788"/>
            <a:ext cx="563562" cy="57626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sp>
        <p:nvSpPr>
          <p:cNvPr id="155663" name="Text Box 17"/>
          <p:cNvSpPr txBox="1">
            <a:spLocks noChangeArrowheads="1"/>
          </p:cNvSpPr>
          <p:nvPr/>
        </p:nvSpPr>
        <p:spPr bwMode="auto">
          <a:xfrm>
            <a:off x="6078538" y="2306638"/>
            <a:ext cx="466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2000" b="1">
                <a:solidFill>
                  <a:srgbClr val="0066FF"/>
                </a:solidFill>
                <a:latin typeface="Times New Roman" panose="02020603050405020304" pitchFamily="18" charset="0"/>
              </a:rPr>
              <a:t>uk</a:t>
            </a:r>
          </a:p>
        </p:txBody>
      </p:sp>
      <p:grpSp>
        <p:nvGrpSpPr>
          <p:cNvPr id="155664" name="Group 18"/>
          <p:cNvGrpSpPr>
            <a:grpSpLocks/>
          </p:cNvGrpSpPr>
          <p:nvPr/>
        </p:nvGrpSpPr>
        <p:grpSpPr bwMode="auto">
          <a:xfrm>
            <a:off x="5106988" y="2508250"/>
            <a:ext cx="522287" cy="88900"/>
            <a:chOff x="3703" y="1706"/>
            <a:chExt cx="329" cy="56"/>
          </a:xfrm>
        </p:grpSpPr>
        <p:sp>
          <p:nvSpPr>
            <p:cNvPr id="155720" name="Oval 19"/>
            <p:cNvSpPr>
              <a:spLocks noChangeArrowheads="1"/>
            </p:cNvSpPr>
            <p:nvPr/>
          </p:nvSpPr>
          <p:spPr bwMode="auto">
            <a:xfrm>
              <a:off x="3703" y="1706"/>
              <a:ext cx="56" cy="56"/>
            </a:xfrm>
            <a:prstGeom prst="ellipse">
              <a:avLst/>
            </a:prstGeom>
            <a:solidFill>
              <a:schemeClr val="tx1"/>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sp>
          <p:nvSpPr>
            <p:cNvPr id="155721" name="Oval 20"/>
            <p:cNvSpPr>
              <a:spLocks noChangeArrowheads="1"/>
            </p:cNvSpPr>
            <p:nvPr/>
          </p:nvSpPr>
          <p:spPr bwMode="auto">
            <a:xfrm>
              <a:off x="3839" y="1706"/>
              <a:ext cx="56" cy="56"/>
            </a:xfrm>
            <a:prstGeom prst="ellipse">
              <a:avLst/>
            </a:prstGeom>
            <a:solidFill>
              <a:schemeClr val="tx1"/>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sp>
          <p:nvSpPr>
            <p:cNvPr id="155722" name="Oval 21"/>
            <p:cNvSpPr>
              <a:spLocks noChangeArrowheads="1"/>
            </p:cNvSpPr>
            <p:nvPr/>
          </p:nvSpPr>
          <p:spPr bwMode="auto">
            <a:xfrm>
              <a:off x="3976" y="1706"/>
              <a:ext cx="56" cy="56"/>
            </a:xfrm>
            <a:prstGeom prst="ellipse">
              <a:avLst/>
            </a:prstGeom>
            <a:solidFill>
              <a:schemeClr val="tx1"/>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grpSp>
      <p:sp>
        <p:nvSpPr>
          <p:cNvPr id="155665" name="Oval 22"/>
          <p:cNvSpPr>
            <a:spLocks noChangeArrowheads="1"/>
          </p:cNvSpPr>
          <p:nvPr/>
        </p:nvSpPr>
        <p:spPr bwMode="auto">
          <a:xfrm>
            <a:off x="6775450" y="2236788"/>
            <a:ext cx="563563" cy="57626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sp>
        <p:nvSpPr>
          <p:cNvPr id="155666" name="Text Box 23"/>
          <p:cNvSpPr txBox="1">
            <a:spLocks noChangeArrowheads="1"/>
          </p:cNvSpPr>
          <p:nvPr/>
        </p:nvSpPr>
        <p:spPr bwMode="auto">
          <a:xfrm>
            <a:off x="6843713" y="2293938"/>
            <a:ext cx="4810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2000" b="1">
                <a:latin typeface="Times New Roman" panose="02020603050405020304" pitchFamily="18" charset="0"/>
              </a:rPr>
              <a:t>zw</a:t>
            </a:r>
          </a:p>
        </p:txBody>
      </p:sp>
      <p:sp>
        <p:nvSpPr>
          <p:cNvPr id="155667" name="Rectangle 24"/>
          <p:cNvSpPr>
            <a:spLocks noChangeArrowheads="1"/>
          </p:cNvSpPr>
          <p:nvPr/>
        </p:nvSpPr>
        <p:spPr bwMode="auto">
          <a:xfrm>
            <a:off x="4094163" y="2162175"/>
            <a:ext cx="3405187" cy="7588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sp>
        <p:nvSpPr>
          <p:cNvPr id="155668" name="Oval 25"/>
          <p:cNvSpPr>
            <a:spLocks noChangeArrowheads="1"/>
          </p:cNvSpPr>
          <p:nvPr/>
        </p:nvSpPr>
        <p:spPr bwMode="auto">
          <a:xfrm>
            <a:off x="8116888" y="2236788"/>
            <a:ext cx="563562" cy="57626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sp>
        <p:nvSpPr>
          <p:cNvPr id="155669" name="Text Box 26"/>
          <p:cNvSpPr txBox="1">
            <a:spLocks noChangeArrowheads="1"/>
          </p:cNvSpPr>
          <p:nvPr/>
        </p:nvSpPr>
        <p:spPr bwMode="auto">
          <a:xfrm>
            <a:off x="8070850" y="2295525"/>
            <a:ext cx="692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2000" b="1">
                <a:solidFill>
                  <a:schemeClr val="tx2"/>
                </a:solidFill>
                <a:latin typeface="Times New Roman" panose="02020603050405020304" pitchFamily="18" charset="0"/>
              </a:rPr>
              <a:t>arpa</a:t>
            </a:r>
          </a:p>
        </p:txBody>
      </p:sp>
      <p:sp>
        <p:nvSpPr>
          <p:cNvPr id="155670" name="Oval 27"/>
          <p:cNvSpPr>
            <a:spLocks noChangeArrowheads="1"/>
          </p:cNvSpPr>
          <p:nvPr/>
        </p:nvSpPr>
        <p:spPr bwMode="auto">
          <a:xfrm>
            <a:off x="4432300" y="1441450"/>
            <a:ext cx="563563" cy="42862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sp>
        <p:nvSpPr>
          <p:cNvPr id="155671" name="Text Box 28"/>
          <p:cNvSpPr txBox="1">
            <a:spLocks noChangeArrowheads="1"/>
          </p:cNvSpPr>
          <p:nvPr/>
        </p:nvSpPr>
        <p:spPr bwMode="auto">
          <a:xfrm>
            <a:off x="4953000" y="1169988"/>
            <a:ext cx="169545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2200">
                <a:latin typeface="Times New Roman" panose="02020603050405020304" pitchFamily="18" charset="0"/>
              </a:rPr>
              <a:t>unnamed</a:t>
            </a:r>
            <a:r>
              <a:rPr lang="en-US" altLang="he-IL" sz="2000">
                <a:latin typeface="Times New Roman" panose="02020603050405020304" pitchFamily="18" charset="0"/>
              </a:rPr>
              <a:t> root</a:t>
            </a:r>
          </a:p>
        </p:txBody>
      </p:sp>
      <p:sp>
        <p:nvSpPr>
          <p:cNvPr id="155672" name="Line 29"/>
          <p:cNvSpPr>
            <a:spLocks noChangeShapeType="1"/>
          </p:cNvSpPr>
          <p:nvPr/>
        </p:nvSpPr>
        <p:spPr bwMode="auto">
          <a:xfrm flipH="1">
            <a:off x="711200" y="1641475"/>
            <a:ext cx="374015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155673" name="Line 30"/>
          <p:cNvSpPr>
            <a:spLocks noChangeShapeType="1"/>
          </p:cNvSpPr>
          <p:nvPr/>
        </p:nvSpPr>
        <p:spPr bwMode="auto">
          <a:xfrm flipH="1">
            <a:off x="1541463" y="1738313"/>
            <a:ext cx="2951162" cy="512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155674" name="Line 31"/>
          <p:cNvSpPr>
            <a:spLocks noChangeShapeType="1"/>
          </p:cNvSpPr>
          <p:nvPr/>
        </p:nvSpPr>
        <p:spPr bwMode="auto">
          <a:xfrm flipH="1">
            <a:off x="3316288" y="1808163"/>
            <a:ext cx="1204912" cy="4429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155675" name="Line 32"/>
          <p:cNvSpPr>
            <a:spLocks noChangeShapeType="1"/>
          </p:cNvSpPr>
          <p:nvPr/>
        </p:nvSpPr>
        <p:spPr bwMode="auto">
          <a:xfrm flipH="1">
            <a:off x="4479925" y="1862138"/>
            <a:ext cx="234950" cy="374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155676" name="Line 33"/>
          <p:cNvSpPr>
            <a:spLocks noChangeShapeType="1"/>
          </p:cNvSpPr>
          <p:nvPr/>
        </p:nvSpPr>
        <p:spPr bwMode="auto">
          <a:xfrm>
            <a:off x="4978400" y="1627188"/>
            <a:ext cx="3324225" cy="623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155677" name="Line 34"/>
          <p:cNvSpPr>
            <a:spLocks noChangeShapeType="1"/>
          </p:cNvSpPr>
          <p:nvPr/>
        </p:nvSpPr>
        <p:spPr bwMode="auto">
          <a:xfrm>
            <a:off x="4937125" y="1738313"/>
            <a:ext cx="2119313" cy="512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155678" name="Line 35"/>
          <p:cNvSpPr>
            <a:spLocks noChangeShapeType="1"/>
          </p:cNvSpPr>
          <p:nvPr/>
        </p:nvSpPr>
        <p:spPr bwMode="auto">
          <a:xfrm>
            <a:off x="4881563" y="1822450"/>
            <a:ext cx="1344612" cy="4429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155679" name="Oval 36"/>
          <p:cNvSpPr>
            <a:spLocks noChangeArrowheads="1"/>
          </p:cNvSpPr>
          <p:nvPr/>
        </p:nvSpPr>
        <p:spPr bwMode="auto">
          <a:xfrm>
            <a:off x="1247775" y="3186113"/>
            <a:ext cx="563563" cy="57626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sp>
        <p:nvSpPr>
          <p:cNvPr id="155680" name="Oval 37"/>
          <p:cNvSpPr>
            <a:spLocks noChangeArrowheads="1"/>
          </p:cNvSpPr>
          <p:nvPr/>
        </p:nvSpPr>
        <p:spPr bwMode="auto">
          <a:xfrm>
            <a:off x="790575" y="4164013"/>
            <a:ext cx="563563" cy="57626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sp>
        <p:nvSpPr>
          <p:cNvPr id="155681" name="Oval 38"/>
          <p:cNvSpPr>
            <a:spLocks noChangeArrowheads="1"/>
          </p:cNvSpPr>
          <p:nvPr/>
        </p:nvSpPr>
        <p:spPr bwMode="auto">
          <a:xfrm>
            <a:off x="1801813" y="4162425"/>
            <a:ext cx="563562" cy="57626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sp>
        <p:nvSpPr>
          <p:cNvPr id="155682" name="Oval 39"/>
          <p:cNvSpPr>
            <a:spLocks noChangeArrowheads="1"/>
          </p:cNvSpPr>
          <p:nvPr/>
        </p:nvSpPr>
        <p:spPr bwMode="auto">
          <a:xfrm>
            <a:off x="6030913" y="3200400"/>
            <a:ext cx="563562" cy="57626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sp>
        <p:nvSpPr>
          <p:cNvPr id="155683" name="Oval 40"/>
          <p:cNvSpPr>
            <a:spLocks noChangeArrowheads="1"/>
          </p:cNvSpPr>
          <p:nvPr/>
        </p:nvSpPr>
        <p:spPr bwMode="auto">
          <a:xfrm>
            <a:off x="6030913" y="4176713"/>
            <a:ext cx="563562" cy="57626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sp>
        <p:nvSpPr>
          <p:cNvPr id="155684" name="Oval 41"/>
          <p:cNvSpPr>
            <a:spLocks noChangeArrowheads="1"/>
          </p:cNvSpPr>
          <p:nvPr/>
        </p:nvSpPr>
        <p:spPr bwMode="auto">
          <a:xfrm>
            <a:off x="6030913" y="5140325"/>
            <a:ext cx="563562" cy="57626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sp>
        <p:nvSpPr>
          <p:cNvPr id="155685" name="Oval 42"/>
          <p:cNvSpPr>
            <a:spLocks noChangeArrowheads="1"/>
          </p:cNvSpPr>
          <p:nvPr/>
        </p:nvSpPr>
        <p:spPr bwMode="auto">
          <a:xfrm>
            <a:off x="1844675" y="5126038"/>
            <a:ext cx="563563" cy="57626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sp>
        <p:nvSpPr>
          <p:cNvPr id="155686" name="Oval 43"/>
          <p:cNvSpPr>
            <a:spLocks noChangeArrowheads="1"/>
          </p:cNvSpPr>
          <p:nvPr/>
        </p:nvSpPr>
        <p:spPr bwMode="auto">
          <a:xfrm>
            <a:off x="790575" y="5126038"/>
            <a:ext cx="563563" cy="57626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sp>
        <p:nvSpPr>
          <p:cNvPr id="155687" name="Oval 44"/>
          <p:cNvSpPr>
            <a:spLocks noChangeArrowheads="1"/>
          </p:cNvSpPr>
          <p:nvPr/>
        </p:nvSpPr>
        <p:spPr bwMode="auto">
          <a:xfrm>
            <a:off x="8116888" y="3186113"/>
            <a:ext cx="563562" cy="57626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sp>
        <p:nvSpPr>
          <p:cNvPr id="155688" name="Oval 45"/>
          <p:cNvSpPr>
            <a:spLocks noChangeArrowheads="1"/>
          </p:cNvSpPr>
          <p:nvPr/>
        </p:nvSpPr>
        <p:spPr bwMode="auto">
          <a:xfrm>
            <a:off x="8116888" y="4164013"/>
            <a:ext cx="563562" cy="57626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sp>
        <p:nvSpPr>
          <p:cNvPr id="155689" name="Oval 46"/>
          <p:cNvSpPr>
            <a:spLocks noChangeArrowheads="1"/>
          </p:cNvSpPr>
          <p:nvPr/>
        </p:nvSpPr>
        <p:spPr bwMode="auto">
          <a:xfrm>
            <a:off x="8116888" y="5126038"/>
            <a:ext cx="563562" cy="57626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sp>
        <p:nvSpPr>
          <p:cNvPr id="155690" name="Text Box 47"/>
          <p:cNvSpPr txBox="1">
            <a:spLocks noChangeArrowheads="1"/>
          </p:cNvSpPr>
          <p:nvPr/>
        </p:nvSpPr>
        <p:spPr bwMode="auto">
          <a:xfrm>
            <a:off x="1262063" y="3249613"/>
            <a:ext cx="565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2000" b="1">
                <a:solidFill>
                  <a:srgbClr val="FF0000"/>
                </a:solidFill>
                <a:latin typeface="Times New Roman" panose="02020603050405020304" pitchFamily="18" charset="0"/>
              </a:rPr>
              <a:t>bar</a:t>
            </a:r>
          </a:p>
        </p:txBody>
      </p:sp>
      <p:sp>
        <p:nvSpPr>
          <p:cNvPr id="155691" name="Text Box 48"/>
          <p:cNvSpPr txBox="1">
            <a:spLocks noChangeArrowheads="1"/>
          </p:cNvSpPr>
          <p:nvPr/>
        </p:nvSpPr>
        <p:spPr bwMode="auto">
          <a:xfrm>
            <a:off x="747713" y="4246563"/>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2000" b="1">
                <a:latin typeface="Times New Roman" panose="02020603050405020304" pitchFamily="18" charset="0"/>
              </a:rPr>
              <a:t>west</a:t>
            </a:r>
          </a:p>
        </p:txBody>
      </p:sp>
      <p:sp>
        <p:nvSpPr>
          <p:cNvPr id="155692" name="Text Box 49"/>
          <p:cNvSpPr txBox="1">
            <a:spLocks noChangeArrowheads="1"/>
          </p:cNvSpPr>
          <p:nvPr/>
        </p:nvSpPr>
        <p:spPr bwMode="auto">
          <a:xfrm>
            <a:off x="1768475" y="4246563"/>
            <a:ext cx="606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2000" b="1">
                <a:solidFill>
                  <a:srgbClr val="FF0000"/>
                </a:solidFill>
                <a:latin typeface="Times New Roman" panose="02020603050405020304" pitchFamily="18" charset="0"/>
              </a:rPr>
              <a:t>east</a:t>
            </a:r>
          </a:p>
        </p:txBody>
      </p:sp>
      <p:sp>
        <p:nvSpPr>
          <p:cNvPr id="155693" name="Text Box 50"/>
          <p:cNvSpPr txBox="1">
            <a:spLocks noChangeArrowheads="1"/>
          </p:cNvSpPr>
          <p:nvPr/>
        </p:nvSpPr>
        <p:spPr bwMode="auto">
          <a:xfrm>
            <a:off x="831850" y="5175250"/>
            <a:ext cx="522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2000" b="1">
                <a:latin typeface="Times New Roman" panose="02020603050405020304" pitchFamily="18" charset="0"/>
              </a:rPr>
              <a:t>foo</a:t>
            </a:r>
          </a:p>
        </p:txBody>
      </p:sp>
      <p:sp>
        <p:nvSpPr>
          <p:cNvPr id="155694" name="Text Box 51"/>
          <p:cNvSpPr txBox="1">
            <a:spLocks noChangeArrowheads="1"/>
          </p:cNvSpPr>
          <p:nvPr/>
        </p:nvSpPr>
        <p:spPr bwMode="auto">
          <a:xfrm>
            <a:off x="1885950" y="5175250"/>
            <a:ext cx="522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2000" b="1">
                <a:solidFill>
                  <a:srgbClr val="FF0000"/>
                </a:solidFill>
                <a:latin typeface="Times New Roman" panose="02020603050405020304" pitchFamily="18" charset="0"/>
              </a:rPr>
              <a:t>my</a:t>
            </a:r>
          </a:p>
        </p:txBody>
      </p:sp>
      <p:sp>
        <p:nvSpPr>
          <p:cNvPr id="155695" name="Line 52"/>
          <p:cNvSpPr>
            <a:spLocks noChangeShapeType="1"/>
          </p:cNvSpPr>
          <p:nvPr/>
        </p:nvSpPr>
        <p:spPr bwMode="auto">
          <a:xfrm>
            <a:off x="1541463" y="2813050"/>
            <a:ext cx="1587" cy="3730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155696" name="Line 53"/>
          <p:cNvSpPr>
            <a:spLocks noChangeShapeType="1"/>
          </p:cNvSpPr>
          <p:nvPr/>
        </p:nvSpPr>
        <p:spPr bwMode="auto">
          <a:xfrm flipH="1">
            <a:off x="1050925" y="3762375"/>
            <a:ext cx="360363" cy="401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155697" name="Line 54"/>
          <p:cNvSpPr>
            <a:spLocks noChangeShapeType="1"/>
          </p:cNvSpPr>
          <p:nvPr/>
        </p:nvSpPr>
        <p:spPr bwMode="auto">
          <a:xfrm>
            <a:off x="1625600" y="3748088"/>
            <a:ext cx="415925" cy="428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155698" name="Line 55"/>
          <p:cNvSpPr>
            <a:spLocks noChangeShapeType="1"/>
          </p:cNvSpPr>
          <p:nvPr/>
        </p:nvSpPr>
        <p:spPr bwMode="auto">
          <a:xfrm>
            <a:off x="1071563" y="4745038"/>
            <a:ext cx="1587" cy="3873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155699" name="Line 56"/>
          <p:cNvSpPr>
            <a:spLocks noChangeShapeType="1"/>
          </p:cNvSpPr>
          <p:nvPr/>
        </p:nvSpPr>
        <p:spPr bwMode="auto">
          <a:xfrm>
            <a:off x="2097088" y="4730750"/>
            <a:ext cx="1587" cy="401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155700" name="Line 57"/>
          <p:cNvSpPr>
            <a:spLocks noChangeShapeType="1"/>
          </p:cNvSpPr>
          <p:nvPr/>
        </p:nvSpPr>
        <p:spPr bwMode="auto">
          <a:xfrm>
            <a:off x="6311900" y="2833688"/>
            <a:ext cx="1588" cy="3667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155701" name="Line 58"/>
          <p:cNvSpPr>
            <a:spLocks noChangeShapeType="1"/>
          </p:cNvSpPr>
          <p:nvPr/>
        </p:nvSpPr>
        <p:spPr bwMode="auto">
          <a:xfrm>
            <a:off x="6313488" y="3762375"/>
            <a:ext cx="1587" cy="428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155702" name="Line 59"/>
          <p:cNvSpPr>
            <a:spLocks noChangeShapeType="1"/>
          </p:cNvSpPr>
          <p:nvPr/>
        </p:nvSpPr>
        <p:spPr bwMode="auto">
          <a:xfrm>
            <a:off x="6313488" y="4773613"/>
            <a:ext cx="1587" cy="3873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155703" name="Oval 60"/>
          <p:cNvSpPr>
            <a:spLocks noChangeArrowheads="1"/>
          </p:cNvSpPr>
          <p:nvPr/>
        </p:nvSpPr>
        <p:spPr bwMode="auto">
          <a:xfrm>
            <a:off x="8116888" y="6053138"/>
            <a:ext cx="563562" cy="57626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sp>
        <p:nvSpPr>
          <p:cNvPr id="155704" name="Line 61"/>
          <p:cNvSpPr>
            <a:spLocks noChangeShapeType="1"/>
          </p:cNvSpPr>
          <p:nvPr/>
        </p:nvSpPr>
        <p:spPr bwMode="auto">
          <a:xfrm>
            <a:off x="8428038" y="2805113"/>
            <a:ext cx="1587"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155705" name="Line 62"/>
          <p:cNvSpPr>
            <a:spLocks noChangeShapeType="1"/>
          </p:cNvSpPr>
          <p:nvPr/>
        </p:nvSpPr>
        <p:spPr bwMode="auto">
          <a:xfrm>
            <a:off x="8399463" y="3748088"/>
            <a:ext cx="1587" cy="4095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155706" name="Line 63"/>
          <p:cNvSpPr>
            <a:spLocks noChangeShapeType="1"/>
          </p:cNvSpPr>
          <p:nvPr/>
        </p:nvSpPr>
        <p:spPr bwMode="auto">
          <a:xfrm>
            <a:off x="8399463" y="4716463"/>
            <a:ext cx="1587" cy="4095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155707" name="Line 64"/>
          <p:cNvSpPr>
            <a:spLocks noChangeShapeType="1"/>
          </p:cNvSpPr>
          <p:nvPr/>
        </p:nvSpPr>
        <p:spPr bwMode="auto">
          <a:xfrm>
            <a:off x="8399463" y="5686425"/>
            <a:ext cx="1587" cy="382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155708" name="Text Box 65"/>
          <p:cNvSpPr txBox="1">
            <a:spLocks noChangeArrowheads="1"/>
          </p:cNvSpPr>
          <p:nvPr/>
        </p:nvSpPr>
        <p:spPr bwMode="auto">
          <a:xfrm>
            <a:off x="6100763" y="3249613"/>
            <a:ext cx="4238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2000" b="1">
                <a:solidFill>
                  <a:srgbClr val="0066FF"/>
                </a:solidFill>
                <a:latin typeface="Times New Roman" panose="02020603050405020304" pitchFamily="18" charset="0"/>
              </a:rPr>
              <a:t>ac</a:t>
            </a:r>
          </a:p>
        </p:txBody>
      </p:sp>
      <p:sp>
        <p:nvSpPr>
          <p:cNvPr id="155709" name="Text Box 66"/>
          <p:cNvSpPr txBox="1">
            <a:spLocks noChangeArrowheads="1"/>
          </p:cNvSpPr>
          <p:nvPr/>
        </p:nvSpPr>
        <p:spPr bwMode="auto">
          <a:xfrm>
            <a:off x="5995988" y="4260850"/>
            <a:ext cx="635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2000" b="1">
                <a:solidFill>
                  <a:srgbClr val="0066FF"/>
                </a:solidFill>
                <a:latin typeface="Times New Roman" panose="02020603050405020304" pitchFamily="18" charset="0"/>
              </a:rPr>
              <a:t>cam</a:t>
            </a:r>
          </a:p>
        </p:txBody>
      </p:sp>
      <p:sp>
        <p:nvSpPr>
          <p:cNvPr id="155710" name="Text Box 67"/>
          <p:cNvSpPr txBox="1">
            <a:spLocks noChangeArrowheads="1"/>
          </p:cNvSpPr>
          <p:nvPr/>
        </p:nvSpPr>
        <p:spPr bwMode="auto">
          <a:xfrm>
            <a:off x="6045200" y="5216525"/>
            <a:ext cx="536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2000" b="1">
                <a:solidFill>
                  <a:srgbClr val="0066FF"/>
                </a:solidFill>
                <a:latin typeface="Times New Roman" panose="02020603050405020304" pitchFamily="18" charset="0"/>
              </a:rPr>
              <a:t>usr</a:t>
            </a:r>
          </a:p>
        </p:txBody>
      </p:sp>
      <p:sp>
        <p:nvSpPr>
          <p:cNvPr id="155711" name="Text Box 68"/>
          <p:cNvSpPr txBox="1">
            <a:spLocks noChangeArrowheads="1"/>
          </p:cNvSpPr>
          <p:nvPr/>
        </p:nvSpPr>
        <p:spPr bwMode="auto">
          <a:xfrm>
            <a:off x="8147050" y="3235325"/>
            <a:ext cx="5492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80000"/>
              </a:lnSpc>
              <a:buClr>
                <a:schemeClr val="accent2"/>
              </a:buClr>
              <a:buSzPct val="85000"/>
              <a:buFont typeface="ZapfDingbats" pitchFamily="82" charset="2"/>
              <a:buNone/>
            </a:pPr>
            <a:r>
              <a:rPr lang="en-US" altLang="he-IL" sz="1400" b="1">
                <a:solidFill>
                  <a:schemeClr val="tx2"/>
                </a:solidFill>
                <a:latin typeface="Times New Roman" panose="02020603050405020304" pitchFamily="18" charset="0"/>
              </a:rPr>
              <a:t>in-</a:t>
            </a:r>
          </a:p>
          <a:p>
            <a:pPr>
              <a:lnSpc>
                <a:spcPct val="80000"/>
              </a:lnSpc>
              <a:buClr>
                <a:schemeClr val="accent2"/>
              </a:buClr>
              <a:buSzPct val="85000"/>
              <a:buFont typeface="ZapfDingbats" pitchFamily="82" charset="2"/>
              <a:buNone/>
            </a:pPr>
            <a:r>
              <a:rPr lang="en-US" altLang="he-IL" sz="1400" b="1">
                <a:solidFill>
                  <a:schemeClr val="tx2"/>
                </a:solidFill>
                <a:latin typeface="Times New Roman" panose="02020603050405020304" pitchFamily="18" charset="0"/>
              </a:rPr>
              <a:t>addr</a:t>
            </a:r>
          </a:p>
        </p:txBody>
      </p:sp>
      <p:sp>
        <p:nvSpPr>
          <p:cNvPr id="155712" name="Text Box 69"/>
          <p:cNvSpPr txBox="1">
            <a:spLocks noChangeArrowheads="1"/>
          </p:cNvSpPr>
          <p:nvPr/>
        </p:nvSpPr>
        <p:spPr bwMode="auto">
          <a:xfrm>
            <a:off x="8210550" y="4246563"/>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2000" b="1">
                <a:solidFill>
                  <a:schemeClr val="tx2"/>
                </a:solidFill>
                <a:latin typeface="Times New Roman" panose="02020603050405020304" pitchFamily="18" charset="0"/>
              </a:rPr>
              <a:t>12</a:t>
            </a:r>
          </a:p>
        </p:txBody>
      </p:sp>
      <p:sp>
        <p:nvSpPr>
          <p:cNvPr id="155713" name="Text Box 70"/>
          <p:cNvSpPr txBox="1">
            <a:spLocks noChangeArrowheads="1"/>
          </p:cNvSpPr>
          <p:nvPr/>
        </p:nvSpPr>
        <p:spPr bwMode="auto">
          <a:xfrm>
            <a:off x="8208963" y="5202238"/>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2000" b="1">
                <a:solidFill>
                  <a:schemeClr val="tx2"/>
                </a:solidFill>
                <a:latin typeface="Times New Roman" panose="02020603050405020304" pitchFamily="18" charset="0"/>
              </a:rPr>
              <a:t>34</a:t>
            </a:r>
          </a:p>
        </p:txBody>
      </p:sp>
      <p:sp>
        <p:nvSpPr>
          <p:cNvPr id="155714" name="Text Box 71"/>
          <p:cNvSpPr txBox="1">
            <a:spLocks noChangeArrowheads="1"/>
          </p:cNvSpPr>
          <p:nvPr/>
        </p:nvSpPr>
        <p:spPr bwMode="auto">
          <a:xfrm>
            <a:off x="8208963" y="6103938"/>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2000" b="1">
                <a:solidFill>
                  <a:schemeClr val="tx2"/>
                </a:solidFill>
                <a:latin typeface="Times New Roman" panose="02020603050405020304" pitchFamily="18" charset="0"/>
              </a:rPr>
              <a:t>56</a:t>
            </a:r>
          </a:p>
        </p:txBody>
      </p:sp>
      <p:sp>
        <p:nvSpPr>
          <p:cNvPr id="155715" name="Text Box 72"/>
          <p:cNvSpPr txBox="1">
            <a:spLocks noChangeArrowheads="1"/>
          </p:cNvSpPr>
          <p:nvPr/>
        </p:nvSpPr>
        <p:spPr bwMode="auto">
          <a:xfrm>
            <a:off x="1949450" y="2895600"/>
            <a:ext cx="18526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2000">
                <a:latin typeface="Times New Roman" panose="02020603050405020304" pitchFamily="18" charset="0"/>
              </a:rPr>
              <a:t>generic domains</a:t>
            </a:r>
          </a:p>
        </p:txBody>
      </p:sp>
      <p:sp>
        <p:nvSpPr>
          <p:cNvPr id="155716" name="Text Box 73"/>
          <p:cNvSpPr txBox="1">
            <a:spLocks noChangeArrowheads="1"/>
          </p:cNvSpPr>
          <p:nvPr/>
        </p:nvSpPr>
        <p:spPr bwMode="auto">
          <a:xfrm>
            <a:off x="4149725" y="2895600"/>
            <a:ext cx="18811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2000">
                <a:latin typeface="Times New Roman" panose="02020603050405020304" pitchFamily="18" charset="0"/>
              </a:rPr>
              <a:t>country domains</a:t>
            </a:r>
          </a:p>
        </p:txBody>
      </p:sp>
      <p:sp>
        <p:nvSpPr>
          <p:cNvPr id="155717" name="Text Box 74"/>
          <p:cNvSpPr txBox="1">
            <a:spLocks noChangeArrowheads="1"/>
          </p:cNvSpPr>
          <p:nvPr/>
        </p:nvSpPr>
        <p:spPr bwMode="auto">
          <a:xfrm>
            <a:off x="1262063" y="5699125"/>
            <a:ext cx="19113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2000" b="1">
                <a:solidFill>
                  <a:srgbClr val="FF0000"/>
                </a:solidFill>
                <a:latin typeface="Times New Roman" panose="02020603050405020304" pitchFamily="18" charset="0"/>
              </a:rPr>
              <a:t>my.east.bar.edu</a:t>
            </a:r>
          </a:p>
        </p:txBody>
      </p:sp>
      <p:sp>
        <p:nvSpPr>
          <p:cNvPr id="155718" name="Text Box 75"/>
          <p:cNvSpPr txBox="1">
            <a:spLocks noChangeArrowheads="1"/>
          </p:cNvSpPr>
          <p:nvPr/>
        </p:nvSpPr>
        <p:spPr bwMode="auto">
          <a:xfrm>
            <a:off x="5386388" y="5699125"/>
            <a:ext cx="17002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2000" b="1">
                <a:solidFill>
                  <a:srgbClr val="0066FF"/>
                </a:solidFill>
                <a:latin typeface="Times New Roman" panose="02020603050405020304" pitchFamily="18" charset="0"/>
              </a:rPr>
              <a:t>usr.cam.ac.uk</a:t>
            </a:r>
          </a:p>
        </p:txBody>
      </p:sp>
      <p:sp>
        <p:nvSpPr>
          <p:cNvPr id="155719" name="Text Box 76"/>
          <p:cNvSpPr txBox="1">
            <a:spLocks noChangeArrowheads="1"/>
          </p:cNvSpPr>
          <p:nvPr/>
        </p:nvSpPr>
        <p:spPr bwMode="auto">
          <a:xfrm>
            <a:off x="6900069" y="6465887"/>
            <a:ext cx="1587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2000" b="1" dirty="0">
                <a:solidFill>
                  <a:schemeClr val="tx2"/>
                </a:solidFill>
                <a:latin typeface="Times New Roman" panose="02020603050405020304" pitchFamily="18" charset="0"/>
              </a:rPr>
              <a:t>12.34.56.0/24</a:t>
            </a:r>
          </a:p>
        </p:txBody>
      </p:sp>
    </p:spTree>
    <p:extLst>
      <p:ext uri="{BB962C8B-B14F-4D97-AF65-F5344CB8AC3E}">
        <p14:creationId xmlns:p14="http://schemas.microsoft.com/office/powerpoint/2010/main" val="286080048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he-IL" u="sng" dirty="0" smtClean="0">
                <a:solidFill>
                  <a:schemeClr val="bg1"/>
                </a:solidFill>
                <a:latin typeface="Arial" pitchFamily="34" charset="0"/>
              </a:rPr>
              <a:t>שרתי שמות בסיס (</a:t>
            </a:r>
            <a:r>
              <a:rPr lang="en-US" u="sng" dirty="0" smtClean="0">
                <a:solidFill>
                  <a:schemeClr val="bg1"/>
                </a:solidFill>
                <a:latin typeface="Arial" pitchFamily="34" charset="0"/>
              </a:rPr>
              <a:t>root</a:t>
            </a:r>
            <a:r>
              <a:rPr lang="he-IL" u="sng" dirty="0" smtClean="0">
                <a:solidFill>
                  <a:schemeClr val="bg1"/>
                </a:solidFill>
                <a:latin typeface="Arial" pitchFamily="34" charset="0"/>
              </a:rPr>
              <a:t>)</a:t>
            </a:r>
            <a:endParaRPr lang="he-IL" dirty="0">
              <a:solidFill>
                <a:schemeClr val="bg1"/>
              </a:solidFill>
            </a:endParaRPr>
          </a:p>
        </p:txBody>
      </p:sp>
      <p:sp>
        <p:nvSpPr>
          <p:cNvPr id="4" name="Text Box 5"/>
          <p:cNvSpPr txBox="1">
            <a:spLocks noChangeArrowheads="1"/>
          </p:cNvSpPr>
          <p:nvPr/>
        </p:nvSpPr>
        <p:spPr bwMode="auto">
          <a:xfrm>
            <a:off x="467544" y="1700808"/>
            <a:ext cx="8388350" cy="2100262"/>
          </a:xfrm>
          <a:prstGeom prst="rect">
            <a:avLst/>
          </a:prstGeom>
          <a:noFill/>
          <a:ln w="9525">
            <a:noFill/>
            <a:miter lim="800000"/>
            <a:headEnd/>
            <a:tailEnd/>
          </a:ln>
        </p:spPr>
        <p:txBody>
          <a:bodyPr>
            <a:spAutoFit/>
          </a:bodyPr>
          <a:lstStyle/>
          <a:p>
            <a:pPr marL="342900" indent="-342900" algn="r" rtl="1">
              <a:spcBef>
                <a:spcPct val="50000"/>
              </a:spcBef>
              <a:buFontTx/>
              <a:buChar char="•"/>
            </a:pPr>
            <a:r>
              <a:rPr lang="he-IL" sz="2400" b="0" dirty="0">
                <a:solidFill>
                  <a:srgbClr val="000000"/>
                </a:solidFill>
                <a:latin typeface="Arial" pitchFamily="34" charset="0"/>
              </a:rPr>
              <a:t>מקבלים פניות משרתי שמות מקומיים שלא יכולים לפענח שם.</a:t>
            </a:r>
          </a:p>
          <a:p>
            <a:pPr marL="342900" indent="-342900" algn="r" rtl="1">
              <a:spcBef>
                <a:spcPct val="50000"/>
              </a:spcBef>
              <a:buFontTx/>
              <a:buChar char="•"/>
            </a:pPr>
            <a:r>
              <a:rPr lang="he-IL" sz="2400" b="0" dirty="0">
                <a:solidFill>
                  <a:srgbClr val="000000"/>
                </a:solidFill>
                <a:latin typeface="Arial" pitchFamily="34" charset="0"/>
              </a:rPr>
              <a:t>שרתי שמות בסיס:</a:t>
            </a:r>
          </a:p>
          <a:p>
            <a:pPr marL="342900" indent="-342900" algn="r" rtl="1">
              <a:spcBef>
                <a:spcPct val="50000"/>
              </a:spcBef>
            </a:pPr>
            <a:r>
              <a:rPr lang="he-IL" sz="2400" b="0" dirty="0">
                <a:solidFill>
                  <a:srgbClr val="000000"/>
                </a:solidFill>
                <a:latin typeface="Arial" pitchFamily="34" charset="0"/>
              </a:rPr>
              <a:t>  - אם מיפוי השם לא ידוע: קבל משרת השמות המהימן</a:t>
            </a:r>
          </a:p>
          <a:p>
            <a:pPr marL="342900" indent="-342900" algn="r" rtl="1">
              <a:spcBef>
                <a:spcPct val="50000"/>
              </a:spcBef>
            </a:pPr>
            <a:r>
              <a:rPr lang="he-IL" sz="2400" b="0" dirty="0">
                <a:solidFill>
                  <a:srgbClr val="000000"/>
                </a:solidFill>
                <a:latin typeface="Arial" pitchFamily="34" charset="0"/>
              </a:rPr>
              <a:t>  - החזר מיפוי לשרת השמות המקומי</a:t>
            </a:r>
            <a:endParaRPr lang="en-US" sz="2400" b="0" dirty="0">
              <a:solidFill>
                <a:srgbClr val="000000"/>
              </a:solidFill>
              <a:latin typeface="Arial" pitchFamily="34" charset="0"/>
            </a:endParaRPr>
          </a:p>
        </p:txBody>
      </p:sp>
      <p:grpSp>
        <p:nvGrpSpPr>
          <p:cNvPr id="5" name="Group 6"/>
          <p:cNvGrpSpPr>
            <a:grpSpLocks noChangeAspect="1"/>
          </p:cNvGrpSpPr>
          <p:nvPr/>
        </p:nvGrpSpPr>
        <p:grpSpPr bwMode="auto">
          <a:xfrm>
            <a:off x="107504" y="3705622"/>
            <a:ext cx="6030913" cy="3179762"/>
            <a:chOff x="3420" y="4065"/>
            <a:chExt cx="9200" cy="4850"/>
          </a:xfrm>
        </p:grpSpPr>
        <p:sp>
          <p:nvSpPr>
            <p:cNvPr id="6" name="AutoShape 7"/>
            <p:cNvSpPr>
              <a:spLocks noChangeAspect="1" noChangeArrowheads="1"/>
            </p:cNvSpPr>
            <p:nvPr/>
          </p:nvSpPr>
          <p:spPr bwMode="auto">
            <a:xfrm>
              <a:off x="3420" y="4065"/>
              <a:ext cx="9200" cy="4850"/>
            </a:xfrm>
            <a:prstGeom prst="rect">
              <a:avLst/>
            </a:prstGeom>
            <a:noFill/>
            <a:ln w="9525">
              <a:noFill/>
              <a:miter lim="800000"/>
              <a:headEnd/>
              <a:tailEnd/>
            </a:ln>
          </p:spPr>
          <p:txBody>
            <a:bodyPr/>
            <a:lstStyle/>
            <a:p>
              <a:endParaRPr lang="he-IL"/>
            </a:p>
          </p:txBody>
        </p:sp>
        <p:pic>
          <p:nvPicPr>
            <p:cNvPr id="7" name="Picture 8" descr="worldf"/>
            <p:cNvPicPr>
              <a:picLocks noChangeAspect="1" noChangeArrowheads="1"/>
            </p:cNvPicPr>
            <p:nvPr/>
          </p:nvPicPr>
          <p:blipFill>
            <a:blip r:embed="rId3" cstate="print"/>
            <a:srcRect/>
            <a:stretch>
              <a:fillRect/>
            </a:stretch>
          </p:blipFill>
          <p:spPr bwMode="auto">
            <a:xfrm>
              <a:off x="5520" y="5365"/>
              <a:ext cx="6869" cy="3550"/>
            </a:xfrm>
            <a:prstGeom prst="rect">
              <a:avLst/>
            </a:prstGeom>
            <a:noFill/>
            <a:ln w="9525">
              <a:noFill/>
              <a:miter lim="800000"/>
              <a:headEnd/>
              <a:tailEnd/>
            </a:ln>
          </p:spPr>
        </p:pic>
        <p:sp>
          <p:nvSpPr>
            <p:cNvPr id="8" name="Freeform 9"/>
            <p:cNvSpPr>
              <a:spLocks/>
            </p:cNvSpPr>
            <p:nvPr/>
          </p:nvSpPr>
          <p:spPr bwMode="auto">
            <a:xfrm>
              <a:off x="6119" y="4299"/>
              <a:ext cx="1026" cy="2016"/>
            </a:xfrm>
            <a:custGeom>
              <a:avLst/>
              <a:gdLst>
                <a:gd name="T0" fmla="*/ 0 w 963"/>
                <a:gd name="T1" fmla="*/ 0 h 1893"/>
                <a:gd name="T2" fmla="*/ 0 w 963"/>
                <a:gd name="T3" fmla="*/ 2244 h 1893"/>
                <a:gd name="T4" fmla="*/ 2338 w 963"/>
                <a:gd name="T5" fmla="*/ 4573 h 1893"/>
                <a:gd name="T6" fmla="*/ 0 60000 65536"/>
                <a:gd name="T7" fmla="*/ 0 60000 65536"/>
                <a:gd name="T8" fmla="*/ 0 60000 65536"/>
                <a:gd name="T9" fmla="*/ 0 w 963"/>
                <a:gd name="T10" fmla="*/ 0 h 1893"/>
                <a:gd name="T11" fmla="*/ 963 w 963"/>
                <a:gd name="T12" fmla="*/ 1893 h 1893"/>
              </a:gdLst>
              <a:ahLst/>
              <a:cxnLst>
                <a:cxn ang="T6">
                  <a:pos x="T0" y="T1"/>
                </a:cxn>
                <a:cxn ang="T7">
                  <a:pos x="T2" y="T3"/>
                </a:cxn>
                <a:cxn ang="T8">
                  <a:pos x="T4" y="T5"/>
                </a:cxn>
              </a:cxnLst>
              <a:rect l="T9" t="T10" r="T11" b="T12"/>
              <a:pathLst>
                <a:path w="963" h="1893">
                  <a:moveTo>
                    <a:pt x="0" y="0"/>
                  </a:moveTo>
                  <a:lnTo>
                    <a:pt x="0" y="930"/>
                  </a:lnTo>
                  <a:lnTo>
                    <a:pt x="963" y="1893"/>
                  </a:lnTo>
                </a:path>
              </a:pathLst>
            </a:custGeom>
            <a:noFill/>
            <a:ln w="19050">
              <a:solidFill>
                <a:srgbClr val="000000"/>
              </a:solidFill>
              <a:round/>
              <a:headEnd/>
              <a:tailEnd type="triangle" w="med" len="med"/>
            </a:ln>
          </p:spPr>
          <p:txBody>
            <a:bodyPr/>
            <a:lstStyle/>
            <a:p>
              <a:endParaRPr lang="he-IL"/>
            </a:p>
          </p:txBody>
        </p:sp>
        <p:sp>
          <p:nvSpPr>
            <p:cNvPr id="9" name="Text Box 10"/>
            <p:cNvSpPr txBox="1">
              <a:spLocks noChangeArrowheads="1"/>
            </p:cNvSpPr>
            <p:nvPr/>
          </p:nvSpPr>
          <p:spPr bwMode="auto">
            <a:xfrm>
              <a:off x="3772" y="7445"/>
              <a:ext cx="3218" cy="600"/>
            </a:xfrm>
            <a:prstGeom prst="rect">
              <a:avLst/>
            </a:prstGeom>
            <a:noFill/>
            <a:ln w="9525">
              <a:noFill/>
              <a:miter lim="800000"/>
              <a:headEnd/>
              <a:tailEnd/>
            </a:ln>
          </p:spPr>
          <p:txBody>
            <a:bodyPr lIns="71323" tIns="35662" rIns="71323" bIns="35662"/>
            <a:lstStyle/>
            <a:p>
              <a:pPr eaLnBrk="0" hangingPunct="0"/>
              <a:r>
                <a:rPr lang="en-US" sz="1000" b="0">
                  <a:solidFill>
                    <a:srgbClr val="000000"/>
                  </a:solidFill>
                  <a:latin typeface="Arial" pitchFamily="34" charset="0"/>
                </a:rPr>
                <a:t>b USC-ISI Marina del Rey, CA</a:t>
              </a:r>
            </a:p>
            <a:p>
              <a:pPr eaLnBrk="0" hangingPunct="0"/>
              <a:r>
                <a:rPr lang="en-US" sz="1000" b="0">
                  <a:solidFill>
                    <a:srgbClr val="000000"/>
                  </a:solidFill>
                  <a:latin typeface="Arial" pitchFamily="34" charset="0"/>
                </a:rPr>
                <a:t>l  ICANN Marina del Rey, CA</a:t>
              </a:r>
            </a:p>
            <a:p>
              <a:pPr algn="ctr" eaLnBrk="0" hangingPunct="0"/>
              <a:endParaRPr lang="en-US" sz="2400" b="0">
                <a:latin typeface="Times New Roman" pitchFamily="18" charset="0"/>
              </a:endParaRPr>
            </a:p>
          </p:txBody>
        </p:sp>
        <p:sp>
          <p:nvSpPr>
            <p:cNvPr id="10" name="Freeform 11"/>
            <p:cNvSpPr>
              <a:spLocks/>
            </p:cNvSpPr>
            <p:nvPr/>
          </p:nvSpPr>
          <p:spPr bwMode="auto">
            <a:xfrm>
              <a:off x="5083" y="6565"/>
              <a:ext cx="1212" cy="888"/>
            </a:xfrm>
            <a:custGeom>
              <a:avLst/>
              <a:gdLst>
                <a:gd name="T0" fmla="*/ 0 w 582"/>
                <a:gd name="T1" fmla="*/ 12456973 h 426"/>
                <a:gd name="T2" fmla="*/ 16788813 w 582"/>
                <a:gd name="T3" fmla="*/ 0 h 426"/>
                <a:gd name="T4" fmla="*/ 0 60000 65536"/>
                <a:gd name="T5" fmla="*/ 0 60000 65536"/>
                <a:gd name="T6" fmla="*/ 0 w 582"/>
                <a:gd name="T7" fmla="*/ 0 h 426"/>
                <a:gd name="T8" fmla="*/ 582 w 582"/>
                <a:gd name="T9" fmla="*/ 426 h 426"/>
              </a:gdLst>
              <a:ahLst/>
              <a:cxnLst>
                <a:cxn ang="T4">
                  <a:pos x="T0" y="T1"/>
                </a:cxn>
                <a:cxn ang="T5">
                  <a:pos x="T2" y="T3"/>
                </a:cxn>
              </a:cxnLst>
              <a:rect l="T6" t="T7" r="T8" b="T9"/>
              <a:pathLst>
                <a:path w="582" h="426">
                  <a:moveTo>
                    <a:pt x="0" y="426"/>
                  </a:moveTo>
                  <a:lnTo>
                    <a:pt x="582" y="0"/>
                  </a:lnTo>
                </a:path>
              </a:pathLst>
            </a:custGeom>
            <a:noFill/>
            <a:ln w="19050">
              <a:solidFill>
                <a:srgbClr val="000000"/>
              </a:solidFill>
              <a:round/>
              <a:headEnd/>
              <a:tailEnd type="triangle" w="med" len="med"/>
            </a:ln>
          </p:spPr>
          <p:txBody>
            <a:bodyPr/>
            <a:lstStyle/>
            <a:p>
              <a:endParaRPr lang="he-IL"/>
            </a:p>
          </p:txBody>
        </p:sp>
        <p:sp>
          <p:nvSpPr>
            <p:cNvPr id="11" name="Text Box 12"/>
            <p:cNvSpPr txBox="1">
              <a:spLocks noChangeArrowheads="1"/>
            </p:cNvSpPr>
            <p:nvPr/>
          </p:nvSpPr>
          <p:spPr bwMode="auto">
            <a:xfrm>
              <a:off x="3420" y="5617"/>
              <a:ext cx="3100" cy="600"/>
            </a:xfrm>
            <a:prstGeom prst="rect">
              <a:avLst/>
            </a:prstGeom>
            <a:noFill/>
            <a:ln w="9525">
              <a:noFill/>
              <a:miter lim="800000"/>
              <a:headEnd/>
              <a:tailEnd/>
            </a:ln>
          </p:spPr>
          <p:txBody>
            <a:bodyPr lIns="71323" tIns="35662" rIns="71323" bIns="35662"/>
            <a:lstStyle/>
            <a:p>
              <a:pPr eaLnBrk="0" hangingPunct="0"/>
              <a:r>
                <a:rPr lang="en-US" sz="1000" b="0">
                  <a:solidFill>
                    <a:srgbClr val="000000"/>
                  </a:solidFill>
                  <a:latin typeface="Arial" pitchFamily="34" charset="0"/>
                </a:rPr>
                <a:t>e NASA Mt View, CA</a:t>
              </a:r>
            </a:p>
            <a:p>
              <a:pPr eaLnBrk="0" hangingPunct="0"/>
              <a:r>
                <a:rPr lang="en-US" sz="1000" b="0">
                  <a:solidFill>
                    <a:srgbClr val="000000"/>
                  </a:solidFill>
                  <a:latin typeface="Arial" pitchFamily="34" charset="0"/>
                </a:rPr>
                <a:t>f  Internet Software C. Palo</a:t>
              </a:r>
              <a:r>
                <a:rPr lang="en-US" sz="900" b="0">
                  <a:solidFill>
                    <a:srgbClr val="000000"/>
                  </a:solidFill>
                  <a:latin typeface="Arial" pitchFamily="34" charset="0"/>
                </a:rPr>
                <a:t> Alto, CA</a:t>
              </a:r>
            </a:p>
            <a:p>
              <a:pPr algn="ctr" eaLnBrk="0" hangingPunct="0"/>
              <a:endParaRPr lang="en-US" sz="2400" b="0">
                <a:latin typeface="Times New Roman" pitchFamily="18" charset="0"/>
              </a:endParaRPr>
            </a:p>
          </p:txBody>
        </p:sp>
        <p:sp>
          <p:nvSpPr>
            <p:cNvPr id="12" name="Freeform 13"/>
            <p:cNvSpPr>
              <a:spLocks/>
            </p:cNvSpPr>
            <p:nvPr/>
          </p:nvSpPr>
          <p:spPr bwMode="auto">
            <a:xfrm flipV="1">
              <a:off x="4920" y="6165"/>
              <a:ext cx="1300" cy="300"/>
            </a:xfrm>
            <a:custGeom>
              <a:avLst/>
              <a:gdLst>
                <a:gd name="T0" fmla="*/ 0 w 582"/>
                <a:gd name="T1" fmla="*/ 3 h 426"/>
                <a:gd name="T2" fmla="*/ 44799304 w 582"/>
                <a:gd name="T3" fmla="*/ 0 h 426"/>
                <a:gd name="T4" fmla="*/ 0 60000 65536"/>
                <a:gd name="T5" fmla="*/ 0 60000 65536"/>
                <a:gd name="T6" fmla="*/ 0 w 582"/>
                <a:gd name="T7" fmla="*/ 0 h 426"/>
                <a:gd name="T8" fmla="*/ 582 w 582"/>
                <a:gd name="T9" fmla="*/ 426 h 426"/>
              </a:gdLst>
              <a:ahLst/>
              <a:cxnLst>
                <a:cxn ang="T4">
                  <a:pos x="T0" y="T1"/>
                </a:cxn>
                <a:cxn ang="T5">
                  <a:pos x="T2" y="T3"/>
                </a:cxn>
              </a:cxnLst>
              <a:rect l="T6" t="T7" r="T8" b="T9"/>
              <a:pathLst>
                <a:path w="582" h="426">
                  <a:moveTo>
                    <a:pt x="0" y="426"/>
                  </a:moveTo>
                  <a:lnTo>
                    <a:pt x="582" y="0"/>
                  </a:lnTo>
                </a:path>
              </a:pathLst>
            </a:custGeom>
            <a:noFill/>
            <a:ln w="19050">
              <a:solidFill>
                <a:srgbClr val="000000"/>
              </a:solidFill>
              <a:round/>
              <a:headEnd/>
              <a:tailEnd type="triangle" w="med" len="med"/>
            </a:ln>
          </p:spPr>
          <p:txBody>
            <a:bodyPr/>
            <a:lstStyle/>
            <a:p>
              <a:endParaRPr lang="he-IL"/>
            </a:p>
          </p:txBody>
        </p:sp>
        <p:sp>
          <p:nvSpPr>
            <p:cNvPr id="13" name="Text Box 14"/>
            <p:cNvSpPr txBox="1">
              <a:spLocks noChangeArrowheads="1"/>
            </p:cNvSpPr>
            <p:nvPr/>
          </p:nvSpPr>
          <p:spPr bwMode="auto">
            <a:xfrm>
              <a:off x="9544" y="4634"/>
              <a:ext cx="2655" cy="363"/>
            </a:xfrm>
            <a:prstGeom prst="rect">
              <a:avLst/>
            </a:prstGeom>
            <a:noFill/>
            <a:ln w="9525">
              <a:noFill/>
              <a:miter lim="800000"/>
              <a:headEnd/>
              <a:tailEnd/>
            </a:ln>
          </p:spPr>
          <p:txBody>
            <a:bodyPr lIns="71323" tIns="35662" rIns="71323" bIns="35662"/>
            <a:lstStyle/>
            <a:p>
              <a:pPr eaLnBrk="0" hangingPunct="0"/>
              <a:r>
                <a:rPr lang="en-US" sz="1000" b="0">
                  <a:solidFill>
                    <a:srgbClr val="000000"/>
                  </a:solidFill>
                  <a:latin typeface="Arial" pitchFamily="34" charset="0"/>
                </a:rPr>
                <a:t>i NORDUnet Stockholm</a:t>
              </a:r>
              <a:endParaRPr lang="en-US" sz="2400" b="0">
                <a:latin typeface="Times New Roman" pitchFamily="18" charset="0"/>
              </a:endParaRPr>
            </a:p>
          </p:txBody>
        </p:sp>
        <p:sp>
          <p:nvSpPr>
            <p:cNvPr id="14" name="Freeform 15"/>
            <p:cNvSpPr>
              <a:spLocks/>
            </p:cNvSpPr>
            <p:nvPr/>
          </p:nvSpPr>
          <p:spPr bwMode="auto">
            <a:xfrm>
              <a:off x="8908" y="4858"/>
              <a:ext cx="709" cy="1070"/>
            </a:xfrm>
            <a:custGeom>
              <a:avLst/>
              <a:gdLst>
                <a:gd name="T0" fmla="*/ 1602 w 666"/>
                <a:gd name="T1" fmla="*/ 0 h 1005"/>
                <a:gd name="T2" fmla="*/ 0 w 666"/>
                <a:gd name="T3" fmla="*/ 2416 h 1005"/>
                <a:gd name="T4" fmla="*/ 0 60000 65536"/>
                <a:gd name="T5" fmla="*/ 0 60000 65536"/>
                <a:gd name="T6" fmla="*/ 0 w 666"/>
                <a:gd name="T7" fmla="*/ 0 h 1005"/>
                <a:gd name="T8" fmla="*/ 666 w 666"/>
                <a:gd name="T9" fmla="*/ 1005 h 1005"/>
              </a:gdLst>
              <a:ahLst/>
              <a:cxnLst>
                <a:cxn ang="T4">
                  <a:pos x="T0" y="T1"/>
                </a:cxn>
                <a:cxn ang="T5">
                  <a:pos x="T2" y="T3"/>
                </a:cxn>
              </a:cxnLst>
              <a:rect l="T6" t="T7" r="T8" b="T9"/>
              <a:pathLst>
                <a:path w="666" h="1005">
                  <a:moveTo>
                    <a:pt x="666" y="0"/>
                  </a:moveTo>
                  <a:lnTo>
                    <a:pt x="0" y="1005"/>
                  </a:lnTo>
                </a:path>
              </a:pathLst>
            </a:custGeom>
            <a:noFill/>
            <a:ln w="19050">
              <a:solidFill>
                <a:srgbClr val="000000"/>
              </a:solidFill>
              <a:round/>
              <a:headEnd/>
              <a:tailEnd type="triangle" w="med" len="med"/>
            </a:ln>
          </p:spPr>
          <p:txBody>
            <a:bodyPr/>
            <a:lstStyle/>
            <a:p>
              <a:endParaRPr lang="he-IL"/>
            </a:p>
          </p:txBody>
        </p:sp>
        <p:sp>
          <p:nvSpPr>
            <p:cNvPr id="15" name="Text Box 16"/>
            <p:cNvSpPr txBox="1">
              <a:spLocks noChangeArrowheads="1"/>
            </p:cNvSpPr>
            <p:nvPr/>
          </p:nvSpPr>
          <p:spPr bwMode="auto">
            <a:xfrm>
              <a:off x="9528" y="4317"/>
              <a:ext cx="2432" cy="349"/>
            </a:xfrm>
            <a:prstGeom prst="rect">
              <a:avLst/>
            </a:prstGeom>
            <a:noFill/>
            <a:ln w="9525">
              <a:noFill/>
              <a:miter lim="800000"/>
              <a:headEnd/>
              <a:tailEnd/>
            </a:ln>
          </p:spPr>
          <p:txBody>
            <a:bodyPr lIns="71323" tIns="35662" rIns="71323" bIns="35662"/>
            <a:lstStyle/>
            <a:p>
              <a:pPr eaLnBrk="0" hangingPunct="0"/>
              <a:r>
                <a:rPr lang="en-US" sz="1000" b="0">
                  <a:solidFill>
                    <a:srgbClr val="000000"/>
                  </a:solidFill>
                  <a:latin typeface="Arial" pitchFamily="34" charset="0"/>
                </a:rPr>
                <a:t>k RIPE London</a:t>
              </a:r>
              <a:endParaRPr lang="en-US" sz="2400" b="0">
                <a:latin typeface="Times New Roman" pitchFamily="18" charset="0"/>
              </a:endParaRPr>
            </a:p>
          </p:txBody>
        </p:sp>
        <p:sp>
          <p:nvSpPr>
            <p:cNvPr id="16" name="Freeform 17"/>
            <p:cNvSpPr>
              <a:spLocks/>
            </p:cNvSpPr>
            <p:nvPr/>
          </p:nvSpPr>
          <p:spPr bwMode="auto">
            <a:xfrm>
              <a:off x="8619" y="4523"/>
              <a:ext cx="982" cy="1542"/>
            </a:xfrm>
            <a:custGeom>
              <a:avLst/>
              <a:gdLst>
                <a:gd name="T0" fmla="*/ 2228 w 922"/>
                <a:gd name="T1" fmla="*/ 0 h 1448"/>
                <a:gd name="T2" fmla="*/ 0 w 922"/>
                <a:gd name="T3" fmla="*/ 3495 h 1448"/>
                <a:gd name="T4" fmla="*/ 0 60000 65536"/>
                <a:gd name="T5" fmla="*/ 0 60000 65536"/>
                <a:gd name="T6" fmla="*/ 0 w 922"/>
                <a:gd name="T7" fmla="*/ 0 h 1448"/>
                <a:gd name="T8" fmla="*/ 922 w 922"/>
                <a:gd name="T9" fmla="*/ 1448 h 1448"/>
              </a:gdLst>
              <a:ahLst/>
              <a:cxnLst>
                <a:cxn ang="T4">
                  <a:pos x="T0" y="T1"/>
                </a:cxn>
                <a:cxn ang="T5">
                  <a:pos x="T2" y="T3"/>
                </a:cxn>
              </a:cxnLst>
              <a:rect l="T6" t="T7" r="T8" b="T9"/>
              <a:pathLst>
                <a:path w="922" h="1448">
                  <a:moveTo>
                    <a:pt x="922" y="0"/>
                  </a:moveTo>
                  <a:lnTo>
                    <a:pt x="0" y="1448"/>
                  </a:lnTo>
                </a:path>
              </a:pathLst>
            </a:custGeom>
            <a:noFill/>
            <a:ln w="19050">
              <a:solidFill>
                <a:srgbClr val="000000"/>
              </a:solidFill>
              <a:round/>
              <a:headEnd/>
              <a:tailEnd type="triangle" w="med" len="med"/>
            </a:ln>
          </p:spPr>
          <p:txBody>
            <a:bodyPr/>
            <a:lstStyle/>
            <a:p>
              <a:endParaRPr lang="he-IL"/>
            </a:p>
          </p:txBody>
        </p:sp>
        <p:sp>
          <p:nvSpPr>
            <p:cNvPr id="17" name="Text Box 18"/>
            <p:cNvSpPr txBox="1">
              <a:spLocks noChangeArrowheads="1"/>
            </p:cNvSpPr>
            <p:nvPr/>
          </p:nvSpPr>
          <p:spPr bwMode="auto">
            <a:xfrm>
              <a:off x="10629" y="5181"/>
              <a:ext cx="1991" cy="380"/>
            </a:xfrm>
            <a:prstGeom prst="rect">
              <a:avLst/>
            </a:prstGeom>
            <a:noFill/>
            <a:ln w="9525">
              <a:noFill/>
              <a:miter lim="800000"/>
              <a:headEnd/>
              <a:tailEnd/>
            </a:ln>
          </p:spPr>
          <p:txBody>
            <a:bodyPr lIns="71323" tIns="35662" rIns="71323" bIns="35662"/>
            <a:lstStyle/>
            <a:p>
              <a:pPr eaLnBrk="0" hangingPunct="0"/>
              <a:r>
                <a:rPr lang="en-US" sz="1000" b="0">
                  <a:solidFill>
                    <a:srgbClr val="000000"/>
                  </a:solidFill>
                  <a:latin typeface="Arial" pitchFamily="34" charset="0"/>
                </a:rPr>
                <a:t>m WIDE Tokyo</a:t>
              </a:r>
              <a:endParaRPr lang="en-US" sz="2400" b="0">
                <a:latin typeface="Times New Roman" pitchFamily="18" charset="0"/>
              </a:endParaRPr>
            </a:p>
          </p:txBody>
        </p:sp>
        <p:sp>
          <p:nvSpPr>
            <p:cNvPr id="18" name="Freeform 19"/>
            <p:cNvSpPr>
              <a:spLocks/>
            </p:cNvSpPr>
            <p:nvPr/>
          </p:nvSpPr>
          <p:spPr bwMode="auto">
            <a:xfrm>
              <a:off x="11520" y="5465"/>
              <a:ext cx="525" cy="963"/>
            </a:xfrm>
            <a:custGeom>
              <a:avLst/>
              <a:gdLst>
                <a:gd name="T0" fmla="*/ 7313159 w 252"/>
                <a:gd name="T1" fmla="*/ 0 h 462"/>
                <a:gd name="T2" fmla="*/ 0 w 252"/>
                <a:gd name="T3" fmla="*/ 13499235 h 462"/>
                <a:gd name="T4" fmla="*/ 0 60000 65536"/>
                <a:gd name="T5" fmla="*/ 0 60000 65536"/>
                <a:gd name="T6" fmla="*/ 0 w 252"/>
                <a:gd name="T7" fmla="*/ 0 h 462"/>
                <a:gd name="T8" fmla="*/ 252 w 252"/>
                <a:gd name="T9" fmla="*/ 462 h 462"/>
              </a:gdLst>
              <a:ahLst/>
              <a:cxnLst>
                <a:cxn ang="T4">
                  <a:pos x="T0" y="T1"/>
                </a:cxn>
                <a:cxn ang="T5">
                  <a:pos x="T2" y="T3"/>
                </a:cxn>
              </a:cxnLst>
              <a:rect l="T6" t="T7" r="T8" b="T9"/>
              <a:pathLst>
                <a:path w="252" h="462">
                  <a:moveTo>
                    <a:pt x="252" y="0"/>
                  </a:moveTo>
                  <a:lnTo>
                    <a:pt x="0" y="462"/>
                  </a:lnTo>
                </a:path>
              </a:pathLst>
            </a:custGeom>
            <a:noFill/>
            <a:ln w="19050">
              <a:solidFill>
                <a:srgbClr val="000000"/>
              </a:solidFill>
              <a:round/>
              <a:headEnd/>
              <a:tailEnd type="triangle" w="med" len="med"/>
            </a:ln>
          </p:spPr>
          <p:txBody>
            <a:bodyPr/>
            <a:lstStyle/>
            <a:p>
              <a:endParaRPr lang="he-IL"/>
            </a:p>
          </p:txBody>
        </p:sp>
        <p:sp>
          <p:nvSpPr>
            <p:cNvPr id="19" name="Text Box 20"/>
            <p:cNvSpPr txBox="1">
              <a:spLocks noChangeArrowheads="1"/>
            </p:cNvSpPr>
            <p:nvPr/>
          </p:nvSpPr>
          <p:spPr bwMode="auto">
            <a:xfrm>
              <a:off x="6148" y="4113"/>
              <a:ext cx="3611" cy="1300"/>
            </a:xfrm>
            <a:prstGeom prst="rect">
              <a:avLst/>
            </a:prstGeom>
            <a:noFill/>
            <a:ln w="9525">
              <a:noFill/>
              <a:miter lim="800000"/>
              <a:headEnd/>
              <a:tailEnd/>
            </a:ln>
          </p:spPr>
          <p:txBody>
            <a:bodyPr lIns="71323" tIns="35662" rIns="71323" bIns="35662"/>
            <a:lstStyle/>
            <a:p>
              <a:pPr eaLnBrk="0" hangingPunct="0"/>
              <a:r>
                <a:rPr lang="en-US" sz="1000" b="0">
                  <a:solidFill>
                    <a:srgbClr val="000000"/>
                  </a:solidFill>
                  <a:latin typeface="Arial" pitchFamily="34" charset="0"/>
                </a:rPr>
                <a:t>a NSI Herndon, VA</a:t>
              </a:r>
            </a:p>
            <a:p>
              <a:pPr eaLnBrk="0" hangingPunct="0"/>
              <a:r>
                <a:rPr lang="en-US" sz="1000" b="0">
                  <a:solidFill>
                    <a:srgbClr val="000000"/>
                  </a:solidFill>
                  <a:latin typeface="Arial" pitchFamily="34" charset="0"/>
                </a:rPr>
                <a:t>c PSInet Herndon, VA</a:t>
              </a:r>
            </a:p>
            <a:p>
              <a:pPr eaLnBrk="0" hangingPunct="0"/>
              <a:r>
                <a:rPr lang="en-US" sz="1000" b="0">
                  <a:solidFill>
                    <a:srgbClr val="000000"/>
                  </a:solidFill>
                  <a:latin typeface="Arial" pitchFamily="34" charset="0"/>
                </a:rPr>
                <a:t>d U Maryland College Park, MD</a:t>
              </a:r>
            </a:p>
            <a:p>
              <a:pPr eaLnBrk="0" hangingPunct="0"/>
              <a:r>
                <a:rPr lang="en-US" sz="1000" b="0">
                  <a:solidFill>
                    <a:srgbClr val="000000"/>
                  </a:solidFill>
                  <a:latin typeface="Arial" pitchFamily="34" charset="0"/>
                </a:rPr>
                <a:t>g DISA Vienna, VA</a:t>
              </a:r>
            </a:p>
            <a:p>
              <a:pPr eaLnBrk="0" hangingPunct="0"/>
              <a:r>
                <a:rPr lang="en-US" sz="1000" b="0">
                  <a:solidFill>
                    <a:srgbClr val="000000"/>
                  </a:solidFill>
                  <a:latin typeface="Arial" pitchFamily="34" charset="0"/>
                </a:rPr>
                <a:t>h ARL Aberdeen, MD</a:t>
              </a:r>
            </a:p>
            <a:p>
              <a:pPr eaLnBrk="0" hangingPunct="0"/>
              <a:r>
                <a:rPr lang="en-US" sz="900" b="0">
                  <a:solidFill>
                    <a:srgbClr val="000000"/>
                  </a:solidFill>
                  <a:latin typeface="Arial" pitchFamily="34" charset="0"/>
                </a:rPr>
                <a:t>j  NSI (TBD) Herndon, VA</a:t>
              </a:r>
            </a:p>
            <a:p>
              <a:pPr algn="ctr" eaLnBrk="0" hangingPunct="0"/>
              <a:endParaRPr lang="en-US" sz="2400" b="0">
                <a:latin typeface="Times New Roman" pitchFamily="18" charset="0"/>
              </a:endParaRPr>
            </a:p>
          </p:txBody>
        </p:sp>
      </p:grpSp>
      <p:sp>
        <p:nvSpPr>
          <p:cNvPr id="20" name="Rectangle 21"/>
          <p:cNvSpPr>
            <a:spLocks noChangeArrowheads="1"/>
          </p:cNvSpPr>
          <p:nvPr/>
        </p:nvSpPr>
        <p:spPr bwMode="auto">
          <a:xfrm>
            <a:off x="5741542" y="4724797"/>
            <a:ext cx="2681287" cy="1187450"/>
          </a:xfrm>
          <a:prstGeom prst="rect">
            <a:avLst/>
          </a:prstGeom>
          <a:noFill/>
          <a:ln w="9525">
            <a:noFill/>
            <a:miter lim="800000"/>
            <a:headEnd/>
            <a:tailEnd/>
          </a:ln>
        </p:spPr>
        <p:txBody>
          <a:bodyPr/>
          <a:lstStyle/>
          <a:p>
            <a:pPr marL="342900" indent="-342900" algn="ctr" rtl="1" eaLnBrk="0" hangingPunct="0">
              <a:spcBef>
                <a:spcPct val="20000"/>
              </a:spcBef>
              <a:buClr>
                <a:schemeClr val="hlink"/>
              </a:buClr>
              <a:buSzPct val="70000"/>
              <a:buFont typeface="Wingdings" pitchFamily="2" charset="2"/>
              <a:buNone/>
            </a:pPr>
            <a:r>
              <a:rPr lang="he-IL" sz="2400" b="0">
                <a:solidFill>
                  <a:srgbClr val="000000"/>
                </a:solidFill>
              </a:rPr>
              <a:t>13 שרתי שמות </a:t>
            </a:r>
          </a:p>
          <a:p>
            <a:pPr marL="342900" indent="-342900" algn="ctr" rtl="1" eaLnBrk="0" hangingPunct="0">
              <a:spcBef>
                <a:spcPct val="20000"/>
              </a:spcBef>
              <a:buClr>
                <a:schemeClr val="hlink"/>
              </a:buClr>
              <a:buSzPct val="70000"/>
              <a:buFont typeface="Wingdings" pitchFamily="2" charset="2"/>
              <a:buNone/>
            </a:pPr>
            <a:r>
              <a:rPr lang="he-IL" sz="2400" b="0">
                <a:solidFill>
                  <a:srgbClr val="000000"/>
                </a:solidFill>
              </a:rPr>
              <a:t>בסיס (</a:t>
            </a:r>
            <a:r>
              <a:rPr lang="en-US" sz="2400" b="0">
                <a:solidFill>
                  <a:srgbClr val="000000"/>
                </a:solidFill>
              </a:rPr>
              <a:t>root</a:t>
            </a:r>
            <a:r>
              <a:rPr lang="he-IL" sz="2400" b="0">
                <a:solidFill>
                  <a:srgbClr val="000000"/>
                </a:solidFill>
              </a:rPr>
              <a:t>) </a:t>
            </a:r>
          </a:p>
          <a:p>
            <a:pPr marL="342900" indent="-342900" algn="ctr" rtl="1" eaLnBrk="0" hangingPunct="0">
              <a:spcBef>
                <a:spcPct val="20000"/>
              </a:spcBef>
              <a:buClr>
                <a:schemeClr val="hlink"/>
              </a:buClr>
              <a:buSzPct val="70000"/>
              <a:buFont typeface="Wingdings" pitchFamily="2" charset="2"/>
              <a:buNone/>
            </a:pPr>
            <a:r>
              <a:rPr lang="he-IL" sz="2400" b="0">
                <a:solidFill>
                  <a:srgbClr val="000000"/>
                </a:solidFill>
              </a:rPr>
              <a:t>ברחבי העולם</a:t>
            </a:r>
            <a:endParaRPr lang="en-US" sz="2800" b="0">
              <a:solidFill>
                <a:srgbClr val="000000"/>
              </a:solidFill>
            </a:endParaRPr>
          </a:p>
        </p:txBody>
      </p:sp>
    </p:spTree>
    <p:extLst>
      <p:ext uri="{BB962C8B-B14F-4D97-AF65-F5344CB8AC3E}">
        <p14:creationId xmlns:p14="http://schemas.microsoft.com/office/powerpoint/2010/main" val="422979275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he-IL" u="sng" dirty="0" smtClean="0">
                <a:solidFill>
                  <a:schemeClr val="bg1"/>
                </a:solidFill>
                <a:latin typeface="Arial" pitchFamily="34" charset="0"/>
              </a:rPr>
              <a:t>שרתי </a:t>
            </a:r>
            <a:r>
              <a:rPr lang="en-US" u="sng" dirty="0" smtClean="0">
                <a:solidFill>
                  <a:schemeClr val="bg1"/>
                </a:solidFill>
                <a:latin typeface="Arial" pitchFamily="34" charset="0"/>
              </a:rPr>
              <a:t>TLD</a:t>
            </a:r>
            <a:endParaRPr lang="he-IL" dirty="0">
              <a:solidFill>
                <a:schemeClr val="bg1"/>
              </a:solidFill>
            </a:endParaRPr>
          </a:p>
        </p:txBody>
      </p:sp>
      <p:sp>
        <p:nvSpPr>
          <p:cNvPr id="3" name="Text Placeholder 2"/>
          <p:cNvSpPr>
            <a:spLocks noGrp="1"/>
          </p:cNvSpPr>
          <p:nvPr>
            <p:ph type="body" idx="1"/>
          </p:nvPr>
        </p:nvSpPr>
        <p:spPr/>
        <p:txBody>
          <a:bodyPr/>
          <a:lstStyle/>
          <a:p>
            <a:pPr marL="342900" indent="-342900" algn="r" rtl="1">
              <a:spcBef>
                <a:spcPct val="50000"/>
              </a:spcBef>
            </a:pPr>
            <a:r>
              <a:rPr lang="he-IL" sz="3600" dirty="0" smtClean="0">
                <a:solidFill>
                  <a:srgbClr val="000099"/>
                </a:solidFill>
                <a:latin typeface="Arial" pitchFamily="34" charset="0"/>
              </a:rPr>
              <a:t>שרתי</a:t>
            </a:r>
            <a:r>
              <a:rPr lang="en-US" sz="3600" dirty="0" smtClean="0">
                <a:solidFill>
                  <a:srgbClr val="000099"/>
                </a:solidFill>
                <a:latin typeface="Arial" pitchFamily="34" charset="0"/>
              </a:rPr>
              <a:t> </a:t>
            </a:r>
            <a:r>
              <a:rPr lang="he-IL" sz="3600" dirty="0" smtClean="0">
                <a:solidFill>
                  <a:srgbClr val="000099"/>
                </a:solidFill>
                <a:latin typeface="Arial" pitchFamily="34" charset="0"/>
              </a:rPr>
              <a:t> </a:t>
            </a:r>
            <a:r>
              <a:rPr lang="en-US" sz="3600" dirty="0" smtClean="0">
                <a:solidFill>
                  <a:srgbClr val="000099"/>
                </a:solidFill>
                <a:latin typeface="Arial" pitchFamily="34" charset="0"/>
              </a:rPr>
              <a:t>Top Level Domain</a:t>
            </a:r>
            <a:r>
              <a:rPr lang="he-IL" sz="3600" dirty="0" smtClean="0">
                <a:solidFill>
                  <a:srgbClr val="000099"/>
                </a:solidFill>
                <a:latin typeface="Arial" pitchFamily="34" charset="0"/>
              </a:rPr>
              <a:t> (</a:t>
            </a:r>
            <a:r>
              <a:rPr lang="en-US" sz="3600" dirty="0" smtClean="0">
                <a:solidFill>
                  <a:srgbClr val="000099"/>
                </a:solidFill>
                <a:latin typeface="Arial" pitchFamily="34" charset="0"/>
              </a:rPr>
              <a:t>TLD</a:t>
            </a:r>
            <a:r>
              <a:rPr lang="he-IL" sz="3600" dirty="0" smtClean="0">
                <a:solidFill>
                  <a:srgbClr val="000099"/>
                </a:solidFill>
                <a:latin typeface="Arial" pitchFamily="34" charset="0"/>
              </a:rPr>
              <a:t>):</a:t>
            </a:r>
          </a:p>
          <a:p>
            <a:pPr marL="342900" indent="-342900" algn="r" rtl="1">
              <a:spcBef>
                <a:spcPct val="50000"/>
              </a:spcBef>
              <a:buFontTx/>
              <a:buChar char="•"/>
            </a:pPr>
            <a:r>
              <a:rPr lang="he-IL" sz="3200" dirty="0" smtClean="0">
                <a:solidFill>
                  <a:srgbClr val="000000"/>
                </a:solidFill>
                <a:latin typeface="Arial" pitchFamily="34" charset="0"/>
              </a:rPr>
              <a:t> אחראים על </a:t>
            </a:r>
            <a:r>
              <a:rPr lang="en-US" sz="3200" dirty="0" err="1" smtClean="0">
                <a:solidFill>
                  <a:srgbClr val="000000"/>
                </a:solidFill>
                <a:latin typeface="Arial" pitchFamily="34" charset="0"/>
              </a:rPr>
              <a:t>com,org,net,edu</a:t>
            </a:r>
            <a:r>
              <a:rPr lang="he-IL" sz="3200" dirty="0" smtClean="0">
                <a:solidFill>
                  <a:srgbClr val="000000"/>
                </a:solidFill>
                <a:latin typeface="Arial" pitchFamily="34" charset="0"/>
              </a:rPr>
              <a:t> וכו' כמו גם על כל הדומיינים של </a:t>
            </a:r>
            <a:r>
              <a:rPr lang="en-US" sz="3200" dirty="0" smtClean="0">
                <a:solidFill>
                  <a:srgbClr val="000000"/>
                </a:solidFill>
                <a:latin typeface="Arial" pitchFamily="34" charset="0"/>
              </a:rPr>
              <a:t/>
            </a:r>
            <a:br>
              <a:rPr lang="en-US" sz="3200" dirty="0" smtClean="0">
                <a:solidFill>
                  <a:srgbClr val="000000"/>
                </a:solidFill>
                <a:latin typeface="Arial" pitchFamily="34" charset="0"/>
              </a:rPr>
            </a:br>
            <a:r>
              <a:rPr lang="he-IL" sz="3200" dirty="0" smtClean="0">
                <a:solidFill>
                  <a:srgbClr val="000000"/>
                </a:solidFill>
                <a:latin typeface="Arial" pitchFamily="34" charset="0"/>
              </a:rPr>
              <a:t>  המדינות: </a:t>
            </a:r>
            <a:r>
              <a:rPr lang="en-US" sz="3200" dirty="0" err="1" smtClean="0">
                <a:solidFill>
                  <a:srgbClr val="000000"/>
                </a:solidFill>
                <a:latin typeface="Arial" pitchFamily="34" charset="0"/>
              </a:rPr>
              <a:t>il</a:t>
            </a:r>
            <a:r>
              <a:rPr lang="en-US" sz="3200" dirty="0" smtClean="0">
                <a:solidFill>
                  <a:srgbClr val="000000"/>
                </a:solidFill>
                <a:latin typeface="Arial" pitchFamily="34" charset="0"/>
              </a:rPr>
              <a:t>, </a:t>
            </a:r>
            <a:r>
              <a:rPr lang="en-US" sz="3200" dirty="0" err="1" smtClean="0">
                <a:solidFill>
                  <a:srgbClr val="000000"/>
                </a:solidFill>
                <a:latin typeface="Arial" pitchFamily="34" charset="0"/>
              </a:rPr>
              <a:t>uk</a:t>
            </a:r>
            <a:r>
              <a:rPr lang="en-US" sz="3200" dirty="0" smtClean="0">
                <a:solidFill>
                  <a:srgbClr val="000000"/>
                </a:solidFill>
                <a:latin typeface="Arial" pitchFamily="34" charset="0"/>
              </a:rPr>
              <a:t>, </a:t>
            </a:r>
            <a:r>
              <a:rPr lang="en-US" sz="3200" dirty="0" err="1" smtClean="0">
                <a:solidFill>
                  <a:srgbClr val="000000"/>
                </a:solidFill>
                <a:latin typeface="Arial" pitchFamily="34" charset="0"/>
              </a:rPr>
              <a:t>fr</a:t>
            </a:r>
            <a:r>
              <a:rPr lang="en-US" sz="3200" dirty="0" smtClean="0">
                <a:solidFill>
                  <a:srgbClr val="000000"/>
                </a:solidFill>
                <a:latin typeface="Arial" pitchFamily="34" charset="0"/>
              </a:rPr>
              <a:t>, ca, </a:t>
            </a:r>
            <a:r>
              <a:rPr lang="en-US" sz="3200" dirty="0" err="1" smtClean="0">
                <a:solidFill>
                  <a:srgbClr val="000000"/>
                </a:solidFill>
                <a:latin typeface="Arial" pitchFamily="34" charset="0"/>
              </a:rPr>
              <a:t>jp</a:t>
            </a:r>
            <a:endParaRPr lang="en-US" sz="3200" dirty="0" smtClean="0">
              <a:solidFill>
                <a:srgbClr val="000000"/>
              </a:solidFill>
              <a:latin typeface="Arial" pitchFamily="34" charset="0"/>
            </a:endParaRPr>
          </a:p>
          <a:p>
            <a:pPr marL="342900" indent="-342900" algn="r" rtl="1">
              <a:spcBef>
                <a:spcPct val="50000"/>
              </a:spcBef>
            </a:pPr>
            <a:r>
              <a:rPr lang="he-IL" sz="3200" dirty="0" smtClean="0">
                <a:solidFill>
                  <a:srgbClr val="000000"/>
                </a:solidFill>
                <a:latin typeface="Arial" pitchFamily="34" charset="0"/>
              </a:rPr>
              <a:t>  - </a:t>
            </a:r>
            <a:r>
              <a:rPr lang="en-US" sz="3200" dirty="0" smtClean="0">
                <a:solidFill>
                  <a:srgbClr val="000000"/>
                </a:solidFill>
                <a:latin typeface="Arial" pitchFamily="34" charset="0"/>
              </a:rPr>
              <a:t>Network Solutions</a:t>
            </a:r>
            <a:r>
              <a:rPr lang="he-IL" sz="3200" dirty="0" smtClean="0">
                <a:solidFill>
                  <a:srgbClr val="000000"/>
                </a:solidFill>
                <a:latin typeface="Arial" pitchFamily="34" charset="0"/>
              </a:rPr>
              <a:t> מתחזקת שרתי </a:t>
            </a:r>
            <a:r>
              <a:rPr lang="en-US" sz="3200" dirty="0" smtClean="0">
                <a:solidFill>
                  <a:srgbClr val="000000"/>
                </a:solidFill>
                <a:latin typeface="Arial" pitchFamily="34" charset="0"/>
              </a:rPr>
              <a:t>TLD</a:t>
            </a:r>
            <a:r>
              <a:rPr lang="he-IL" sz="3200" dirty="0" smtClean="0">
                <a:solidFill>
                  <a:srgbClr val="000000"/>
                </a:solidFill>
                <a:latin typeface="Arial" pitchFamily="34" charset="0"/>
              </a:rPr>
              <a:t> של </a:t>
            </a:r>
            <a:r>
              <a:rPr lang="en-US" sz="3200" dirty="0" smtClean="0">
                <a:solidFill>
                  <a:srgbClr val="000000"/>
                </a:solidFill>
                <a:latin typeface="Arial" pitchFamily="34" charset="0"/>
              </a:rPr>
              <a:t>com</a:t>
            </a:r>
            <a:endParaRPr lang="he-IL" sz="3200" dirty="0" smtClean="0">
              <a:solidFill>
                <a:srgbClr val="000000"/>
              </a:solidFill>
              <a:latin typeface="Arial" pitchFamily="34" charset="0"/>
            </a:endParaRPr>
          </a:p>
          <a:p>
            <a:pPr marL="342900" indent="-342900" algn="r" rtl="1">
              <a:spcBef>
                <a:spcPct val="50000"/>
              </a:spcBef>
            </a:pPr>
            <a:r>
              <a:rPr lang="he-IL" sz="3200" dirty="0" smtClean="0">
                <a:solidFill>
                  <a:srgbClr val="000000"/>
                </a:solidFill>
                <a:latin typeface="Arial" pitchFamily="34" charset="0"/>
              </a:rPr>
              <a:t>  - </a:t>
            </a:r>
            <a:r>
              <a:rPr lang="en-US" sz="3200" dirty="0" err="1" smtClean="0">
                <a:solidFill>
                  <a:srgbClr val="000000"/>
                </a:solidFill>
                <a:latin typeface="Arial" pitchFamily="34" charset="0"/>
              </a:rPr>
              <a:t>Educause</a:t>
            </a:r>
            <a:r>
              <a:rPr lang="he-IL" sz="3200" dirty="0" smtClean="0">
                <a:solidFill>
                  <a:srgbClr val="000000"/>
                </a:solidFill>
                <a:latin typeface="Arial" pitchFamily="34" charset="0"/>
              </a:rPr>
              <a:t> עבור </a:t>
            </a:r>
            <a:r>
              <a:rPr lang="en-US" sz="3200" dirty="0" err="1" smtClean="0">
                <a:solidFill>
                  <a:srgbClr val="000000"/>
                </a:solidFill>
                <a:latin typeface="Arial" pitchFamily="34" charset="0"/>
              </a:rPr>
              <a:t>edu</a:t>
            </a:r>
            <a:endParaRPr lang="he-IL" sz="3200" dirty="0" smtClean="0">
              <a:solidFill>
                <a:srgbClr val="000000"/>
              </a:solidFill>
              <a:latin typeface="Arial" pitchFamily="34" charset="0"/>
            </a:endParaRPr>
          </a:p>
          <a:p>
            <a:endParaRPr lang="he-IL" dirty="0"/>
          </a:p>
        </p:txBody>
      </p:sp>
    </p:spTree>
    <p:extLst>
      <p:ext uri="{BB962C8B-B14F-4D97-AF65-F5344CB8AC3E}">
        <p14:creationId xmlns:p14="http://schemas.microsoft.com/office/powerpoint/2010/main" val="1483219141"/>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he-IL" dirty="0" smtClean="0"/>
              <a:t>שרתי </a:t>
            </a:r>
            <a:r>
              <a:rPr lang="en-US" dirty="0" smtClean="0"/>
              <a:t>DNS</a:t>
            </a:r>
            <a:r>
              <a:rPr lang="he-IL" dirty="0" smtClean="0"/>
              <a:t> מהימנים</a:t>
            </a:r>
            <a:endParaRPr lang="he-IL" dirty="0"/>
          </a:p>
        </p:txBody>
      </p:sp>
      <p:sp>
        <p:nvSpPr>
          <p:cNvPr id="3" name="Text Placeholder 2"/>
          <p:cNvSpPr>
            <a:spLocks noGrp="1"/>
          </p:cNvSpPr>
          <p:nvPr>
            <p:ph type="body" idx="1"/>
          </p:nvPr>
        </p:nvSpPr>
        <p:spPr/>
        <p:txBody>
          <a:bodyPr/>
          <a:lstStyle/>
          <a:p>
            <a:pPr marL="342900" indent="-342900" algn="r" rtl="1">
              <a:spcBef>
                <a:spcPct val="50000"/>
              </a:spcBef>
            </a:pPr>
            <a:r>
              <a:rPr lang="he-IL" sz="3600" dirty="0" smtClean="0">
                <a:solidFill>
                  <a:srgbClr val="000099"/>
                </a:solidFill>
                <a:latin typeface="Arial" pitchFamily="34" charset="0"/>
              </a:rPr>
              <a:t>שרתי </a:t>
            </a:r>
            <a:r>
              <a:rPr lang="en-US" sz="3600" dirty="0" smtClean="0">
                <a:solidFill>
                  <a:srgbClr val="000099"/>
                </a:solidFill>
                <a:latin typeface="Arial" pitchFamily="34" charset="0"/>
              </a:rPr>
              <a:t>DNS</a:t>
            </a:r>
            <a:r>
              <a:rPr lang="he-IL" sz="3600" dirty="0" smtClean="0">
                <a:solidFill>
                  <a:srgbClr val="000099"/>
                </a:solidFill>
                <a:latin typeface="Arial" pitchFamily="34" charset="0"/>
              </a:rPr>
              <a:t> מהימנים:</a:t>
            </a:r>
          </a:p>
          <a:p>
            <a:pPr marL="342900" indent="-342900" algn="r" rtl="1">
              <a:spcBef>
                <a:spcPct val="50000"/>
              </a:spcBef>
              <a:buFontTx/>
              <a:buChar char="•"/>
            </a:pPr>
            <a:r>
              <a:rPr lang="he-IL" sz="3200" dirty="0" smtClean="0">
                <a:solidFill>
                  <a:srgbClr val="000000"/>
                </a:solidFill>
                <a:latin typeface="Arial" pitchFamily="34" charset="0"/>
              </a:rPr>
              <a:t>שרתי </a:t>
            </a:r>
            <a:r>
              <a:rPr lang="en-US" sz="3200" dirty="0" smtClean="0">
                <a:solidFill>
                  <a:srgbClr val="000000"/>
                </a:solidFill>
                <a:latin typeface="Arial" pitchFamily="34" charset="0"/>
              </a:rPr>
              <a:t>DNS</a:t>
            </a:r>
            <a:r>
              <a:rPr lang="he-IL" sz="3200" dirty="0" smtClean="0">
                <a:solidFill>
                  <a:srgbClr val="000000"/>
                </a:solidFill>
                <a:latin typeface="Arial" pitchFamily="34" charset="0"/>
              </a:rPr>
              <a:t> של ארגונים, מספקים מיפוי מהימן של </a:t>
            </a:r>
            <a:r>
              <a:rPr lang="en-US" sz="3200" dirty="0" smtClean="0">
                <a:solidFill>
                  <a:srgbClr val="000000"/>
                </a:solidFill>
                <a:latin typeface="Arial" pitchFamily="34" charset="0"/>
              </a:rPr>
              <a:t>hostname</a:t>
            </a:r>
            <a:r>
              <a:rPr lang="he-IL" sz="3200" dirty="0" smtClean="0">
                <a:solidFill>
                  <a:srgbClr val="000000"/>
                </a:solidFill>
                <a:latin typeface="Arial" pitchFamily="34" charset="0"/>
              </a:rPr>
              <a:t> ל-</a:t>
            </a:r>
            <a:r>
              <a:rPr lang="en-US" sz="3200" dirty="0" smtClean="0">
                <a:solidFill>
                  <a:srgbClr val="000000"/>
                </a:solidFill>
                <a:latin typeface="Arial" pitchFamily="34" charset="0"/>
              </a:rPr>
              <a:t>IP</a:t>
            </a:r>
            <a:r>
              <a:rPr lang="he-IL" sz="3200" dirty="0" smtClean="0">
                <a:solidFill>
                  <a:srgbClr val="000000"/>
                </a:solidFill>
                <a:latin typeface="Arial" pitchFamily="34" charset="0"/>
              </a:rPr>
              <a:t> עבור מחשבי הארגון (לדוגמה </a:t>
            </a:r>
            <a:r>
              <a:rPr lang="en-US" sz="3200" dirty="0" smtClean="0">
                <a:solidFill>
                  <a:srgbClr val="000000"/>
                </a:solidFill>
                <a:latin typeface="Arial" pitchFamily="34" charset="0"/>
              </a:rPr>
              <a:t>web</a:t>
            </a:r>
            <a:r>
              <a:rPr lang="he-IL" sz="3200" dirty="0" smtClean="0">
                <a:solidFill>
                  <a:srgbClr val="000000"/>
                </a:solidFill>
                <a:latin typeface="Arial" pitchFamily="34" charset="0"/>
              </a:rPr>
              <a:t> ודואר).</a:t>
            </a:r>
          </a:p>
          <a:p>
            <a:pPr marL="342900" indent="-342900" algn="r" rtl="1">
              <a:spcBef>
                <a:spcPct val="50000"/>
              </a:spcBef>
            </a:pPr>
            <a:r>
              <a:rPr lang="he-IL" sz="3200" dirty="0" smtClean="0">
                <a:solidFill>
                  <a:srgbClr val="000000"/>
                </a:solidFill>
                <a:latin typeface="Arial" pitchFamily="34" charset="0"/>
              </a:rPr>
              <a:t>  - מתוחזקים על ידי הארגון או ספק שירות.</a:t>
            </a:r>
            <a:endParaRPr lang="en-US" sz="3200" dirty="0" smtClean="0">
              <a:solidFill>
                <a:srgbClr val="000000"/>
              </a:solidFill>
              <a:latin typeface="Arial" pitchFamily="34" charset="0"/>
            </a:endParaRPr>
          </a:p>
          <a:p>
            <a:endParaRPr lang="he-IL" dirty="0"/>
          </a:p>
        </p:txBody>
      </p:sp>
    </p:spTree>
    <p:extLst>
      <p:ext uri="{BB962C8B-B14F-4D97-AF65-F5344CB8AC3E}">
        <p14:creationId xmlns:p14="http://schemas.microsoft.com/office/powerpoint/2010/main" val="1247393300"/>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686800" cy="1143000"/>
          </a:xfrm>
        </p:spPr>
        <p:txBody>
          <a:bodyPr/>
          <a:lstStyle/>
          <a:p>
            <a:pPr algn="r" rtl="1"/>
            <a:r>
              <a:rPr lang="he-IL" dirty="0" smtClean="0"/>
              <a:t>למה צריך עוד רמה של שרתים מהימנים?</a:t>
            </a:r>
            <a:endParaRPr lang="he-IL" dirty="0"/>
          </a:p>
        </p:txBody>
      </p:sp>
      <p:sp>
        <p:nvSpPr>
          <p:cNvPr id="3" name="Text Placeholder 2"/>
          <p:cNvSpPr>
            <a:spLocks noGrp="1"/>
          </p:cNvSpPr>
          <p:nvPr>
            <p:ph type="body" idx="1"/>
          </p:nvPr>
        </p:nvSpPr>
        <p:spPr/>
        <p:txBody>
          <a:bodyPr/>
          <a:lstStyle/>
          <a:p>
            <a:pPr marL="457200" indent="-457200" algn="r" rtl="1">
              <a:buFont typeface="Wingdings" panose="05000000000000000000" pitchFamily="2" charset="2"/>
              <a:buChar char="q"/>
            </a:pPr>
            <a:endParaRPr lang="en-US" dirty="0" smtClean="0"/>
          </a:p>
          <a:p>
            <a:pPr marL="457200" indent="-457200" algn="r" rtl="1">
              <a:buFont typeface="Wingdings" panose="05000000000000000000" pitchFamily="2" charset="2"/>
              <a:buChar char="q"/>
            </a:pPr>
            <a:endParaRPr lang="en-US" dirty="0"/>
          </a:p>
          <a:p>
            <a:pPr marL="457200" indent="-457200" algn="r" rtl="1">
              <a:buFont typeface="Wingdings" panose="05000000000000000000" pitchFamily="2" charset="2"/>
              <a:buChar char="q"/>
            </a:pPr>
            <a:r>
              <a:rPr lang="he-IL" dirty="0" smtClean="0"/>
              <a:t>במיפוי הסופי הועבר לרמה שאחראית על הכתובות של השרתים, הרמה הזו היא הספקים השונים.</a:t>
            </a:r>
            <a:endParaRPr lang="en-US" dirty="0" smtClean="0"/>
          </a:p>
          <a:p>
            <a:pPr marL="457200" indent="-457200" algn="r" rtl="1">
              <a:buFont typeface="Wingdings" panose="05000000000000000000" pitchFamily="2" charset="2"/>
              <a:buChar char="q"/>
            </a:pPr>
            <a:endParaRPr lang="en-US" dirty="0"/>
          </a:p>
          <a:p>
            <a:pPr marL="457200" indent="-457200" algn="r" rtl="1">
              <a:buFont typeface="Wingdings" panose="05000000000000000000" pitchFamily="2" charset="2"/>
              <a:buChar char="q"/>
            </a:pPr>
            <a:r>
              <a:rPr lang="he-IL" dirty="0" smtClean="0"/>
              <a:t>זה מאפשר ששינוי כתובת </a:t>
            </a:r>
            <a:r>
              <a:rPr lang="en-US" dirty="0" smtClean="0"/>
              <a:t>IP</a:t>
            </a:r>
            <a:r>
              <a:rPr lang="he-IL" dirty="0" smtClean="0"/>
              <a:t> של שרת תטופל ברמה המקומית של ספק השירות ללא צורך לעדכן את המערכת הכללית של ה- </a:t>
            </a:r>
            <a:r>
              <a:rPr lang="en-US" dirty="0" smtClean="0"/>
              <a:t>DNS</a:t>
            </a:r>
            <a:r>
              <a:rPr lang="he-IL" dirty="0" smtClean="0"/>
              <a:t>.</a:t>
            </a:r>
            <a:endParaRPr lang="he-IL" dirty="0"/>
          </a:p>
        </p:txBody>
      </p:sp>
    </p:spTree>
    <p:extLst>
      <p:ext uri="{BB962C8B-B14F-4D97-AF65-F5344CB8AC3E}">
        <p14:creationId xmlns:p14="http://schemas.microsoft.com/office/powerpoint/2010/main" val="1773900131"/>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he-IL" dirty="0" smtClean="0">
                <a:solidFill>
                  <a:schemeClr val="bg1"/>
                </a:solidFill>
                <a:latin typeface="Arial" pitchFamily="34" charset="0"/>
              </a:rPr>
              <a:t>שרתי שמות מקומיים</a:t>
            </a:r>
            <a:endParaRPr lang="he-IL" dirty="0">
              <a:solidFill>
                <a:schemeClr val="bg1"/>
              </a:solidFill>
            </a:endParaRPr>
          </a:p>
        </p:txBody>
      </p:sp>
      <p:sp>
        <p:nvSpPr>
          <p:cNvPr id="4" name="Text Box 5"/>
          <p:cNvSpPr txBox="1">
            <a:spLocks noChangeArrowheads="1"/>
          </p:cNvSpPr>
          <p:nvPr/>
        </p:nvSpPr>
        <p:spPr bwMode="auto">
          <a:xfrm>
            <a:off x="395536" y="1916832"/>
            <a:ext cx="8388350" cy="3560762"/>
          </a:xfrm>
          <a:prstGeom prst="rect">
            <a:avLst/>
          </a:prstGeom>
          <a:noFill/>
          <a:ln w="9525">
            <a:noFill/>
            <a:miter lim="800000"/>
            <a:headEnd/>
            <a:tailEnd/>
          </a:ln>
        </p:spPr>
        <p:txBody>
          <a:bodyPr>
            <a:spAutoFit/>
          </a:bodyPr>
          <a:lstStyle/>
          <a:p>
            <a:pPr marL="342900" indent="-342900" algn="r" rtl="1">
              <a:spcBef>
                <a:spcPct val="50000"/>
              </a:spcBef>
              <a:buFontTx/>
              <a:buChar char="•"/>
            </a:pPr>
            <a:r>
              <a:rPr lang="he-IL" sz="2400" b="0" dirty="0">
                <a:solidFill>
                  <a:srgbClr val="000000"/>
                </a:solidFill>
                <a:latin typeface="Arial" pitchFamily="34" charset="0"/>
              </a:rPr>
              <a:t>שאילתות מטופלות על ידי שרת שמות מקומי, לא על ידי לקוח </a:t>
            </a:r>
            <a:r>
              <a:rPr lang="en-US" sz="2400" b="0" dirty="0">
                <a:solidFill>
                  <a:srgbClr val="000000"/>
                </a:solidFill>
                <a:latin typeface="Arial" pitchFamily="34" charset="0"/>
              </a:rPr>
              <a:t>DNS</a:t>
            </a:r>
            <a:endParaRPr lang="he-IL" sz="2400" b="0" dirty="0">
              <a:solidFill>
                <a:srgbClr val="000000"/>
              </a:solidFill>
              <a:latin typeface="Arial" pitchFamily="34" charset="0"/>
            </a:endParaRPr>
          </a:p>
          <a:p>
            <a:pPr marL="342900" indent="-342900" algn="r" rtl="1">
              <a:spcBef>
                <a:spcPct val="50000"/>
              </a:spcBef>
              <a:buFontTx/>
              <a:buChar char="•"/>
            </a:pPr>
            <a:r>
              <a:rPr lang="he-IL" sz="2400" b="0" dirty="0">
                <a:solidFill>
                  <a:srgbClr val="000000"/>
                </a:solidFill>
                <a:latin typeface="Arial" pitchFamily="34" charset="0"/>
              </a:rPr>
              <a:t>לא בהכרח שייכות להיררכיה (אין נוקשות).</a:t>
            </a:r>
          </a:p>
          <a:p>
            <a:pPr marL="342900" indent="-342900" algn="r" rtl="1">
              <a:spcBef>
                <a:spcPct val="50000"/>
              </a:spcBef>
              <a:buFontTx/>
              <a:buChar char="•"/>
            </a:pPr>
            <a:r>
              <a:rPr lang="he-IL" sz="2400" b="0" dirty="0">
                <a:solidFill>
                  <a:srgbClr val="000000"/>
                </a:solidFill>
                <a:latin typeface="Arial" pitchFamily="34" charset="0"/>
              </a:rPr>
              <a:t>כל </a:t>
            </a:r>
            <a:r>
              <a:rPr lang="en-US" sz="2400" b="0" dirty="0">
                <a:solidFill>
                  <a:srgbClr val="000000"/>
                </a:solidFill>
                <a:latin typeface="Arial" pitchFamily="34" charset="0"/>
              </a:rPr>
              <a:t>ISP</a:t>
            </a:r>
            <a:r>
              <a:rPr lang="he-IL" sz="2400" b="0" dirty="0">
                <a:solidFill>
                  <a:srgbClr val="000000"/>
                </a:solidFill>
                <a:latin typeface="Arial" pitchFamily="34" charset="0"/>
              </a:rPr>
              <a:t> (ללקוחות פרטיים, חברה, אוניברסיטה) בעל לפחות אחד.</a:t>
            </a:r>
          </a:p>
          <a:p>
            <a:pPr marL="342900" indent="-342900" algn="r" rtl="1">
              <a:spcBef>
                <a:spcPct val="50000"/>
              </a:spcBef>
            </a:pPr>
            <a:r>
              <a:rPr lang="he-IL" sz="2400" b="0" dirty="0">
                <a:solidFill>
                  <a:srgbClr val="000000"/>
                </a:solidFill>
                <a:latin typeface="Arial" pitchFamily="34" charset="0"/>
              </a:rPr>
              <a:t>   - נקרא גם "שרת שמות ברירת מחדל".</a:t>
            </a:r>
          </a:p>
          <a:p>
            <a:pPr marL="342900" indent="-342900" algn="r" rtl="1">
              <a:spcBef>
                <a:spcPct val="50000"/>
              </a:spcBef>
              <a:buFontTx/>
              <a:buChar char="•"/>
            </a:pPr>
            <a:r>
              <a:rPr lang="he-IL" sz="2400" b="0" dirty="0">
                <a:solidFill>
                  <a:srgbClr val="000000"/>
                </a:solidFill>
                <a:latin typeface="Arial" pitchFamily="34" charset="0"/>
              </a:rPr>
              <a:t>כאשר </a:t>
            </a:r>
            <a:r>
              <a:rPr lang="en-US" sz="2400" b="0" dirty="0">
                <a:solidFill>
                  <a:srgbClr val="000000"/>
                </a:solidFill>
                <a:latin typeface="Arial" pitchFamily="34" charset="0"/>
              </a:rPr>
              <a:t>host</a:t>
            </a:r>
            <a:r>
              <a:rPr lang="he-IL" sz="2400" b="0" dirty="0">
                <a:solidFill>
                  <a:srgbClr val="000000"/>
                </a:solidFill>
                <a:latin typeface="Arial" pitchFamily="34" charset="0"/>
              </a:rPr>
              <a:t> מבצע שאילתת </a:t>
            </a:r>
            <a:r>
              <a:rPr lang="en-US" sz="2400" b="0" dirty="0">
                <a:solidFill>
                  <a:srgbClr val="000000"/>
                </a:solidFill>
                <a:latin typeface="Arial" pitchFamily="34" charset="0"/>
              </a:rPr>
              <a:t>DNS</a:t>
            </a:r>
            <a:r>
              <a:rPr lang="he-IL" sz="2400" b="0" dirty="0">
                <a:solidFill>
                  <a:srgbClr val="000000"/>
                </a:solidFill>
                <a:latin typeface="Arial" pitchFamily="34" charset="0"/>
              </a:rPr>
              <a:t>, השאילתה נשלחת לשרת </a:t>
            </a:r>
            <a:r>
              <a:rPr lang="en-US" sz="2400" b="0" dirty="0">
                <a:solidFill>
                  <a:srgbClr val="000000"/>
                </a:solidFill>
                <a:latin typeface="Arial" pitchFamily="34" charset="0"/>
              </a:rPr>
              <a:t/>
            </a:r>
            <a:br>
              <a:rPr lang="en-US" sz="2400" b="0" dirty="0">
                <a:solidFill>
                  <a:srgbClr val="000000"/>
                </a:solidFill>
                <a:latin typeface="Arial" pitchFamily="34" charset="0"/>
              </a:rPr>
            </a:br>
            <a:r>
              <a:rPr lang="he-IL" sz="2400" b="0" dirty="0">
                <a:solidFill>
                  <a:srgbClr val="000000"/>
                </a:solidFill>
                <a:latin typeface="Arial" pitchFamily="34" charset="0"/>
              </a:rPr>
              <a:t>ה-</a:t>
            </a:r>
            <a:r>
              <a:rPr lang="en-US" sz="2400" b="0" dirty="0">
                <a:solidFill>
                  <a:srgbClr val="000000"/>
                </a:solidFill>
                <a:latin typeface="Arial" pitchFamily="34" charset="0"/>
              </a:rPr>
              <a:t>DNS</a:t>
            </a:r>
            <a:r>
              <a:rPr lang="he-IL" sz="2400" b="0" dirty="0">
                <a:solidFill>
                  <a:srgbClr val="000000"/>
                </a:solidFill>
                <a:latin typeface="Arial" pitchFamily="34" charset="0"/>
              </a:rPr>
              <a:t> המקומי.</a:t>
            </a:r>
            <a:endParaRPr lang="en-US" sz="2400" b="0" dirty="0">
              <a:solidFill>
                <a:srgbClr val="000000"/>
              </a:solidFill>
              <a:latin typeface="Arial" pitchFamily="34" charset="0"/>
            </a:endParaRPr>
          </a:p>
          <a:p>
            <a:pPr marL="342900" indent="-342900" algn="r" rtl="1">
              <a:spcBef>
                <a:spcPct val="50000"/>
              </a:spcBef>
            </a:pPr>
            <a:r>
              <a:rPr lang="en-US" sz="2400" b="0" dirty="0">
                <a:solidFill>
                  <a:srgbClr val="000000"/>
                </a:solidFill>
                <a:latin typeface="Arial" pitchFamily="34" charset="0"/>
              </a:rPr>
              <a:t> </a:t>
            </a:r>
            <a:r>
              <a:rPr lang="he-IL" sz="2400" b="0" dirty="0">
                <a:solidFill>
                  <a:srgbClr val="000000"/>
                </a:solidFill>
                <a:latin typeface="Arial" pitchFamily="34" charset="0"/>
              </a:rPr>
              <a:t>  - משמש כמתווך (</a:t>
            </a:r>
            <a:r>
              <a:rPr lang="en-US" sz="2400" b="0" dirty="0">
                <a:solidFill>
                  <a:srgbClr val="000000"/>
                </a:solidFill>
                <a:latin typeface="Arial" pitchFamily="34" charset="0"/>
              </a:rPr>
              <a:t>proxy</a:t>
            </a:r>
            <a:r>
              <a:rPr lang="he-IL" sz="2400" b="0" dirty="0">
                <a:solidFill>
                  <a:srgbClr val="000000"/>
                </a:solidFill>
                <a:latin typeface="Arial" pitchFamily="34" charset="0"/>
              </a:rPr>
              <a:t>), שולח קדימה בהיררכיה את השאילתה.</a:t>
            </a:r>
            <a:endParaRPr lang="en-US" sz="2400" b="0" dirty="0">
              <a:solidFill>
                <a:srgbClr val="000000"/>
              </a:solidFill>
              <a:latin typeface="Arial" pitchFamily="34" charset="0"/>
            </a:endParaRPr>
          </a:p>
        </p:txBody>
      </p:sp>
    </p:spTree>
    <p:extLst>
      <p:ext uri="{BB962C8B-B14F-4D97-AF65-F5344CB8AC3E}">
        <p14:creationId xmlns:p14="http://schemas.microsoft.com/office/powerpoint/2010/main" val="3771031380"/>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52"/>
          <p:cNvGrpSpPr>
            <a:grpSpLocks/>
          </p:cNvGrpSpPr>
          <p:nvPr/>
        </p:nvGrpSpPr>
        <p:grpSpPr bwMode="auto">
          <a:xfrm>
            <a:off x="-252536" y="2564904"/>
            <a:ext cx="1998662" cy="611187"/>
            <a:chOff x="2800" y="2132"/>
            <a:chExt cx="1259" cy="385"/>
          </a:xfrm>
        </p:grpSpPr>
        <p:sp>
          <p:nvSpPr>
            <p:cNvPr id="5178" name="Rectangle 53"/>
            <p:cNvSpPr>
              <a:spLocks noChangeArrowheads="1"/>
            </p:cNvSpPr>
            <p:nvPr/>
          </p:nvSpPr>
          <p:spPr bwMode="auto">
            <a:xfrm>
              <a:off x="2838" y="2178"/>
              <a:ext cx="1182" cy="300"/>
            </a:xfrm>
            <a:prstGeom prst="rect">
              <a:avLst/>
            </a:prstGeom>
            <a:solidFill>
              <a:schemeClr val="bg1"/>
            </a:solidFill>
            <a:ln w="9525">
              <a:noFill/>
              <a:miter lim="800000"/>
              <a:headEnd/>
              <a:tailEnd/>
            </a:ln>
          </p:spPr>
          <p:txBody>
            <a:bodyPr wrap="none" anchor="ctr"/>
            <a:lstStyle/>
            <a:p>
              <a:endParaRPr lang="he-IL"/>
            </a:p>
          </p:txBody>
        </p:sp>
        <p:sp>
          <p:nvSpPr>
            <p:cNvPr id="5179" name="Text Box 54"/>
            <p:cNvSpPr txBox="1">
              <a:spLocks noChangeArrowheads="1"/>
            </p:cNvSpPr>
            <p:nvPr/>
          </p:nvSpPr>
          <p:spPr bwMode="auto">
            <a:xfrm>
              <a:off x="2800" y="2132"/>
              <a:ext cx="1259" cy="385"/>
            </a:xfrm>
            <a:prstGeom prst="rect">
              <a:avLst/>
            </a:prstGeom>
            <a:noFill/>
            <a:ln w="9525">
              <a:noFill/>
              <a:miter lim="800000"/>
              <a:headEnd/>
              <a:tailEnd/>
            </a:ln>
          </p:spPr>
          <p:txBody>
            <a:bodyPr wrap="none">
              <a:spAutoFit/>
            </a:bodyPr>
            <a:lstStyle/>
            <a:p>
              <a:pPr algn="ctr" eaLnBrk="0" hangingPunct="0"/>
              <a:r>
                <a:rPr lang="en-US" b="0" dirty="0">
                  <a:solidFill>
                    <a:srgbClr val="000099"/>
                  </a:solidFill>
                  <a:latin typeface="Comic Sans MS" pitchFamily="66" charset="0"/>
                </a:rPr>
                <a:t>local DNS server</a:t>
              </a:r>
              <a:endParaRPr lang="en-US" sz="2400" b="0" dirty="0">
                <a:solidFill>
                  <a:srgbClr val="000099"/>
                </a:solidFill>
                <a:latin typeface="Times New Roman" pitchFamily="18" charset="0"/>
              </a:endParaRPr>
            </a:p>
            <a:p>
              <a:pPr algn="ctr" eaLnBrk="0" hangingPunct="0"/>
              <a:r>
                <a:rPr lang="en-US" sz="1600" dirty="0">
                  <a:solidFill>
                    <a:srgbClr val="000099"/>
                  </a:solidFill>
                  <a:latin typeface="Courier New" pitchFamily="49" charset="0"/>
                </a:rPr>
                <a:t>dns.poly.edu</a:t>
              </a:r>
              <a:endParaRPr lang="en-US" sz="1600" b="0" dirty="0">
                <a:solidFill>
                  <a:srgbClr val="000099"/>
                </a:solidFill>
                <a:latin typeface="Times New Roman" pitchFamily="18" charset="0"/>
              </a:endParaRPr>
            </a:p>
          </p:txBody>
        </p:sp>
      </p:grpSp>
      <p:sp>
        <p:nvSpPr>
          <p:cNvPr id="5125" name="Text Box 4"/>
          <p:cNvSpPr txBox="1">
            <a:spLocks noChangeArrowheads="1"/>
          </p:cNvSpPr>
          <p:nvPr/>
        </p:nvSpPr>
        <p:spPr bwMode="auto">
          <a:xfrm>
            <a:off x="468313" y="63500"/>
            <a:ext cx="8280400" cy="701675"/>
          </a:xfrm>
          <a:prstGeom prst="rect">
            <a:avLst/>
          </a:prstGeom>
          <a:noFill/>
          <a:ln w="9525">
            <a:noFill/>
            <a:miter lim="800000"/>
            <a:headEnd/>
            <a:tailEnd/>
          </a:ln>
        </p:spPr>
        <p:txBody>
          <a:bodyPr>
            <a:spAutoFit/>
          </a:bodyPr>
          <a:lstStyle/>
          <a:p>
            <a:pPr algn="r" rtl="1">
              <a:spcBef>
                <a:spcPct val="50000"/>
              </a:spcBef>
            </a:pPr>
            <a:r>
              <a:rPr lang="he-IL" sz="4000" b="0" u="sng">
                <a:solidFill>
                  <a:srgbClr val="000000"/>
                </a:solidFill>
                <a:latin typeface="Arial" pitchFamily="34" charset="0"/>
              </a:rPr>
              <a:t>דוגמה:</a:t>
            </a:r>
            <a:endParaRPr lang="en-US" sz="4000" b="0" u="sng">
              <a:solidFill>
                <a:srgbClr val="000000"/>
              </a:solidFill>
              <a:latin typeface="Arial" pitchFamily="34" charset="0"/>
            </a:endParaRPr>
          </a:p>
        </p:txBody>
      </p:sp>
      <p:sp>
        <p:nvSpPr>
          <p:cNvPr id="5126" name="Text Box 5"/>
          <p:cNvSpPr txBox="1">
            <a:spLocks noChangeArrowheads="1"/>
          </p:cNvSpPr>
          <p:nvPr/>
        </p:nvSpPr>
        <p:spPr bwMode="auto">
          <a:xfrm>
            <a:off x="4572000" y="2060848"/>
            <a:ext cx="4176713" cy="1200150"/>
          </a:xfrm>
          <a:prstGeom prst="rect">
            <a:avLst/>
          </a:prstGeom>
          <a:noFill/>
          <a:ln w="9525">
            <a:noFill/>
            <a:miter lim="800000"/>
            <a:headEnd/>
            <a:tailEnd/>
          </a:ln>
        </p:spPr>
        <p:txBody>
          <a:bodyPr>
            <a:spAutoFit/>
          </a:bodyPr>
          <a:lstStyle/>
          <a:p>
            <a:pPr algn="r" rtl="1">
              <a:spcBef>
                <a:spcPct val="50000"/>
              </a:spcBef>
              <a:buFontTx/>
              <a:buChar char="•"/>
            </a:pPr>
            <a:r>
              <a:rPr lang="he-IL" sz="2000" b="0" dirty="0">
                <a:solidFill>
                  <a:srgbClr val="000000"/>
                </a:solidFill>
                <a:latin typeface="Arial" pitchFamily="34" charset="0"/>
              </a:rPr>
              <a:t> </a:t>
            </a:r>
            <a:r>
              <a:rPr lang="en-US" sz="2400" b="0" dirty="0">
                <a:solidFill>
                  <a:srgbClr val="000000"/>
                </a:solidFill>
                <a:latin typeface="Arial" pitchFamily="34" charset="0"/>
              </a:rPr>
              <a:t>host</a:t>
            </a:r>
            <a:r>
              <a:rPr lang="he-IL" sz="2400" b="0" dirty="0">
                <a:solidFill>
                  <a:srgbClr val="000000"/>
                </a:solidFill>
                <a:latin typeface="Arial" pitchFamily="34" charset="0"/>
              </a:rPr>
              <a:t> ב- </a:t>
            </a:r>
            <a:r>
              <a:rPr lang="en-US" sz="2400" b="0" dirty="0">
                <a:solidFill>
                  <a:srgbClr val="000000"/>
                </a:solidFill>
                <a:latin typeface="Arial" pitchFamily="34" charset="0"/>
              </a:rPr>
              <a:t>cis.poly.edu</a:t>
            </a:r>
            <a:br>
              <a:rPr lang="en-US" sz="2400" b="0" dirty="0">
                <a:solidFill>
                  <a:srgbClr val="000000"/>
                </a:solidFill>
                <a:latin typeface="Arial" pitchFamily="34" charset="0"/>
              </a:rPr>
            </a:br>
            <a:r>
              <a:rPr lang="he-IL" sz="2400" b="0" dirty="0">
                <a:solidFill>
                  <a:srgbClr val="000000"/>
                </a:solidFill>
                <a:latin typeface="Arial" pitchFamily="34" charset="0"/>
              </a:rPr>
              <a:t>  מבקש כתובת </a:t>
            </a:r>
            <a:r>
              <a:rPr lang="en-US" sz="2400" b="0" dirty="0">
                <a:solidFill>
                  <a:srgbClr val="000000"/>
                </a:solidFill>
                <a:latin typeface="Arial" pitchFamily="34" charset="0"/>
              </a:rPr>
              <a:t>IP</a:t>
            </a:r>
            <a:r>
              <a:rPr lang="he-IL" sz="2400" b="0" dirty="0">
                <a:solidFill>
                  <a:srgbClr val="000000"/>
                </a:solidFill>
                <a:latin typeface="Arial" pitchFamily="34" charset="0"/>
              </a:rPr>
              <a:t> של</a:t>
            </a:r>
            <a:r>
              <a:rPr lang="en-US" sz="2400" b="0" dirty="0">
                <a:solidFill>
                  <a:srgbClr val="000000"/>
                </a:solidFill>
                <a:latin typeface="Arial" pitchFamily="34" charset="0"/>
              </a:rPr>
              <a:t/>
            </a:r>
            <a:br>
              <a:rPr lang="en-US" sz="2400" b="0" dirty="0">
                <a:solidFill>
                  <a:srgbClr val="000000"/>
                </a:solidFill>
                <a:latin typeface="Arial" pitchFamily="34" charset="0"/>
              </a:rPr>
            </a:br>
            <a:r>
              <a:rPr lang="he-IL" sz="2400" b="0" dirty="0">
                <a:solidFill>
                  <a:srgbClr val="000000"/>
                </a:solidFill>
                <a:latin typeface="Arial" pitchFamily="34" charset="0"/>
              </a:rPr>
              <a:t>  </a:t>
            </a:r>
            <a:r>
              <a:rPr lang="en-US" sz="2400" b="0" dirty="0">
                <a:solidFill>
                  <a:srgbClr val="000000"/>
                </a:solidFill>
                <a:latin typeface="Arial" pitchFamily="34" charset="0"/>
              </a:rPr>
              <a:t>gaia.cs.umass.edu</a:t>
            </a:r>
            <a:endParaRPr lang="he-IL" b="0" dirty="0">
              <a:solidFill>
                <a:srgbClr val="000000"/>
              </a:solidFill>
              <a:latin typeface="Arial" pitchFamily="34" charset="0"/>
            </a:endParaRPr>
          </a:p>
        </p:txBody>
      </p:sp>
      <p:graphicFrame>
        <p:nvGraphicFramePr>
          <p:cNvPr id="5122" name="Object 2"/>
          <p:cNvGraphicFramePr>
            <a:graphicFrameLocks noChangeAspect="1"/>
          </p:cNvGraphicFramePr>
          <p:nvPr/>
        </p:nvGraphicFramePr>
        <p:xfrm>
          <a:off x="1025154" y="5195193"/>
          <a:ext cx="833438" cy="638175"/>
        </p:xfrm>
        <a:graphic>
          <a:graphicData uri="http://schemas.openxmlformats.org/presentationml/2006/ole">
            <mc:AlternateContent xmlns:mc="http://schemas.openxmlformats.org/markup-compatibility/2006">
              <mc:Choice xmlns:v="urn:schemas-microsoft-com:vml" Requires="v">
                <p:oleObj spid="_x0000_s238850" name="Clip" r:id="rId4" imgW="1305000" imgH="1085760" progId="MS_ClipArt_Gallery.2">
                  <p:embed/>
                </p:oleObj>
              </mc:Choice>
              <mc:Fallback>
                <p:oleObj name="Clip" r:id="rId4"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154" y="5195193"/>
                        <a:ext cx="833438" cy="638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7" name="Text Box 34"/>
          <p:cNvSpPr txBox="1">
            <a:spLocks noChangeArrowheads="1"/>
          </p:cNvSpPr>
          <p:nvPr/>
        </p:nvSpPr>
        <p:spPr bwMode="auto">
          <a:xfrm>
            <a:off x="193304" y="5773043"/>
            <a:ext cx="1844675" cy="611187"/>
          </a:xfrm>
          <a:prstGeom prst="rect">
            <a:avLst/>
          </a:prstGeom>
          <a:noFill/>
          <a:ln w="9525">
            <a:noFill/>
            <a:miter lim="800000"/>
            <a:headEnd/>
            <a:tailEnd/>
          </a:ln>
        </p:spPr>
        <p:txBody>
          <a:bodyPr wrap="none">
            <a:spAutoFit/>
          </a:bodyPr>
          <a:lstStyle/>
          <a:p>
            <a:pPr algn="ctr" eaLnBrk="0" hangingPunct="0"/>
            <a:r>
              <a:rPr lang="en-US" b="0">
                <a:solidFill>
                  <a:srgbClr val="000099"/>
                </a:solidFill>
                <a:latin typeface="Comic Sans MS" pitchFamily="66" charset="0"/>
              </a:rPr>
              <a:t>requesting host</a:t>
            </a:r>
            <a:endParaRPr lang="en-US" sz="2400" b="0">
              <a:solidFill>
                <a:srgbClr val="000099"/>
              </a:solidFill>
              <a:latin typeface="Times New Roman" pitchFamily="18" charset="0"/>
            </a:endParaRPr>
          </a:p>
          <a:p>
            <a:pPr algn="ctr" eaLnBrk="0" hangingPunct="0"/>
            <a:r>
              <a:rPr lang="en-US" sz="1600">
                <a:solidFill>
                  <a:srgbClr val="000099"/>
                </a:solidFill>
                <a:latin typeface="Courier New" pitchFamily="49" charset="0"/>
              </a:rPr>
              <a:t>cis.poly.edu</a:t>
            </a:r>
            <a:endParaRPr lang="en-US" sz="1600" b="0">
              <a:solidFill>
                <a:srgbClr val="000099"/>
              </a:solidFill>
              <a:latin typeface="Times New Roman" pitchFamily="18" charset="0"/>
            </a:endParaRPr>
          </a:p>
        </p:txBody>
      </p:sp>
      <p:sp>
        <p:nvSpPr>
          <p:cNvPr id="5128" name="Text Box 35"/>
          <p:cNvSpPr txBox="1">
            <a:spLocks noChangeArrowheads="1"/>
          </p:cNvSpPr>
          <p:nvPr/>
        </p:nvSpPr>
        <p:spPr bwMode="auto">
          <a:xfrm>
            <a:off x="2518992" y="6562030"/>
            <a:ext cx="2262187" cy="336550"/>
          </a:xfrm>
          <a:prstGeom prst="rect">
            <a:avLst/>
          </a:prstGeom>
          <a:noFill/>
          <a:ln w="9525">
            <a:noFill/>
            <a:miter lim="800000"/>
            <a:headEnd/>
            <a:tailEnd/>
          </a:ln>
        </p:spPr>
        <p:txBody>
          <a:bodyPr wrap="none">
            <a:spAutoFit/>
          </a:bodyPr>
          <a:lstStyle/>
          <a:p>
            <a:pPr algn="ctr" eaLnBrk="0" hangingPunct="0"/>
            <a:r>
              <a:rPr lang="en-US" sz="1600">
                <a:solidFill>
                  <a:srgbClr val="000099"/>
                </a:solidFill>
                <a:latin typeface="Courier New" pitchFamily="49" charset="0"/>
              </a:rPr>
              <a:t>gaia.cs.umass.edu</a:t>
            </a:r>
            <a:endParaRPr lang="en-US" sz="1600" b="0">
              <a:solidFill>
                <a:srgbClr val="000099"/>
              </a:solidFill>
              <a:latin typeface="Times New Roman" pitchFamily="18" charset="0"/>
            </a:endParaRPr>
          </a:p>
        </p:txBody>
      </p:sp>
      <p:graphicFrame>
        <p:nvGraphicFramePr>
          <p:cNvPr id="5123" name="Object 3"/>
          <p:cNvGraphicFramePr>
            <a:graphicFrameLocks noChangeAspect="1"/>
          </p:cNvGraphicFramePr>
          <p:nvPr/>
        </p:nvGraphicFramePr>
        <p:xfrm>
          <a:off x="3149229" y="5995293"/>
          <a:ext cx="833438" cy="638175"/>
        </p:xfrm>
        <a:graphic>
          <a:graphicData uri="http://schemas.openxmlformats.org/presentationml/2006/ole">
            <mc:AlternateContent xmlns:mc="http://schemas.openxmlformats.org/markup-compatibility/2006">
              <mc:Choice xmlns:v="urn:schemas-microsoft-com:vml" Requires="v">
                <p:oleObj spid="_x0000_s238851" name="Clip" r:id="rId6" imgW="1305000" imgH="1085760" progId="MS_ClipArt_Gallery.2">
                  <p:embed/>
                </p:oleObj>
              </mc:Choice>
              <mc:Fallback>
                <p:oleObj name="Clip" r:id="rId6"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9229" y="5995293"/>
                        <a:ext cx="833438" cy="638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37"/>
          <p:cNvGrpSpPr>
            <a:grpSpLocks/>
          </p:cNvGrpSpPr>
          <p:nvPr/>
        </p:nvGrpSpPr>
        <p:grpSpPr bwMode="auto">
          <a:xfrm>
            <a:off x="1272804" y="3120330"/>
            <a:ext cx="369888" cy="657225"/>
            <a:chOff x="4180" y="783"/>
            <a:chExt cx="150" cy="307"/>
          </a:xfrm>
        </p:grpSpPr>
        <p:sp>
          <p:nvSpPr>
            <p:cNvPr id="5180" name="AutoShape 38"/>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he-IL"/>
            </a:p>
          </p:txBody>
        </p:sp>
        <p:sp>
          <p:nvSpPr>
            <p:cNvPr id="5181" name="Rectangle 39"/>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he-IL"/>
            </a:p>
          </p:txBody>
        </p:sp>
        <p:sp>
          <p:nvSpPr>
            <p:cNvPr id="5182" name="Rectangle 40"/>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he-IL"/>
            </a:p>
          </p:txBody>
        </p:sp>
        <p:sp>
          <p:nvSpPr>
            <p:cNvPr id="5183" name="AutoShape 41"/>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he-IL"/>
            </a:p>
          </p:txBody>
        </p:sp>
        <p:sp>
          <p:nvSpPr>
            <p:cNvPr id="5184" name="Line 42"/>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he-IL"/>
            </a:p>
          </p:txBody>
        </p:sp>
        <p:sp>
          <p:nvSpPr>
            <p:cNvPr id="5185" name="Line 43"/>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he-IL"/>
            </a:p>
          </p:txBody>
        </p:sp>
        <p:sp>
          <p:nvSpPr>
            <p:cNvPr id="5186" name="Rectangle 44"/>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he-IL"/>
            </a:p>
          </p:txBody>
        </p:sp>
        <p:sp>
          <p:nvSpPr>
            <p:cNvPr id="5187" name="Rectangle 45"/>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he-IL"/>
            </a:p>
          </p:txBody>
        </p:sp>
      </p:grpSp>
      <p:sp>
        <p:nvSpPr>
          <p:cNvPr id="895022" name="Line 46"/>
          <p:cNvSpPr>
            <a:spLocks noChangeShapeType="1"/>
          </p:cNvSpPr>
          <p:nvPr/>
        </p:nvSpPr>
        <p:spPr bwMode="auto">
          <a:xfrm flipH="1" flipV="1">
            <a:off x="1322017" y="3807718"/>
            <a:ext cx="0" cy="1314450"/>
          </a:xfrm>
          <a:prstGeom prst="line">
            <a:avLst/>
          </a:prstGeom>
          <a:noFill/>
          <a:ln w="28575">
            <a:solidFill>
              <a:srgbClr val="FF0000"/>
            </a:solidFill>
            <a:round/>
            <a:headEnd/>
            <a:tailEnd type="triangle" w="med" len="med"/>
          </a:ln>
        </p:spPr>
        <p:txBody>
          <a:bodyPr wrap="none" anchor="ctr"/>
          <a:lstStyle/>
          <a:p>
            <a:endParaRPr lang="he-IL"/>
          </a:p>
        </p:txBody>
      </p:sp>
      <p:sp>
        <p:nvSpPr>
          <p:cNvPr id="895023" name="Line 47"/>
          <p:cNvSpPr>
            <a:spLocks noChangeShapeType="1"/>
          </p:cNvSpPr>
          <p:nvPr/>
        </p:nvSpPr>
        <p:spPr bwMode="auto">
          <a:xfrm flipV="1">
            <a:off x="1436317" y="2112268"/>
            <a:ext cx="914400" cy="971550"/>
          </a:xfrm>
          <a:prstGeom prst="line">
            <a:avLst/>
          </a:prstGeom>
          <a:noFill/>
          <a:ln w="28575">
            <a:solidFill>
              <a:srgbClr val="FF0000"/>
            </a:solidFill>
            <a:round/>
            <a:headEnd/>
            <a:tailEnd type="triangle" w="med" len="med"/>
          </a:ln>
        </p:spPr>
        <p:txBody>
          <a:bodyPr wrap="none" anchor="ctr"/>
          <a:lstStyle/>
          <a:p>
            <a:endParaRPr lang="he-IL"/>
          </a:p>
        </p:txBody>
      </p:sp>
      <p:sp>
        <p:nvSpPr>
          <p:cNvPr id="895024" name="Line 48"/>
          <p:cNvSpPr>
            <a:spLocks noChangeShapeType="1"/>
          </p:cNvSpPr>
          <p:nvPr/>
        </p:nvSpPr>
        <p:spPr bwMode="auto">
          <a:xfrm flipV="1">
            <a:off x="1722067" y="3274318"/>
            <a:ext cx="1485900" cy="9525"/>
          </a:xfrm>
          <a:prstGeom prst="line">
            <a:avLst/>
          </a:prstGeom>
          <a:noFill/>
          <a:ln w="28575">
            <a:solidFill>
              <a:srgbClr val="FF0000"/>
            </a:solidFill>
            <a:round/>
            <a:headEnd/>
            <a:tailEnd type="triangle" w="med" len="med"/>
          </a:ln>
        </p:spPr>
        <p:txBody>
          <a:bodyPr wrap="none" anchor="ctr"/>
          <a:lstStyle/>
          <a:p>
            <a:endParaRPr lang="he-IL"/>
          </a:p>
        </p:txBody>
      </p:sp>
      <p:sp>
        <p:nvSpPr>
          <p:cNvPr id="895025" name="Line 49"/>
          <p:cNvSpPr>
            <a:spLocks noChangeShapeType="1"/>
          </p:cNvSpPr>
          <p:nvPr/>
        </p:nvSpPr>
        <p:spPr bwMode="auto">
          <a:xfrm flipH="1" flipV="1">
            <a:off x="1722067" y="3445768"/>
            <a:ext cx="1419225" cy="0"/>
          </a:xfrm>
          <a:prstGeom prst="line">
            <a:avLst/>
          </a:prstGeom>
          <a:noFill/>
          <a:ln w="28575">
            <a:solidFill>
              <a:srgbClr val="FF0000"/>
            </a:solidFill>
            <a:round/>
            <a:headEnd/>
            <a:tailEnd type="triangle" w="med" len="med"/>
          </a:ln>
        </p:spPr>
        <p:txBody>
          <a:bodyPr wrap="none" anchor="ctr"/>
          <a:lstStyle/>
          <a:p>
            <a:endParaRPr lang="he-IL"/>
          </a:p>
        </p:txBody>
      </p:sp>
      <p:sp>
        <p:nvSpPr>
          <p:cNvPr id="895026" name="Line 50"/>
          <p:cNvSpPr>
            <a:spLocks noChangeShapeType="1"/>
          </p:cNvSpPr>
          <p:nvPr/>
        </p:nvSpPr>
        <p:spPr bwMode="auto">
          <a:xfrm flipH="1">
            <a:off x="1645867" y="2340868"/>
            <a:ext cx="733425" cy="762000"/>
          </a:xfrm>
          <a:prstGeom prst="line">
            <a:avLst/>
          </a:prstGeom>
          <a:noFill/>
          <a:ln w="28575">
            <a:solidFill>
              <a:srgbClr val="FF0000"/>
            </a:solidFill>
            <a:round/>
            <a:headEnd/>
            <a:tailEnd type="triangle" w="med" len="med"/>
          </a:ln>
        </p:spPr>
        <p:txBody>
          <a:bodyPr wrap="none" anchor="ctr"/>
          <a:lstStyle/>
          <a:p>
            <a:endParaRPr lang="he-IL"/>
          </a:p>
        </p:txBody>
      </p:sp>
      <p:sp>
        <p:nvSpPr>
          <p:cNvPr id="895027" name="Line 51"/>
          <p:cNvSpPr>
            <a:spLocks noChangeShapeType="1"/>
          </p:cNvSpPr>
          <p:nvPr/>
        </p:nvSpPr>
        <p:spPr bwMode="auto">
          <a:xfrm>
            <a:off x="1512517" y="3836293"/>
            <a:ext cx="9525" cy="1323975"/>
          </a:xfrm>
          <a:prstGeom prst="line">
            <a:avLst/>
          </a:prstGeom>
          <a:noFill/>
          <a:ln w="28575">
            <a:solidFill>
              <a:srgbClr val="FF0000"/>
            </a:solidFill>
            <a:round/>
            <a:headEnd/>
            <a:tailEnd type="triangle" w="med" len="med"/>
          </a:ln>
        </p:spPr>
        <p:txBody>
          <a:bodyPr wrap="none" anchor="ctr"/>
          <a:lstStyle/>
          <a:p>
            <a:endParaRPr lang="he-IL"/>
          </a:p>
        </p:txBody>
      </p:sp>
      <p:sp>
        <p:nvSpPr>
          <p:cNvPr id="895031" name="Text Box 55"/>
          <p:cNvSpPr txBox="1">
            <a:spLocks noChangeArrowheads="1"/>
          </p:cNvSpPr>
          <p:nvPr/>
        </p:nvSpPr>
        <p:spPr bwMode="auto">
          <a:xfrm>
            <a:off x="1033092" y="4663380"/>
            <a:ext cx="311150" cy="366713"/>
          </a:xfrm>
          <a:prstGeom prst="rect">
            <a:avLst/>
          </a:prstGeom>
          <a:noFill/>
          <a:ln w="9525">
            <a:noFill/>
            <a:miter lim="800000"/>
            <a:headEnd/>
            <a:tailEnd/>
          </a:ln>
        </p:spPr>
        <p:txBody>
          <a:bodyPr wrap="none">
            <a:spAutoFit/>
          </a:bodyPr>
          <a:lstStyle/>
          <a:p>
            <a:pPr algn="ctr" eaLnBrk="0" hangingPunct="0"/>
            <a:r>
              <a:rPr lang="en-US" b="0">
                <a:solidFill>
                  <a:srgbClr val="FF0000"/>
                </a:solidFill>
                <a:latin typeface="Arial" pitchFamily="34" charset="0"/>
              </a:rPr>
              <a:t>1</a:t>
            </a:r>
            <a:endParaRPr lang="en-US" sz="2400" b="0">
              <a:latin typeface="Times New Roman" pitchFamily="18" charset="0"/>
            </a:endParaRPr>
          </a:p>
        </p:txBody>
      </p:sp>
      <p:sp>
        <p:nvSpPr>
          <p:cNvPr id="895032" name="Text Box 56"/>
          <p:cNvSpPr txBox="1">
            <a:spLocks noChangeArrowheads="1"/>
          </p:cNvSpPr>
          <p:nvPr/>
        </p:nvSpPr>
        <p:spPr bwMode="auto">
          <a:xfrm>
            <a:off x="1576017" y="2329755"/>
            <a:ext cx="311150" cy="366713"/>
          </a:xfrm>
          <a:prstGeom prst="rect">
            <a:avLst/>
          </a:prstGeom>
          <a:noFill/>
          <a:ln w="9525">
            <a:noFill/>
            <a:miter lim="800000"/>
            <a:headEnd/>
            <a:tailEnd/>
          </a:ln>
        </p:spPr>
        <p:txBody>
          <a:bodyPr wrap="none">
            <a:spAutoFit/>
          </a:bodyPr>
          <a:lstStyle/>
          <a:p>
            <a:pPr algn="ctr" eaLnBrk="0" hangingPunct="0"/>
            <a:r>
              <a:rPr lang="en-US" b="0">
                <a:solidFill>
                  <a:srgbClr val="FF0000"/>
                </a:solidFill>
                <a:latin typeface="Arial" pitchFamily="34" charset="0"/>
              </a:rPr>
              <a:t>2</a:t>
            </a:r>
            <a:endParaRPr lang="en-US" sz="2400" b="0">
              <a:latin typeface="Times New Roman" pitchFamily="18" charset="0"/>
            </a:endParaRPr>
          </a:p>
        </p:txBody>
      </p:sp>
      <p:sp>
        <p:nvSpPr>
          <p:cNvPr id="895033" name="Text Box 57"/>
          <p:cNvSpPr txBox="1">
            <a:spLocks noChangeArrowheads="1"/>
          </p:cNvSpPr>
          <p:nvPr/>
        </p:nvSpPr>
        <p:spPr bwMode="auto">
          <a:xfrm>
            <a:off x="2014167" y="2567880"/>
            <a:ext cx="311150" cy="366713"/>
          </a:xfrm>
          <a:prstGeom prst="rect">
            <a:avLst/>
          </a:prstGeom>
          <a:noFill/>
          <a:ln w="9525">
            <a:noFill/>
            <a:miter lim="800000"/>
            <a:headEnd/>
            <a:tailEnd/>
          </a:ln>
        </p:spPr>
        <p:txBody>
          <a:bodyPr wrap="none">
            <a:spAutoFit/>
          </a:bodyPr>
          <a:lstStyle/>
          <a:p>
            <a:pPr algn="ctr" eaLnBrk="0" hangingPunct="0"/>
            <a:r>
              <a:rPr lang="en-US" b="0">
                <a:solidFill>
                  <a:srgbClr val="FF0000"/>
                </a:solidFill>
                <a:latin typeface="Arial" pitchFamily="34" charset="0"/>
              </a:rPr>
              <a:t>3</a:t>
            </a:r>
            <a:endParaRPr lang="en-US" sz="2400" b="0">
              <a:latin typeface="Times New Roman" pitchFamily="18" charset="0"/>
            </a:endParaRPr>
          </a:p>
        </p:txBody>
      </p:sp>
      <p:sp>
        <p:nvSpPr>
          <p:cNvPr id="895034" name="Text Box 58"/>
          <p:cNvSpPr txBox="1">
            <a:spLocks noChangeArrowheads="1"/>
          </p:cNvSpPr>
          <p:nvPr/>
        </p:nvSpPr>
        <p:spPr bwMode="auto">
          <a:xfrm>
            <a:off x="2328492" y="2977455"/>
            <a:ext cx="311150" cy="366713"/>
          </a:xfrm>
          <a:prstGeom prst="rect">
            <a:avLst/>
          </a:prstGeom>
          <a:noFill/>
          <a:ln w="9525">
            <a:noFill/>
            <a:miter lim="800000"/>
            <a:headEnd/>
            <a:tailEnd/>
          </a:ln>
        </p:spPr>
        <p:txBody>
          <a:bodyPr wrap="none">
            <a:spAutoFit/>
          </a:bodyPr>
          <a:lstStyle/>
          <a:p>
            <a:pPr algn="ctr" eaLnBrk="0" hangingPunct="0"/>
            <a:r>
              <a:rPr lang="en-US" b="0">
                <a:solidFill>
                  <a:srgbClr val="FF0000"/>
                </a:solidFill>
                <a:latin typeface="Arial" pitchFamily="34" charset="0"/>
              </a:rPr>
              <a:t>4</a:t>
            </a:r>
            <a:endParaRPr lang="en-US" sz="2400" b="0">
              <a:latin typeface="Times New Roman" pitchFamily="18" charset="0"/>
            </a:endParaRPr>
          </a:p>
        </p:txBody>
      </p:sp>
      <p:sp>
        <p:nvSpPr>
          <p:cNvPr id="895035" name="Text Box 59"/>
          <p:cNvSpPr txBox="1">
            <a:spLocks noChangeArrowheads="1"/>
          </p:cNvSpPr>
          <p:nvPr/>
        </p:nvSpPr>
        <p:spPr bwMode="auto">
          <a:xfrm>
            <a:off x="2358654" y="3464818"/>
            <a:ext cx="311150" cy="366712"/>
          </a:xfrm>
          <a:prstGeom prst="rect">
            <a:avLst/>
          </a:prstGeom>
          <a:noFill/>
          <a:ln w="9525">
            <a:noFill/>
            <a:miter lim="800000"/>
            <a:headEnd/>
            <a:tailEnd/>
          </a:ln>
        </p:spPr>
        <p:txBody>
          <a:bodyPr wrap="none">
            <a:spAutoFit/>
          </a:bodyPr>
          <a:lstStyle/>
          <a:p>
            <a:pPr algn="ctr" eaLnBrk="0" hangingPunct="0"/>
            <a:r>
              <a:rPr lang="en-US" b="0">
                <a:solidFill>
                  <a:srgbClr val="FF0000"/>
                </a:solidFill>
                <a:latin typeface="Arial" pitchFamily="34" charset="0"/>
              </a:rPr>
              <a:t>5</a:t>
            </a:r>
            <a:endParaRPr lang="en-US" sz="2400" b="0">
              <a:latin typeface="Times New Roman" pitchFamily="18" charset="0"/>
            </a:endParaRPr>
          </a:p>
        </p:txBody>
      </p:sp>
      <p:sp>
        <p:nvSpPr>
          <p:cNvPr id="895036" name="Text Box 60"/>
          <p:cNvSpPr txBox="1">
            <a:spLocks noChangeArrowheads="1"/>
          </p:cNvSpPr>
          <p:nvPr/>
        </p:nvSpPr>
        <p:spPr bwMode="auto">
          <a:xfrm>
            <a:off x="2955554" y="4504630"/>
            <a:ext cx="311150" cy="366713"/>
          </a:xfrm>
          <a:prstGeom prst="rect">
            <a:avLst/>
          </a:prstGeom>
          <a:noFill/>
          <a:ln w="9525">
            <a:noFill/>
            <a:miter lim="800000"/>
            <a:headEnd/>
            <a:tailEnd/>
          </a:ln>
        </p:spPr>
        <p:txBody>
          <a:bodyPr wrap="none">
            <a:spAutoFit/>
          </a:bodyPr>
          <a:lstStyle/>
          <a:p>
            <a:pPr algn="ctr" eaLnBrk="0" hangingPunct="0"/>
            <a:r>
              <a:rPr lang="en-US" b="0">
                <a:solidFill>
                  <a:srgbClr val="FF0000"/>
                </a:solidFill>
                <a:latin typeface="Arial" pitchFamily="34" charset="0"/>
              </a:rPr>
              <a:t>6</a:t>
            </a:r>
            <a:endParaRPr lang="en-US" sz="2400" b="0">
              <a:latin typeface="Times New Roman" pitchFamily="18" charset="0"/>
            </a:endParaRPr>
          </a:p>
        </p:txBody>
      </p:sp>
      <p:grpSp>
        <p:nvGrpSpPr>
          <p:cNvPr id="5" name="Group 61"/>
          <p:cNvGrpSpPr>
            <a:grpSpLocks/>
          </p:cNvGrpSpPr>
          <p:nvPr/>
        </p:nvGrpSpPr>
        <p:grpSpPr bwMode="auto">
          <a:xfrm>
            <a:off x="2387229" y="1701105"/>
            <a:ext cx="369888" cy="657225"/>
            <a:chOff x="4180" y="783"/>
            <a:chExt cx="150" cy="307"/>
          </a:xfrm>
        </p:grpSpPr>
        <p:sp>
          <p:nvSpPr>
            <p:cNvPr id="5170" name="AutoShape 62"/>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he-IL"/>
            </a:p>
          </p:txBody>
        </p:sp>
        <p:sp>
          <p:nvSpPr>
            <p:cNvPr id="5171" name="Rectangle 63"/>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he-IL"/>
            </a:p>
          </p:txBody>
        </p:sp>
        <p:sp>
          <p:nvSpPr>
            <p:cNvPr id="5172" name="Rectangle 64"/>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he-IL"/>
            </a:p>
          </p:txBody>
        </p:sp>
        <p:sp>
          <p:nvSpPr>
            <p:cNvPr id="5173" name="AutoShape 65"/>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he-IL"/>
            </a:p>
          </p:txBody>
        </p:sp>
        <p:sp>
          <p:nvSpPr>
            <p:cNvPr id="5174" name="Line 66"/>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he-IL"/>
            </a:p>
          </p:txBody>
        </p:sp>
        <p:sp>
          <p:nvSpPr>
            <p:cNvPr id="5175" name="Line 67"/>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he-IL"/>
            </a:p>
          </p:txBody>
        </p:sp>
        <p:sp>
          <p:nvSpPr>
            <p:cNvPr id="5176" name="Rectangle 68"/>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he-IL"/>
            </a:p>
          </p:txBody>
        </p:sp>
        <p:sp>
          <p:nvSpPr>
            <p:cNvPr id="5177" name="Rectangle 69"/>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he-IL"/>
            </a:p>
          </p:txBody>
        </p:sp>
      </p:grpSp>
      <p:grpSp>
        <p:nvGrpSpPr>
          <p:cNvPr id="6" name="Group 70"/>
          <p:cNvGrpSpPr>
            <a:grpSpLocks/>
          </p:cNvGrpSpPr>
          <p:nvPr/>
        </p:nvGrpSpPr>
        <p:grpSpPr bwMode="auto">
          <a:xfrm>
            <a:off x="3215904" y="3129855"/>
            <a:ext cx="369888" cy="657225"/>
            <a:chOff x="4180" y="783"/>
            <a:chExt cx="150" cy="307"/>
          </a:xfrm>
        </p:grpSpPr>
        <p:sp>
          <p:nvSpPr>
            <p:cNvPr id="5162" name="AutoShape 71"/>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he-IL"/>
            </a:p>
          </p:txBody>
        </p:sp>
        <p:sp>
          <p:nvSpPr>
            <p:cNvPr id="5163" name="Rectangle 72"/>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he-IL"/>
            </a:p>
          </p:txBody>
        </p:sp>
        <p:sp>
          <p:nvSpPr>
            <p:cNvPr id="5164" name="Rectangle 73"/>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he-IL"/>
            </a:p>
          </p:txBody>
        </p:sp>
        <p:sp>
          <p:nvSpPr>
            <p:cNvPr id="5165" name="AutoShape 7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he-IL"/>
            </a:p>
          </p:txBody>
        </p:sp>
        <p:sp>
          <p:nvSpPr>
            <p:cNvPr id="5166" name="Line 75"/>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he-IL"/>
            </a:p>
          </p:txBody>
        </p:sp>
        <p:sp>
          <p:nvSpPr>
            <p:cNvPr id="5167" name="Line 76"/>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he-IL"/>
            </a:p>
          </p:txBody>
        </p:sp>
        <p:sp>
          <p:nvSpPr>
            <p:cNvPr id="5168" name="Rectangle 77"/>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he-IL"/>
            </a:p>
          </p:txBody>
        </p:sp>
        <p:sp>
          <p:nvSpPr>
            <p:cNvPr id="5169" name="Rectangle 78"/>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he-IL"/>
            </a:p>
          </p:txBody>
        </p:sp>
      </p:grpSp>
      <p:grpSp>
        <p:nvGrpSpPr>
          <p:cNvPr id="7" name="Group 79"/>
          <p:cNvGrpSpPr>
            <a:grpSpLocks/>
          </p:cNvGrpSpPr>
          <p:nvPr/>
        </p:nvGrpSpPr>
        <p:grpSpPr bwMode="auto">
          <a:xfrm>
            <a:off x="3196854" y="4749105"/>
            <a:ext cx="369888" cy="657225"/>
            <a:chOff x="4180" y="783"/>
            <a:chExt cx="150" cy="307"/>
          </a:xfrm>
        </p:grpSpPr>
        <p:sp>
          <p:nvSpPr>
            <p:cNvPr id="5154" name="AutoShape 80"/>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he-IL"/>
            </a:p>
          </p:txBody>
        </p:sp>
        <p:sp>
          <p:nvSpPr>
            <p:cNvPr id="5155" name="Rectangle 81"/>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he-IL"/>
            </a:p>
          </p:txBody>
        </p:sp>
        <p:sp>
          <p:nvSpPr>
            <p:cNvPr id="5156" name="Rectangle 82"/>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he-IL"/>
            </a:p>
          </p:txBody>
        </p:sp>
        <p:sp>
          <p:nvSpPr>
            <p:cNvPr id="5157" name="AutoShape 83"/>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he-IL"/>
            </a:p>
          </p:txBody>
        </p:sp>
        <p:sp>
          <p:nvSpPr>
            <p:cNvPr id="5158" name="Line 84"/>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he-IL"/>
            </a:p>
          </p:txBody>
        </p:sp>
        <p:sp>
          <p:nvSpPr>
            <p:cNvPr id="5159" name="Line 85"/>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he-IL"/>
            </a:p>
          </p:txBody>
        </p:sp>
        <p:sp>
          <p:nvSpPr>
            <p:cNvPr id="5160" name="Rectangle 86"/>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he-IL"/>
            </a:p>
          </p:txBody>
        </p:sp>
        <p:sp>
          <p:nvSpPr>
            <p:cNvPr id="5161" name="Rectangle 87"/>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he-IL"/>
            </a:p>
          </p:txBody>
        </p:sp>
      </p:grpSp>
      <p:sp>
        <p:nvSpPr>
          <p:cNvPr id="5146" name="Text Box 88"/>
          <p:cNvSpPr txBox="1">
            <a:spLocks noChangeArrowheads="1"/>
          </p:cNvSpPr>
          <p:nvPr/>
        </p:nvSpPr>
        <p:spPr bwMode="auto">
          <a:xfrm>
            <a:off x="2279279" y="5320605"/>
            <a:ext cx="2617788" cy="581025"/>
          </a:xfrm>
          <a:prstGeom prst="rect">
            <a:avLst/>
          </a:prstGeom>
          <a:noFill/>
          <a:ln w="9525">
            <a:noFill/>
            <a:miter lim="800000"/>
            <a:headEnd/>
            <a:tailEnd/>
          </a:ln>
        </p:spPr>
        <p:txBody>
          <a:bodyPr wrap="none">
            <a:spAutoFit/>
          </a:bodyPr>
          <a:lstStyle/>
          <a:p>
            <a:pPr algn="ctr" eaLnBrk="0" hangingPunct="0"/>
            <a:r>
              <a:rPr lang="en-US" sz="1600" b="0">
                <a:solidFill>
                  <a:srgbClr val="000099"/>
                </a:solidFill>
                <a:latin typeface="Comic Sans MS" pitchFamily="66" charset="0"/>
              </a:rPr>
              <a:t>authoritative DNS server</a:t>
            </a:r>
            <a:endParaRPr lang="en-US" sz="2400" b="0">
              <a:solidFill>
                <a:srgbClr val="000099"/>
              </a:solidFill>
              <a:latin typeface="Times New Roman" pitchFamily="18" charset="0"/>
            </a:endParaRPr>
          </a:p>
          <a:p>
            <a:pPr algn="ctr" eaLnBrk="0" hangingPunct="0"/>
            <a:r>
              <a:rPr lang="en-US" sz="1600">
                <a:solidFill>
                  <a:srgbClr val="000099"/>
                </a:solidFill>
                <a:latin typeface="Courier New" pitchFamily="49" charset="0"/>
              </a:rPr>
              <a:t>dns.cs.umass.edu</a:t>
            </a:r>
            <a:endParaRPr lang="en-US" sz="1600" b="0">
              <a:solidFill>
                <a:srgbClr val="000099"/>
              </a:solidFill>
              <a:latin typeface="Times New Roman" pitchFamily="18" charset="0"/>
            </a:endParaRPr>
          </a:p>
        </p:txBody>
      </p:sp>
      <p:sp>
        <p:nvSpPr>
          <p:cNvPr id="895065" name="Text Box 89"/>
          <p:cNvSpPr txBox="1">
            <a:spLocks noChangeArrowheads="1"/>
          </p:cNvSpPr>
          <p:nvPr/>
        </p:nvSpPr>
        <p:spPr bwMode="auto">
          <a:xfrm>
            <a:off x="2328492" y="4534793"/>
            <a:ext cx="311150" cy="366712"/>
          </a:xfrm>
          <a:prstGeom prst="rect">
            <a:avLst/>
          </a:prstGeom>
          <a:noFill/>
          <a:ln w="9525">
            <a:noFill/>
            <a:miter lim="800000"/>
            <a:headEnd/>
            <a:tailEnd/>
          </a:ln>
        </p:spPr>
        <p:txBody>
          <a:bodyPr wrap="none">
            <a:spAutoFit/>
          </a:bodyPr>
          <a:lstStyle/>
          <a:p>
            <a:pPr algn="ctr" eaLnBrk="0" hangingPunct="0"/>
            <a:r>
              <a:rPr lang="en-US" b="0">
                <a:solidFill>
                  <a:srgbClr val="FF0000"/>
                </a:solidFill>
                <a:latin typeface="Arial" pitchFamily="34" charset="0"/>
              </a:rPr>
              <a:t>7</a:t>
            </a:r>
            <a:endParaRPr lang="en-US" sz="2400" b="0">
              <a:latin typeface="Times New Roman" pitchFamily="18" charset="0"/>
            </a:endParaRPr>
          </a:p>
        </p:txBody>
      </p:sp>
      <p:sp>
        <p:nvSpPr>
          <p:cNvPr id="895066" name="Text Box 90"/>
          <p:cNvSpPr txBox="1">
            <a:spLocks noChangeArrowheads="1"/>
          </p:cNvSpPr>
          <p:nvPr/>
        </p:nvSpPr>
        <p:spPr bwMode="auto">
          <a:xfrm>
            <a:off x="1585542" y="4682430"/>
            <a:ext cx="311150" cy="366713"/>
          </a:xfrm>
          <a:prstGeom prst="rect">
            <a:avLst/>
          </a:prstGeom>
          <a:noFill/>
          <a:ln w="9525">
            <a:noFill/>
            <a:miter lim="800000"/>
            <a:headEnd/>
            <a:tailEnd/>
          </a:ln>
        </p:spPr>
        <p:txBody>
          <a:bodyPr wrap="none">
            <a:spAutoFit/>
          </a:bodyPr>
          <a:lstStyle/>
          <a:p>
            <a:pPr algn="ctr" eaLnBrk="0" hangingPunct="0"/>
            <a:r>
              <a:rPr lang="en-US" b="0">
                <a:solidFill>
                  <a:srgbClr val="FF0000"/>
                </a:solidFill>
                <a:latin typeface="Arial" pitchFamily="34" charset="0"/>
              </a:rPr>
              <a:t>8</a:t>
            </a:r>
            <a:endParaRPr lang="en-US" sz="2400" b="0">
              <a:latin typeface="Times New Roman" pitchFamily="18" charset="0"/>
            </a:endParaRPr>
          </a:p>
        </p:txBody>
      </p:sp>
      <p:sp>
        <p:nvSpPr>
          <p:cNvPr id="895067" name="Line 91"/>
          <p:cNvSpPr>
            <a:spLocks noChangeShapeType="1"/>
          </p:cNvSpPr>
          <p:nvPr/>
        </p:nvSpPr>
        <p:spPr bwMode="auto">
          <a:xfrm>
            <a:off x="1655392" y="3606105"/>
            <a:ext cx="1493837" cy="1314450"/>
          </a:xfrm>
          <a:prstGeom prst="line">
            <a:avLst/>
          </a:prstGeom>
          <a:noFill/>
          <a:ln w="25400">
            <a:solidFill>
              <a:srgbClr val="FF0000"/>
            </a:solidFill>
            <a:round/>
            <a:headEnd/>
            <a:tailEnd type="triangle" w="med" len="med"/>
          </a:ln>
        </p:spPr>
        <p:txBody>
          <a:bodyPr/>
          <a:lstStyle/>
          <a:p>
            <a:endParaRPr lang="he-IL"/>
          </a:p>
        </p:txBody>
      </p:sp>
      <p:sp>
        <p:nvSpPr>
          <p:cNvPr id="895068" name="Line 92"/>
          <p:cNvSpPr>
            <a:spLocks noChangeShapeType="1"/>
          </p:cNvSpPr>
          <p:nvPr/>
        </p:nvSpPr>
        <p:spPr bwMode="auto">
          <a:xfrm flipH="1" flipV="1">
            <a:off x="1615704" y="3721993"/>
            <a:ext cx="1493838" cy="1301750"/>
          </a:xfrm>
          <a:prstGeom prst="line">
            <a:avLst/>
          </a:prstGeom>
          <a:noFill/>
          <a:ln w="25400">
            <a:solidFill>
              <a:srgbClr val="FF0000"/>
            </a:solidFill>
            <a:round/>
            <a:headEnd/>
            <a:tailEnd type="triangle" w="med" len="med"/>
          </a:ln>
        </p:spPr>
        <p:txBody>
          <a:bodyPr/>
          <a:lstStyle/>
          <a:p>
            <a:endParaRPr lang="he-IL"/>
          </a:p>
        </p:txBody>
      </p:sp>
      <p:sp>
        <p:nvSpPr>
          <p:cNvPr id="5151" name="Text Box 93"/>
          <p:cNvSpPr txBox="1">
            <a:spLocks noChangeArrowheads="1"/>
          </p:cNvSpPr>
          <p:nvPr/>
        </p:nvSpPr>
        <p:spPr bwMode="auto">
          <a:xfrm>
            <a:off x="2587254" y="2744093"/>
            <a:ext cx="2011363" cy="366712"/>
          </a:xfrm>
          <a:prstGeom prst="rect">
            <a:avLst/>
          </a:prstGeom>
          <a:noFill/>
          <a:ln w="9525">
            <a:noFill/>
            <a:miter lim="800000"/>
            <a:headEnd/>
            <a:tailEnd/>
          </a:ln>
        </p:spPr>
        <p:txBody>
          <a:bodyPr>
            <a:spAutoFit/>
          </a:bodyPr>
          <a:lstStyle/>
          <a:p>
            <a:pPr algn="ctr" eaLnBrk="0" hangingPunct="0"/>
            <a:r>
              <a:rPr lang="en-US" b="0">
                <a:solidFill>
                  <a:srgbClr val="000099"/>
                </a:solidFill>
                <a:latin typeface="Comic Sans MS" pitchFamily="66" charset="0"/>
              </a:rPr>
              <a:t>TLD DNS server</a:t>
            </a:r>
            <a:endParaRPr lang="en-US" sz="1600" b="0">
              <a:solidFill>
                <a:srgbClr val="000099"/>
              </a:solidFill>
              <a:latin typeface="Times New Roman" pitchFamily="18" charset="0"/>
            </a:endParaRPr>
          </a:p>
        </p:txBody>
      </p:sp>
      <p:sp>
        <p:nvSpPr>
          <p:cNvPr id="68" name="Title 67"/>
          <p:cNvSpPr>
            <a:spLocks noGrp="1"/>
          </p:cNvSpPr>
          <p:nvPr>
            <p:ph type="title"/>
          </p:nvPr>
        </p:nvSpPr>
        <p:spPr/>
        <p:txBody>
          <a:bodyPr/>
          <a:lstStyle/>
          <a:p>
            <a:pPr algn="r" rtl="1"/>
            <a:r>
              <a:rPr lang="he-IL" dirty="0" smtClean="0"/>
              <a:t>דוגמה:</a:t>
            </a:r>
            <a:endParaRPr lang="he-IL" dirty="0"/>
          </a:p>
        </p:txBody>
      </p:sp>
      <p:sp>
        <p:nvSpPr>
          <p:cNvPr id="70" name="Text Box 15"/>
          <p:cNvSpPr txBox="1">
            <a:spLocks noChangeArrowheads="1"/>
          </p:cNvSpPr>
          <p:nvPr/>
        </p:nvSpPr>
        <p:spPr bwMode="auto">
          <a:xfrm>
            <a:off x="2843808" y="1628800"/>
            <a:ext cx="2446338" cy="307777"/>
          </a:xfrm>
          <a:prstGeom prst="rect">
            <a:avLst/>
          </a:prstGeom>
          <a:noFill/>
          <a:ln w="9525">
            <a:noFill/>
            <a:miter lim="800000"/>
            <a:headEnd/>
            <a:tailEnd/>
          </a:ln>
        </p:spPr>
        <p:txBody>
          <a:bodyPr>
            <a:spAutoFit/>
          </a:bodyPr>
          <a:lstStyle/>
          <a:p>
            <a:r>
              <a:rPr lang="en-US" dirty="0">
                <a:solidFill>
                  <a:schemeClr val="tx1"/>
                </a:solidFill>
              </a:rPr>
              <a:t>root DNS server</a:t>
            </a:r>
            <a:endParaRPr lang="en-US" sz="1600" dirty="0">
              <a:solidFill>
                <a:schemeClr val="tx1"/>
              </a:solidFill>
              <a:latin typeface="Times New Roman" pitchFamily="18" charset="0"/>
            </a:endParaRPr>
          </a:p>
        </p:txBody>
      </p:sp>
    </p:spTree>
    <p:extLst>
      <p:ext uri="{BB962C8B-B14F-4D97-AF65-F5344CB8AC3E}">
        <p14:creationId xmlns:p14="http://schemas.microsoft.com/office/powerpoint/2010/main" val="1562145394"/>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50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950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950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950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950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950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950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950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950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950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9506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950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9506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9506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950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950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5022" grpId="0" animBg="1"/>
      <p:bldP spid="895023" grpId="0" animBg="1"/>
      <p:bldP spid="895024" grpId="0" animBg="1"/>
      <p:bldP spid="895025" grpId="0" animBg="1"/>
      <p:bldP spid="895026" grpId="0" animBg="1"/>
      <p:bldP spid="895027" grpId="0" animBg="1"/>
      <p:bldP spid="895031" grpId="0"/>
      <p:bldP spid="895032" grpId="0"/>
      <p:bldP spid="895033" grpId="0"/>
      <p:bldP spid="895034" grpId="0"/>
      <p:bldP spid="895035" grpId="0"/>
      <p:bldP spid="895036" grpId="0"/>
      <p:bldP spid="895065" grpId="0"/>
      <p:bldP spid="895066" grpId="0"/>
      <p:bldP spid="895067" grpId="0" animBg="1"/>
      <p:bldP spid="895068"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dirty="0"/>
              <a:t>Interactive </a:t>
            </a:r>
            <a:r>
              <a:rPr lang="en-US" dirty="0" smtClean="0"/>
              <a:t>Animations</a:t>
            </a:r>
            <a:endParaRPr lang="he-IL" dirty="0"/>
          </a:p>
        </p:txBody>
      </p:sp>
      <p:sp>
        <p:nvSpPr>
          <p:cNvPr id="5" name="מלבן 4"/>
          <p:cNvSpPr/>
          <p:nvPr/>
        </p:nvSpPr>
        <p:spPr>
          <a:xfrm>
            <a:off x="1475656" y="3573016"/>
            <a:ext cx="5759910" cy="523220"/>
          </a:xfrm>
          <a:prstGeom prst="rect">
            <a:avLst/>
          </a:prstGeom>
        </p:spPr>
        <p:txBody>
          <a:bodyPr wrap="none">
            <a:spAutoFit/>
          </a:bodyPr>
          <a:lstStyle/>
          <a:p>
            <a:r>
              <a:rPr lang="en-US" sz="2800" dirty="0">
                <a:solidFill>
                  <a:srgbClr val="101027"/>
                </a:solidFill>
                <a:latin typeface="Arial" panose="020B0604020202020204" pitchFamily="34" charset="0"/>
              </a:rPr>
              <a:t>Recursive/Iterative Queries in DNS</a:t>
            </a:r>
          </a:p>
        </p:txBody>
      </p:sp>
    </p:spTree>
    <p:extLst>
      <p:ext uri="{BB962C8B-B14F-4D97-AF65-F5344CB8AC3E}">
        <p14:creationId xmlns:p14="http://schemas.microsoft.com/office/powerpoint/2010/main" val="171410427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custDataLst>
              <p:tags r:id="rId2"/>
            </p:custDataLst>
          </p:nvPr>
        </p:nvSpPr>
        <p:spPr/>
        <p:txBody>
          <a:bodyPr/>
          <a:lstStyle/>
          <a:p>
            <a:pPr eaLnBrk="1" hangingPunct="1"/>
            <a:r>
              <a:rPr lang="en-US" altLang="en-US" sz="4000" dirty="0" smtClean="0"/>
              <a:t>DNS Message </a:t>
            </a:r>
            <a:r>
              <a:rPr lang="en-US" altLang="en-US" sz="4000" dirty="0" smtClean="0"/>
              <a:t>Replay Details</a:t>
            </a:r>
            <a:endParaRPr lang="en-US" altLang="en-US" sz="4000" dirty="0" smtClean="0"/>
          </a:p>
        </p:txBody>
      </p:sp>
      <p:sp>
        <p:nvSpPr>
          <p:cNvPr id="141315" name="Rectangle 3"/>
          <p:cNvSpPr>
            <a:spLocks noGrp="1" noChangeArrowheads="1"/>
          </p:cNvSpPr>
          <p:nvPr>
            <p:ph type="body" idx="1"/>
            <p:custDataLst>
              <p:tags r:id="rId3"/>
            </p:custDataLst>
          </p:nvPr>
        </p:nvSpPr>
        <p:spPr/>
        <p:txBody>
          <a:bodyPr/>
          <a:lstStyle/>
          <a:p>
            <a:pPr eaLnBrk="1" hangingPunct="1">
              <a:lnSpc>
                <a:spcPct val="80000"/>
              </a:lnSpc>
            </a:pPr>
            <a:r>
              <a:rPr lang="en-US" altLang="en-US" sz="2000" dirty="0" smtClean="0"/>
              <a:t>DNS Record</a:t>
            </a:r>
          </a:p>
          <a:p>
            <a:pPr lvl="1" eaLnBrk="1" hangingPunct="1">
              <a:lnSpc>
                <a:spcPct val="80000"/>
              </a:lnSpc>
            </a:pPr>
            <a:r>
              <a:rPr lang="en-US" altLang="en-US" sz="1800" dirty="0" smtClean="0"/>
              <a:t>(Name, Value, Type, Class, TTL)</a:t>
            </a:r>
          </a:p>
          <a:p>
            <a:pPr lvl="1" eaLnBrk="1" hangingPunct="1">
              <a:lnSpc>
                <a:spcPct val="80000"/>
              </a:lnSpc>
            </a:pPr>
            <a:r>
              <a:rPr lang="en-US" altLang="en-US" sz="1800" dirty="0" smtClean="0"/>
              <a:t>If Type = A</a:t>
            </a:r>
          </a:p>
          <a:p>
            <a:pPr lvl="2" eaLnBrk="1" hangingPunct="1">
              <a:lnSpc>
                <a:spcPct val="80000"/>
              </a:lnSpc>
            </a:pPr>
            <a:r>
              <a:rPr lang="en-US" altLang="en-US" sz="1600" dirty="0" smtClean="0"/>
              <a:t>Name is the host name</a:t>
            </a:r>
          </a:p>
          <a:p>
            <a:pPr lvl="2" eaLnBrk="1" hangingPunct="1">
              <a:lnSpc>
                <a:spcPct val="80000"/>
              </a:lnSpc>
            </a:pPr>
            <a:r>
              <a:rPr lang="en-US" altLang="en-US" sz="1600" dirty="0" smtClean="0"/>
              <a:t>Value is the IP address of the host</a:t>
            </a:r>
          </a:p>
          <a:p>
            <a:pPr lvl="1" eaLnBrk="1" hangingPunct="1">
              <a:lnSpc>
                <a:spcPct val="80000"/>
              </a:lnSpc>
            </a:pPr>
            <a:r>
              <a:rPr lang="en-US" altLang="en-US" sz="1800" dirty="0" smtClean="0"/>
              <a:t>If Type = NS</a:t>
            </a:r>
          </a:p>
          <a:p>
            <a:pPr lvl="2" eaLnBrk="1" hangingPunct="1">
              <a:lnSpc>
                <a:spcPct val="80000"/>
              </a:lnSpc>
            </a:pPr>
            <a:r>
              <a:rPr lang="en-US" altLang="en-US" sz="1600" dirty="0" smtClean="0"/>
              <a:t>Name is a domain name</a:t>
            </a:r>
          </a:p>
          <a:p>
            <a:pPr lvl="2" eaLnBrk="1" hangingPunct="1">
              <a:lnSpc>
                <a:spcPct val="80000"/>
              </a:lnSpc>
            </a:pPr>
            <a:r>
              <a:rPr lang="en-US" altLang="en-US" sz="1600" dirty="0" smtClean="0"/>
              <a:t>Value is the name of the DNS server for the domain</a:t>
            </a:r>
          </a:p>
          <a:p>
            <a:pPr lvl="2" eaLnBrk="1" hangingPunct="1">
              <a:lnSpc>
                <a:spcPct val="80000"/>
              </a:lnSpc>
            </a:pPr>
            <a:r>
              <a:rPr lang="en-US" altLang="en-US" sz="1600" dirty="0" smtClean="0"/>
              <a:t>E.g., (udel.edu, dns.udel.edu, NS, …, …)</a:t>
            </a:r>
          </a:p>
          <a:p>
            <a:pPr lvl="1" eaLnBrk="1" hangingPunct="1">
              <a:lnSpc>
                <a:spcPct val="80000"/>
              </a:lnSpc>
            </a:pPr>
            <a:r>
              <a:rPr lang="en-US" altLang="en-US" sz="1800" dirty="0" smtClean="0"/>
              <a:t>Type = MX</a:t>
            </a:r>
          </a:p>
          <a:p>
            <a:pPr lvl="2" eaLnBrk="1" hangingPunct="1">
              <a:lnSpc>
                <a:spcPct val="80000"/>
              </a:lnSpc>
            </a:pPr>
            <a:r>
              <a:rPr lang="en-US" altLang="en-US" sz="1600" dirty="0" smtClean="0"/>
              <a:t>Name is the domain name</a:t>
            </a:r>
          </a:p>
          <a:p>
            <a:pPr lvl="2" eaLnBrk="1" hangingPunct="1">
              <a:lnSpc>
                <a:spcPct val="80000"/>
              </a:lnSpc>
            </a:pPr>
            <a:r>
              <a:rPr lang="en-US" altLang="en-US" sz="1600" dirty="0" smtClean="0"/>
              <a:t>Value is the name of the mail server for the domain</a:t>
            </a:r>
          </a:p>
          <a:p>
            <a:pPr lvl="2" eaLnBrk="1" hangingPunct="1">
              <a:lnSpc>
                <a:spcPct val="80000"/>
              </a:lnSpc>
            </a:pPr>
            <a:r>
              <a:rPr lang="en-US" altLang="en-US" sz="1600" dirty="0" smtClean="0"/>
              <a:t>E.g., (udel.edu, mail.udel.edu, MX, …, …)</a:t>
            </a:r>
          </a:p>
          <a:p>
            <a:pPr lvl="1" eaLnBrk="1" hangingPunct="1">
              <a:lnSpc>
                <a:spcPct val="80000"/>
              </a:lnSpc>
            </a:pPr>
            <a:r>
              <a:rPr lang="en-US" altLang="en-US" sz="1800" dirty="0" smtClean="0"/>
              <a:t>Type = </a:t>
            </a:r>
            <a:r>
              <a:rPr lang="en-US" altLang="en-US" sz="1800" dirty="0" err="1" smtClean="0"/>
              <a:t>CName</a:t>
            </a:r>
            <a:endParaRPr lang="en-US" altLang="en-US" sz="1800" dirty="0" smtClean="0"/>
          </a:p>
          <a:p>
            <a:pPr lvl="2" eaLnBrk="1" hangingPunct="1">
              <a:lnSpc>
                <a:spcPct val="80000"/>
              </a:lnSpc>
            </a:pPr>
            <a:r>
              <a:rPr lang="en-US" altLang="en-US" sz="1600" dirty="0" smtClean="0"/>
              <a:t>Name is a host name</a:t>
            </a:r>
          </a:p>
          <a:p>
            <a:pPr lvl="2" eaLnBrk="1" hangingPunct="1">
              <a:lnSpc>
                <a:spcPct val="80000"/>
              </a:lnSpc>
            </a:pPr>
            <a:r>
              <a:rPr lang="en-US" altLang="en-US" sz="1600" dirty="0" smtClean="0"/>
              <a:t>Value is the canonical name of the </a:t>
            </a:r>
            <a:r>
              <a:rPr lang="en-US" altLang="en-US" sz="1600" dirty="0" smtClean="0"/>
              <a:t>host </a:t>
            </a:r>
            <a:r>
              <a:rPr lang="en-US" altLang="en-US" sz="1600" smtClean="0"/>
              <a:t>(alias)</a:t>
            </a:r>
            <a:endParaRPr lang="en-US" altLang="en-US" sz="1600" dirty="0" smtClean="0"/>
          </a:p>
          <a:p>
            <a:pPr lvl="2" eaLnBrk="1" hangingPunct="1">
              <a:lnSpc>
                <a:spcPct val="80000"/>
              </a:lnSpc>
            </a:pPr>
            <a:r>
              <a:rPr lang="en-US" altLang="en-US" sz="1600" dirty="0" smtClean="0"/>
              <a:t>E.g., (</a:t>
            </a:r>
            <a:r>
              <a:rPr lang="en-US" altLang="en-US" sz="1600" dirty="0" smtClean="0">
                <a:hlinkClick r:id="rId6"/>
              </a:rPr>
              <a:t>www.yahoo.com</a:t>
            </a:r>
            <a:r>
              <a:rPr lang="en-US" altLang="en-US" sz="1600" dirty="0" smtClean="0"/>
              <a:t>, relay-east.yahoo.com, </a:t>
            </a:r>
            <a:r>
              <a:rPr lang="en-US" altLang="en-US" sz="1600" dirty="0" err="1" smtClean="0"/>
              <a:t>CName</a:t>
            </a:r>
            <a:r>
              <a:rPr lang="en-US" altLang="en-US" sz="1600" dirty="0" smtClean="0"/>
              <a:t>, …, …)</a:t>
            </a:r>
          </a:p>
          <a:p>
            <a:pPr lvl="1" eaLnBrk="1" hangingPunct="1">
              <a:lnSpc>
                <a:spcPct val="80000"/>
              </a:lnSpc>
            </a:pPr>
            <a:r>
              <a:rPr lang="en-US" altLang="en-US" sz="1800" dirty="0" smtClean="0"/>
              <a:t>TTL is the time to live, so DNS caches can be timed out</a:t>
            </a:r>
          </a:p>
          <a:p>
            <a:pPr lvl="1" eaLnBrk="1" hangingPunct="1">
              <a:lnSpc>
                <a:spcPct val="80000"/>
              </a:lnSpc>
            </a:pPr>
            <a:r>
              <a:rPr lang="en-US" altLang="en-US" sz="1800" dirty="0" smtClean="0"/>
              <a:t>Class is no longer used, it is set as IN</a:t>
            </a:r>
          </a:p>
        </p:txBody>
      </p:sp>
    </p:spTree>
    <p:custDataLst>
      <p:tags r:id="rId1"/>
    </p:custDataLst>
    <p:extLst>
      <p:ext uri="{BB962C8B-B14F-4D97-AF65-F5344CB8AC3E}">
        <p14:creationId xmlns:p14="http://schemas.microsoft.com/office/powerpoint/2010/main" val="23541335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13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131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131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131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131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41315">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131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1315">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1315">
                                            <p:txEl>
                                              <p:pRg st="8" end="8"/>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141315">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1315">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1315">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1315">
                                            <p:txEl>
                                              <p:pRg st="12" end="12"/>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141315">
                                            <p:txEl>
                                              <p:pRg st="13" end="13"/>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1315">
                                            <p:txEl>
                                              <p:pRg st="14" end="14"/>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1315">
                                            <p:txEl>
                                              <p:pRg st="15" end="15"/>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41315">
                                            <p:txEl>
                                              <p:pRg st="16" end="16"/>
                                            </p:txEl>
                                          </p:spTgt>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141315">
                                            <p:txEl>
                                              <p:pRg st="17" end="17"/>
                                            </p:txEl>
                                          </p:spTgt>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141315">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solidFill>
                  <a:schemeClr val="bg1"/>
                </a:solidFill>
                <a:latin typeface="Arial" pitchFamily="34" charset="0"/>
              </a:rPr>
              <a:t>שרותי שכבת התעבורה באינטרנט</a:t>
            </a:r>
            <a:endParaRPr lang="he-IL" dirty="0">
              <a:solidFill>
                <a:schemeClr val="bg1"/>
              </a:solidFill>
            </a:endParaRPr>
          </a:p>
        </p:txBody>
      </p:sp>
      <p:sp>
        <p:nvSpPr>
          <p:cNvPr id="4" name="Text Box 6"/>
          <p:cNvSpPr txBox="1">
            <a:spLocks noChangeArrowheads="1"/>
          </p:cNvSpPr>
          <p:nvPr/>
        </p:nvSpPr>
        <p:spPr bwMode="auto">
          <a:xfrm>
            <a:off x="4571678" y="1628800"/>
            <a:ext cx="4248150" cy="5203825"/>
          </a:xfrm>
          <a:prstGeom prst="rect">
            <a:avLst/>
          </a:prstGeom>
          <a:noFill/>
          <a:ln w="9525">
            <a:noFill/>
            <a:miter lim="800000"/>
            <a:headEnd/>
            <a:tailEnd/>
          </a:ln>
        </p:spPr>
        <p:txBody>
          <a:bodyPr>
            <a:spAutoFit/>
          </a:bodyPr>
          <a:lstStyle/>
          <a:p>
            <a:pPr algn="r" rtl="1">
              <a:spcBef>
                <a:spcPct val="50000"/>
              </a:spcBef>
            </a:pPr>
            <a:r>
              <a:rPr lang="he-IL" sz="2400" dirty="0">
                <a:solidFill>
                  <a:srgbClr val="000000"/>
                </a:solidFill>
                <a:latin typeface="Arial" pitchFamily="34" charset="0"/>
              </a:rPr>
              <a:t>שרות </a:t>
            </a:r>
            <a:r>
              <a:rPr lang="en-US" sz="2400" dirty="0">
                <a:solidFill>
                  <a:srgbClr val="000000"/>
                </a:solidFill>
                <a:latin typeface="Arial" pitchFamily="34" charset="0"/>
              </a:rPr>
              <a:t>TCP</a:t>
            </a:r>
            <a:r>
              <a:rPr lang="he-IL" sz="2400" dirty="0">
                <a:solidFill>
                  <a:srgbClr val="000000"/>
                </a:solidFill>
                <a:latin typeface="Arial" pitchFamily="34" charset="0"/>
              </a:rPr>
              <a:t>:</a:t>
            </a:r>
            <a:r>
              <a:rPr lang="he-IL" sz="2400" b="0" dirty="0">
                <a:solidFill>
                  <a:srgbClr val="000000"/>
                </a:solidFill>
                <a:latin typeface="Arial" pitchFamily="34" charset="0"/>
              </a:rPr>
              <a:t> </a:t>
            </a:r>
          </a:p>
          <a:p>
            <a:pPr algn="r" rtl="1">
              <a:spcBef>
                <a:spcPct val="50000"/>
              </a:spcBef>
              <a:buFontTx/>
              <a:buChar char="•"/>
            </a:pPr>
            <a:r>
              <a:rPr lang="he-IL" sz="2400" b="0" dirty="0">
                <a:solidFill>
                  <a:srgbClr val="000000"/>
                </a:solidFill>
                <a:latin typeface="Arial" pitchFamily="34" charset="0"/>
              </a:rPr>
              <a:t> נדרשת תקורת </a:t>
            </a:r>
            <a:r>
              <a:rPr lang="en-US" sz="2400" b="0" dirty="0">
                <a:solidFill>
                  <a:srgbClr val="000000"/>
                </a:solidFill>
                <a:latin typeface="Arial" pitchFamily="34" charset="0"/>
              </a:rPr>
              <a:t>setup</a:t>
            </a:r>
            <a:endParaRPr lang="he-IL" sz="2400" b="0" dirty="0">
              <a:solidFill>
                <a:srgbClr val="000000"/>
              </a:solidFill>
              <a:latin typeface="Arial" pitchFamily="34" charset="0"/>
            </a:endParaRPr>
          </a:p>
          <a:p>
            <a:pPr algn="r" rtl="1">
              <a:spcBef>
                <a:spcPct val="50000"/>
              </a:spcBef>
            </a:pPr>
            <a:r>
              <a:rPr lang="he-IL" sz="2400" b="0" dirty="0">
                <a:solidFill>
                  <a:srgbClr val="000000"/>
                </a:solidFill>
                <a:latin typeface="Arial" pitchFamily="34" charset="0"/>
              </a:rPr>
              <a:t>  - </a:t>
            </a:r>
            <a:r>
              <a:rPr lang="en-US" sz="2400" b="0" dirty="0">
                <a:solidFill>
                  <a:srgbClr val="000000"/>
                </a:solidFill>
                <a:latin typeface="Arial" pitchFamily="34" charset="0"/>
              </a:rPr>
              <a:t>setup</a:t>
            </a:r>
            <a:r>
              <a:rPr lang="he-IL" sz="2400" b="0" dirty="0">
                <a:solidFill>
                  <a:srgbClr val="000000"/>
                </a:solidFill>
                <a:latin typeface="Arial" pitchFamily="34" charset="0"/>
              </a:rPr>
              <a:t> </a:t>
            </a:r>
            <a:r>
              <a:rPr lang="en-US" sz="2400" b="0" dirty="0">
                <a:solidFill>
                  <a:srgbClr val="000000"/>
                </a:solidFill>
              </a:rPr>
              <a:t>TCP</a:t>
            </a:r>
            <a:r>
              <a:rPr lang="he-IL" sz="2400" b="0" dirty="0">
                <a:solidFill>
                  <a:srgbClr val="000000"/>
                </a:solidFill>
                <a:latin typeface="Arial" pitchFamily="34" charset="0"/>
              </a:rPr>
              <a:t>: סיבוב אחד </a:t>
            </a:r>
          </a:p>
          <a:p>
            <a:pPr algn="r" rtl="1">
              <a:spcBef>
                <a:spcPct val="50000"/>
              </a:spcBef>
              <a:buFontTx/>
              <a:buChar char="•"/>
            </a:pPr>
            <a:r>
              <a:rPr lang="he-IL" sz="2400" b="0" dirty="0">
                <a:solidFill>
                  <a:srgbClr val="000000"/>
                </a:solidFill>
                <a:latin typeface="Arial" pitchFamily="34" charset="0"/>
              </a:rPr>
              <a:t> תעבורה אמינה (אבל עם תקורה </a:t>
            </a:r>
            <a:r>
              <a:rPr lang="en-US" sz="2400" b="0" dirty="0">
                <a:solidFill>
                  <a:srgbClr val="000000"/>
                </a:solidFill>
                <a:latin typeface="Arial" pitchFamily="34" charset="0"/>
              </a:rPr>
              <a:t/>
            </a:r>
            <a:br>
              <a:rPr lang="en-US" sz="2400" b="0" dirty="0">
                <a:solidFill>
                  <a:srgbClr val="000000"/>
                </a:solidFill>
                <a:latin typeface="Arial" pitchFamily="34" charset="0"/>
              </a:rPr>
            </a:br>
            <a:r>
              <a:rPr lang="he-IL" sz="2400" b="0" dirty="0">
                <a:solidFill>
                  <a:srgbClr val="000000"/>
                </a:solidFill>
                <a:latin typeface="Arial" pitchFamily="34" charset="0"/>
              </a:rPr>
              <a:t>  מסויימת)</a:t>
            </a:r>
          </a:p>
          <a:p>
            <a:pPr algn="r" rtl="1">
              <a:spcBef>
                <a:spcPct val="50000"/>
              </a:spcBef>
              <a:buFontTx/>
              <a:buChar char="•"/>
            </a:pPr>
            <a:r>
              <a:rPr lang="he-IL" sz="2400" b="0" dirty="0">
                <a:solidFill>
                  <a:srgbClr val="000000"/>
                </a:solidFill>
                <a:latin typeface="Arial" pitchFamily="34" charset="0"/>
              </a:rPr>
              <a:t> שליטה בזרימה: הזנה (שליחה) </a:t>
            </a:r>
            <a:r>
              <a:rPr lang="en-US" sz="2400" b="0" dirty="0">
                <a:solidFill>
                  <a:srgbClr val="000000"/>
                </a:solidFill>
                <a:latin typeface="Arial" pitchFamily="34" charset="0"/>
              </a:rPr>
              <a:t/>
            </a:r>
            <a:br>
              <a:rPr lang="en-US" sz="2400" b="0" dirty="0">
                <a:solidFill>
                  <a:srgbClr val="000000"/>
                </a:solidFill>
                <a:latin typeface="Arial" pitchFamily="34" charset="0"/>
              </a:rPr>
            </a:br>
            <a:r>
              <a:rPr lang="he-IL" sz="2400" b="0" dirty="0">
                <a:solidFill>
                  <a:srgbClr val="000000"/>
                </a:solidFill>
                <a:latin typeface="Arial" pitchFamily="34" charset="0"/>
              </a:rPr>
              <a:t>  בקצב של המקבל</a:t>
            </a:r>
          </a:p>
          <a:p>
            <a:pPr algn="r" rtl="1">
              <a:spcBef>
                <a:spcPct val="50000"/>
              </a:spcBef>
              <a:buFontTx/>
              <a:buChar char="•"/>
            </a:pPr>
            <a:r>
              <a:rPr lang="he-IL" sz="2400" b="0" dirty="0">
                <a:solidFill>
                  <a:srgbClr val="000000"/>
                </a:solidFill>
                <a:latin typeface="Arial" pitchFamily="34" charset="0"/>
              </a:rPr>
              <a:t> שליטה בעומס: בלימת השולח </a:t>
            </a:r>
            <a:r>
              <a:rPr lang="en-US" sz="2400" b="0" dirty="0">
                <a:solidFill>
                  <a:srgbClr val="000000"/>
                </a:solidFill>
                <a:latin typeface="Arial" pitchFamily="34" charset="0"/>
              </a:rPr>
              <a:t/>
            </a:r>
            <a:br>
              <a:rPr lang="en-US" sz="2400" b="0" dirty="0">
                <a:solidFill>
                  <a:srgbClr val="000000"/>
                </a:solidFill>
                <a:latin typeface="Arial" pitchFamily="34" charset="0"/>
              </a:rPr>
            </a:br>
            <a:r>
              <a:rPr lang="he-IL" sz="2400" b="0" dirty="0">
                <a:solidFill>
                  <a:srgbClr val="000000"/>
                </a:solidFill>
                <a:latin typeface="Arial" pitchFamily="34" charset="0"/>
              </a:rPr>
              <a:t>  כשהרשת עמוסה</a:t>
            </a:r>
          </a:p>
          <a:p>
            <a:pPr algn="r" rtl="1">
              <a:spcBef>
                <a:spcPct val="50000"/>
              </a:spcBef>
              <a:buFontTx/>
              <a:buChar char="•"/>
            </a:pPr>
            <a:r>
              <a:rPr lang="he-IL" sz="2400" b="0" dirty="0">
                <a:solidFill>
                  <a:srgbClr val="000000"/>
                </a:solidFill>
                <a:latin typeface="Arial" pitchFamily="34" charset="0"/>
              </a:rPr>
              <a:t> לא כוללת: עיכוב, הבטחת רוחב </a:t>
            </a:r>
            <a:r>
              <a:rPr lang="en-US" sz="2400" b="0" dirty="0">
                <a:solidFill>
                  <a:srgbClr val="000000"/>
                </a:solidFill>
                <a:latin typeface="Arial" pitchFamily="34" charset="0"/>
              </a:rPr>
              <a:t/>
            </a:r>
            <a:br>
              <a:rPr lang="en-US" sz="2400" b="0" dirty="0">
                <a:solidFill>
                  <a:srgbClr val="000000"/>
                </a:solidFill>
                <a:latin typeface="Arial" pitchFamily="34" charset="0"/>
              </a:rPr>
            </a:br>
            <a:r>
              <a:rPr lang="he-IL" sz="2400" b="0" dirty="0">
                <a:solidFill>
                  <a:srgbClr val="000000"/>
                </a:solidFill>
                <a:latin typeface="Arial" pitchFamily="34" charset="0"/>
              </a:rPr>
              <a:t>  פס</a:t>
            </a:r>
          </a:p>
        </p:txBody>
      </p:sp>
      <p:sp>
        <p:nvSpPr>
          <p:cNvPr id="5" name="Text Box 8"/>
          <p:cNvSpPr txBox="1">
            <a:spLocks noChangeArrowheads="1"/>
          </p:cNvSpPr>
          <p:nvPr/>
        </p:nvSpPr>
        <p:spPr bwMode="auto">
          <a:xfrm>
            <a:off x="323528" y="1628800"/>
            <a:ext cx="4248150" cy="5203825"/>
          </a:xfrm>
          <a:prstGeom prst="rect">
            <a:avLst/>
          </a:prstGeom>
          <a:noFill/>
          <a:ln w="9525">
            <a:noFill/>
            <a:miter lim="800000"/>
            <a:headEnd/>
            <a:tailEnd/>
          </a:ln>
        </p:spPr>
        <p:txBody>
          <a:bodyPr>
            <a:spAutoFit/>
          </a:bodyPr>
          <a:lstStyle/>
          <a:p>
            <a:pPr algn="r" rtl="1">
              <a:spcBef>
                <a:spcPct val="50000"/>
              </a:spcBef>
            </a:pPr>
            <a:r>
              <a:rPr lang="he-IL" sz="2400" dirty="0">
                <a:solidFill>
                  <a:srgbClr val="000000"/>
                </a:solidFill>
                <a:latin typeface="Arial" pitchFamily="34" charset="0"/>
              </a:rPr>
              <a:t>שרות </a:t>
            </a:r>
            <a:r>
              <a:rPr lang="en-US" sz="2400" dirty="0">
                <a:solidFill>
                  <a:srgbClr val="000000"/>
                </a:solidFill>
                <a:latin typeface="Arial" pitchFamily="34" charset="0"/>
              </a:rPr>
              <a:t>UDP</a:t>
            </a:r>
            <a:r>
              <a:rPr lang="he-IL" sz="2400" dirty="0">
                <a:solidFill>
                  <a:srgbClr val="000000"/>
                </a:solidFill>
                <a:latin typeface="Arial" pitchFamily="34" charset="0"/>
              </a:rPr>
              <a:t>:</a:t>
            </a:r>
            <a:r>
              <a:rPr lang="he-IL" sz="2400" b="0" dirty="0">
                <a:solidFill>
                  <a:srgbClr val="000000"/>
                </a:solidFill>
                <a:latin typeface="Arial" pitchFamily="34" charset="0"/>
              </a:rPr>
              <a:t> </a:t>
            </a:r>
          </a:p>
          <a:p>
            <a:pPr algn="r" rtl="1">
              <a:spcBef>
                <a:spcPct val="50000"/>
              </a:spcBef>
              <a:buFontTx/>
              <a:buChar char="•"/>
            </a:pPr>
            <a:r>
              <a:rPr lang="he-IL" sz="2400" b="0" dirty="0">
                <a:solidFill>
                  <a:srgbClr val="000000"/>
                </a:solidFill>
                <a:latin typeface="Arial" pitchFamily="34" charset="0"/>
              </a:rPr>
              <a:t> </a:t>
            </a:r>
            <a:r>
              <a:rPr lang="en-US" sz="2400" b="0" dirty="0">
                <a:solidFill>
                  <a:srgbClr val="000000"/>
                </a:solidFill>
                <a:latin typeface="Arial" pitchFamily="34" charset="0"/>
              </a:rPr>
              <a:t>datagram</a:t>
            </a:r>
            <a:r>
              <a:rPr lang="he-IL" sz="2400" b="0" dirty="0">
                <a:solidFill>
                  <a:srgbClr val="000000"/>
                </a:solidFill>
                <a:latin typeface="Arial" pitchFamily="34" charset="0"/>
              </a:rPr>
              <a:t> – אין </a:t>
            </a:r>
            <a:r>
              <a:rPr lang="en-US" sz="2400" b="0" dirty="0">
                <a:solidFill>
                  <a:srgbClr val="000000"/>
                </a:solidFill>
                <a:latin typeface="Arial" pitchFamily="34" charset="0"/>
              </a:rPr>
              <a:t>setup</a:t>
            </a:r>
            <a:endParaRPr lang="he-IL" sz="2400" b="0" dirty="0">
              <a:solidFill>
                <a:srgbClr val="000000"/>
              </a:solidFill>
              <a:latin typeface="Arial" pitchFamily="34" charset="0"/>
            </a:endParaRPr>
          </a:p>
          <a:p>
            <a:pPr algn="r" rtl="1">
              <a:spcBef>
                <a:spcPct val="50000"/>
              </a:spcBef>
              <a:buFontTx/>
              <a:buChar char="•"/>
            </a:pPr>
            <a:r>
              <a:rPr lang="he-IL" sz="2400" b="0" dirty="0">
                <a:solidFill>
                  <a:srgbClr val="000000"/>
                </a:solidFill>
                <a:latin typeface="Arial" pitchFamily="34" charset="0"/>
              </a:rPr>
              <a:t> תעבורה לא אמינה (אובדן)</a:t>
            </a:r>
          </a:p>
          <a:p>
            <a:pPr algn="r" rtl="1">
              <a:spcBef>
                <a:spcPct val="50000"/>
              </a:spcBef>
              <a:buFontTx/>
              <a:buChar char="•"/>
            </a:pPr>
            <a:r>
              <a:rPr lang="he-IL" sz="2400" b="0" dirty="0">
                <a:solidFill>
                  <a:srgbClr val="000000"/>
                </a:solidFill>
                <a:latin typeface="Arial" pitchFamily="34" charset="0"/>
              </a:rPr>
              <a:t> לא כוללת:</a:t>
            </a:r>
          </a:p>
          <a:p>
            <a:pPr algn="r" rtl="1">
              <a:spcBef>
                <a:spcPct val="50000"/>
              </a:spcBef>
            </a:pPr>
            <a:r>
              <a:rPr lang="he-IL" sz="2400" b="0" dirty="0">
                <a:solidFill>
                  <a:srgbClr val="000000"/>
                </a:solidFill>
                <a:latin typeface="Arial" pitchFamily="34" charset="0"/>
              </a:rPr>
              <a:t>  - אמינות</a:t>
            </a:r>
          </a:p>
          <a:p>
            <a:pPr algn="r" rtl="1">
              <a:spcBef>
                <a:spcPct val="50000"/>
              </a:spcBef>
            </a:pPr>
            <a:r>
              <a:rPr lang="he-IL" sz="2400" b="0" dirty="0">
                <a:solidFill>
                  <a:srgbClr val="000000"/>
                </a:solidFill>
                <a:latin typeface="Arial" pitchFamily="34" charset="0"/>
              </a:rPr>
              <a:t>  - שליטה בעומס/זרימה</a:t>
            </a:r>
          </a:p>
          <a:p>
            <a:pPr algn="r" rtl="1">
              <a:spcBef>
                <a:spcPct val="50000"/>
              </a:spcBef>
            </a:pPr>
            <a:r>
              <a:rPr lang="he-IL" sz="2400" b="0" dirty="0">
                <a:solidFill>
                  <a:srgbClr val="000000"/>
                </a:solidFill>
                <a:latin typeface="Arial" pitchFamily="34" charset="0"/>
              </a:rPr>
              <a:t>  - הבטחת עיכוב או רוחב פס</a:t>
            </a:r>
          </a:p>
          <a:p>
            <a:pPr algn="r" rtl="1">
              <a:spcBef>
                <a:spcPct val="50000"/>
              </a:spcBef>
            </a:pPr>
            <a:r>
              <a:rPr lang="he-IL" sz="2400" dirty="0">
                <a:solidFill>
                  <a:srgbClr val="000000"/>
                </a:solidFill>
                <a:latin typeface="Arial" pitchFamily="34" charset="0"/>
              </a:rPr>
              <a:t>שאלה: </a:t>
            </a:r>
            <a:r>
              <a:rPr lang="he-IL" sz="2400" b="0" dirty="0">
                <a:solidFill>
                  <a:srgbClr val="000000"/>
                </a:solidFill>
                <a:latin typeface="Arial" pitchFamily="34" charset="0"/>
              </a:rPr>
              <a:t>האם מתישהו נבחר </a:t>
            </a:r>
            <a:r>
              <a:rPr lang="en-US" sz="2400" b="0" dirty="0">
                <a:solidFill>
                  <a:srgbClr val="000000"/>
                </a:solidFill>
                <a:latin typeface="Arial" pitchFamily="34" charset="0"/>
              </a:rPr>
              <a:t/>
            </a:r>
            <a:br>
              <a:rPr lang="en-US" sz="2400" b="0" dirty="0">
                <a:solidFill>
                  <a:srgbClr val="000000"/>
                </a:solidFill>
                <a:latin typeface="Arial" pitchFamily="34" charset="0"/>
              </a:rPr>
            </a:br>
            <a:r>
              <a:rPr lang="he-IL" sz="2400" b="0" dirty="0">
                <a:solidFill>
                  <a:srgbClr val="000000"/>
                </a:solidFill>
                <a:latin typeface="Arial" pitchFamily="34" charset="0"/>
              </a:rPr>
              <a:t>           ב-</a:t>
            </a:r>
            <a:r>
              <a:rPr lang="en-US" sz="2400" b="0" dirty="0">
                <a:solidFill>
                  <a:srgbClr val="000000"/>
                </a:solidFill>
                <a:latin typeface="Arial" pitchFamily="34" charset="0"/>
              </a:rPr>
              <a:t>UDP</a:t>
            </a:r>
            <a:r>
              <a:rPr lang="he-IL" sz="2400" b="0" dirty="0">
                <a:solidFill>
                  <a:srgbClr val="000000"/>
                </a:solidFill>
                <a:latin typeface="Arial" pitchFamily="34" charset="0"/>
              </a:rPr>
              <a:t>?</a:t>
            </a:r>
            <a:endParaRPr lang="he-IL" sz="2400" dirty="0">
              <a:solidFill>
                <a:srgbClr val="000000"/>
              </a:solidFill>
              <a:latin typeface="Arial" pitchFamily="34" charset="0"/>
            </a:endParaRPr>
          </a:p>
          <a:p>
            <a:pPr algn="r" rtl="1">
              <a:spcBef>
                <a:spcPct val="50000"/>
              </a:spcBef>
            </a:pPr>
            <a:endParaRPr lang="he-IL" sz="2400" b="0" dirty="0">
              <a:solidFill>
                <a:srgbClr val="000000"/>
              </a:solidFill>
              <a:latin typeface="Arial" pitchFamily="34" charset="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custDataLst>
              <p:tags r:id="rId2"/>
            </p:custDataLst>
          </p:nvPr>
        </p:nvSpPr>
        <p:spPr/>
        <p:txBody>
          <a:bodyPr/>
          <a:lstStyle/>
          <a:p>
            <a:pPr eaLnBrk="1" hangingPunct="1"/>
            <a:r>
              <a:rPr lang="en-US" altLang="en-US" sz="4000" smtClean="0"/>
              <a:t>DNS query </a:t>
            </a:r>
          </a:p>
        </p:txBody>
      </p:sp>
      <p:sp>
        <p:nvSpPr>
          <p:cNvPr id="151555" name="Rectangle 3"/>
          <p:cNvSpPr>
            <a:spLocks noGrp="1" noChangeArrowheads="1"/>
          </p:cNvSpPr>
          <p:nvPr>
            <p:ph type="body" idx="1"/>
            <p:custDataLst>
              <p:tags r:id="rId3"/>
            </p:custDataLst>
          </p:nvPr>
        </p:nvSpPr>
        <p:spPr/>
        <p:txBody>
          <a:bodyPr/>
          <a:lstStyle/>
          <a:p>
            <a:pPr eaLnBrk="1" hangingPunct="1"/>
            <a:r>
              <a:rPr lang="en-US" altLang="en-US" dirty="0" smtClean="0"/>
              <a:t>(Name, Type, Class)</a:t>
            </a:r>
          </a:p>
          <a:p>
            <a:pPr eaLnBrk="1" hangingPunct="1"/>
            <a:r>
              <a:rPr lang="en-US" altLang="en-US" dirty="0" smtClean="0"/>
              <a:t>(UDel.edu, MX, IN)</a:t>
            </a:r>
          </a:p>
          <a:p>
            <a:pPr lvl="1" eaLnBrk="1" hangingPunct="1"/>
            <a:r>
              <a:rPr lang="en-US" altLang="en-US" dirty="0" smtClean="0"/>
              <a:t>Please provide the name of the UD’s mail server </a:t>
            </a:r>
            <a:endParaRPr lang="he-IL" altLang="en-US" dirty="0" smtClean="0"/>
          </a:p>
          <a:p>
            <a:pPr lvl="1" eaLnBrk="1" hangingPunct="1"/>
            <a:endParaRPr lang="en-US" altLang="en-US" dirty="0" smtClean="0"/>
          </a:p>
          <a:p>
            <a:pPr eaLnBrk="1" hangingPunct="1"/>
            <a:r>
              <a:rPr lang="en-US" altLang="en-US" dirty="0" smtClean="0"/>
              <a:t>(mail.UDel.edu, A, IN)</a:t>
            </a:r>
          </a:p>
          <a:p>
            <a:pPr lvl="1" eaLnBrk="1" hangingPunct="1"/>
            <a:r>
              <a:rPr lang="en-US" altLang="en-US" dirty="0" smtClean="0"/>
              <a:t>Please provide the IP address for mail.udel.edu</a:t>
            </a:r>
          </a:p>
          <a:p>
            <a:pPr eaLnBrk="1" hangingPunct="1"/>
            <a:endParaRPr lang="en-US" altLang="en-US" dirty="0" smtClean="0"/>
          </a:p>
        </p:txBody>
      </p:sp>
    </p:spTree>
    <p:custDataLst>
      <p:tags r:id="rId1"/>
    </p:custDataLst>
    <p:extLst>
      <p:ext uri="{BB962C8B-B14F-4D97-AF65-F5344CB8AC3E}">
        <p14:creationId xmlns:p14="http://schemas.microsoft.com/office/powerpoint/2010/main" val="33637372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155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155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5155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5155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5155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custDataLst>
              <p:tags r:id="rId2"/>
            </p:custDataLst>
          </p:nvPr>
        </p:nvSpPr>
        <p:spPr/>
        <p:txBody>
          <a:bodyPr/>
          <a:lstStyle/>
          <a:p>
            <a:pPr eaLnBrk="1" hangingPunct="1"/>
            <a:r>
              <a:rPr lang="en-US" altLang="en-US" sz="4000" dirty="0"/>
              <a:t>When a DNS client needs to look up a name</a:t>
            </a:r>
            <a:endParaRPr lang="en-US" altLang="en-US" sz="4000" dirty="0" smtClean="0"/>
          </a:p>
        </p:txBody>
      </p:sp>
      <p:sp>
        <p:nvSpPr>
          <p:cNvPr id="151555" name="Rectangle 3"/>
          <p:cNvSpPr>
            <a:spLocks noGrp="1" noChangeArrowheads="1"/>
          </p:cNvSpPr>
          <p:nvPr>
            <p:ph type="body" idx="1"/>
            <p:custDataLst>
              <p:tags r:id="rId3"/>
            </p:custDataLst>
          </p:nvPr>
        </p:nvSpPr>
        <p:spPr>
          <a:xfrm>
            <a:off x="457200" y="1600200"/>
            <a:ext cx="8507288" cy="4967700"/>
          </a:xfrm>
        </p:spPr>
        <p:txBody>
          <a:bodyPr/>
          <a:lstStyle/>
          <a:p>
            <a:pPr marL="457200" indent="-457200" eaLnBrk="1" hangingPunct="1">
              <a:buFont typeface="Wingdings" panose="05000000000000000000" pitchFamily="2" charset="2"/>
              <a:buChar char="q"/>
            </a:pPr>
            <a:r>
              <a:rPr lang="en-US" altLang="en-US" dirty="0" smtClean="0"/>
              <a:t>It </a:t>
            </a:r>
            <a:r>
              <a:rPr lang="en-US" altLang="en-US" dirty="0"/>
              <a:t>queries DNS servers to resolve the name</a:t>
            </a:r>
            <a:r>
              <a:rPr lang="en-US" altLang="en-US" dirty="0" smtClean="0"/>
              <a:t>.</a:t>
            </a:r>
          </a:p>
          <a:p>
            <a:pPr marL="457200" indent="-457200" eaLnBrk="1" hangingPunct="1">
              <a:buFont typeface="Wingdings" panose="05000000000000000000" pitchFamily="2" charset="2"/>
              <a:buChar char="q"/>
            </a:pPr>
            <a:r>
              <a:rPr lang="en-US" altLang="en-US" dirty="0" smtClean="0"/>
              <a:t>Each </a:t>
            </a:r>
            <a:r>
              <a:rPr lang="en-US" altLang="en-US" dirty="0"/>
              <a:t>query message the client sends contains three pieces of </a:t>
            </a:r>
            <a:r>
              <a:rPr lang="en-US" altLang="en-US" dirty="0" smtClean="0"/>
              <a:t>information</a:t>
            </a:r>
          </a:p>
          <a:p>
            <a:pPr marL="457200" lvl="1" indent="-457200">
              <a:buFont typeface="Wingdings" panose="05000000000000000000" pitchFamily="2" charset="2"/>
              <a:buChar char="q"/>
            </a:pPr>
            <a:r>
              <a:rPr lang="en-US" altLang="en-US" dirty="0" smtClean="0"/>
              <a:t>A </a:t>
            </a:r>
            <a:r>
              <a:rPr lang="en-US" altLang="en-US" dirty="0"/>
              <a:t>specified DNS domain name, stated as a fully qualified domain name (FQDN</a:t>
            </a:r>
            <a:r>
              <a:rPr lang="en-US" altLang="en-US" dirty="0" smtClean="0"/>
              <a:t>).</a:t>
            </a:r>
          </a:p>
          <a:p>
            <a:pPr marL="457200" lvl="1" indent="-457200">
              <a:buFont typeface="Wingdings" panose="05000000000000000000" pitchFamily="2" charset="2"/>
              <a:buChar char="q"/>
            </a:pPr>
            <a:r>
              <a:rPr lang="en-US" altLang="en-US" dirty="0" smtClean="0"/>
              <a:t>A </a:t>
            </a:r>
            <a:r>
              <a:rPr lang="en-US" altLang="en-US" dirty="0"/>
              <a:t>specified query type, which can either specify a resource record (RR) by type or a specialized type of query </a:t>
            </a:r>
            <a:r>
              <a:rPr lang="en-US" altLang="en-US" smtClean="0"/>
              <a:t>operation.</a:t>
            </a:r>
          </a:p>
          <a:p>
            <a:pPr marL="457200" lvl="1" indent="-457200">
              <a:buFont typeface="Wingdings" panose="05000000000000000000" pitchFamily="2" charset="2"/>
              <a:buChar char="q"/>
            </a:pPr>
            <a:r>
              <a:rPr lang="en-US" altLang="en-US" smtClean="0"/>
              <a:t>A </a:t>
            </a:r>
            <a:r>
              <a:rPr lang="en-US" altLang="en-US" dirty="0"/>
              <a:t>specified class for the DNS domain name. For DNS servers running the Windows operating system, this should always be specified as the Internet (IN) class.</a:t>
            </a:r>
          </a:p>
          <a:p>
            <a:pPr eaLnBrk="1" hangingPunct="1"/>
            <a:r>
              <a:rPr lang="en-US" altLang="en-US" dirty="0"/>
              <a:t> </a:t>
            </a:r>
          </a:p>
        </p:txBody>
      </p:sp>
    </p:spTree>
    <p:custDataLst>
      <p:tags r:id="rId1"/>
    </p:custDataLst>
    <p:extLst>
      <p:ext uri="{BB962C8B-B14F-4D97-AF65-F5344CB8AC3E}">
        <p14:creationId xmlns:p14="http://schemas.microsoft.com/office/powerpoint/2010/main" val="15336994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15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15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15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155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155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155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5" name="Rectangle 2"/>
          <p:cNvSpPr>
            <a:spLocks noGrp="1" noChangeArrowheads="1"/>
          </p:cNvSpPr>
          <p:nvPr>
            <p:ph type="title"/>
          </p:nvPr>
        </p:nvSpPr>
        <p:spPr/>
        <p:txBody>
          <a:bodyPr/>
          <a:lstStyle/>
          <a:p>
            <a:r>
              <a:rPr lang="en-US" altLang="he-IL" sz="4000" dirty="0" smtClean="0"/>
              <a:t>DNS protocol, messages</a:t>
            </a:r>
            <a:endParaRPr lang="en-US" altLang="he-IL" dirty="0" smtClean="0"/>
          </a:p>
        </p:txBody>
      </p:sp>
      <p:sp>
        <p:nvSpPr>
          <p:cNvPr id="174086" name="Rectangle 3"/>
          <p:cNvSpPr>
            <a:spLocks noGrp="1" noChangeArrowheads="1"/>
          </p:cNvSpPr>
          <p:nvPr>
            <p:ph type="body" idx="1"/>
          </p:nvPr>
        </p:nvSpPr>
        <p:spPr>
          <a:xfrm>
            <a:off x="222027" y="1439069"/>
            <a:ext cx="8579296" cy="1001714"/>
          </a:xfrm>
        </p:spPr>
        <p:txBody>
          <a:bodyPr/>
          <a:lstStyle/>
          <a:p>
            <a:r>
              <a:rPr lang="en-US" altLang="he-IL" sz="2400" i="1" dirty="0" smtClean="0">
                <a:solidFill>
                  <a:srgbClr val="CC0000"/>
                </a:solidFill>
              </a:rPr>
              <a:t>query</a:t>
            </a:r>
            <a:r>
              <a:rPr lang="en-US" altLang="he-IL" sz="2400" dirty="0" smtClean="0">
                <a:solidFill>
                  <a:srgbClr val="FF0000"/>
                </a:solidFill>
              </a:rPr>
              <a:t> </a:t>
            </a:r>
            <a:r>
              <a:rPr lang="en-US" altLang="he-IL" sz="2400" dirty="0" smtClean="0"/>
              <a:t>and </a:t>
            </a:r>
            <a:r>
              <a:rPr lang="en-US" altLang="he-IL" sz="2400" i="1" dirty="0" smtClean="0">
                <a:solidFill>
                  <a:srgbClr val="CC0000"/>
                </a:solidFill>
              </a:rPr>
              <a:t>reply</a:t>
            </a:r>
            <a:r>
              <a:rPr lang="en-US" altLang="he-IL" sz="2400" dirty="0" smtClean="0"/>
              <a:t> messages, both with same </a:t>
            </a:r>
            <a:r>
              <a:rPr lang="en-US" altLang="he-IL" sz="2400" i="1" dirty="0" smtClean="0">
                <a:solidFill>
                  <a:srgbClr val="CC0000"/>
                </a:solidFill>
              </a:rPr>
              <a:t>message format</a:t>
            </a:r>
            <a:endParaRPr lang="en-US" altLang="he-IL" sz="2400" dirty="0" smtClean="0">
              <a:solidFill>
                <a:srgbClr val="CC0000"/>
              </a:solidFill>
            </a:endParaRPr>
          </a:p>
        </p:txBody>
      </p:sp>
      <p:sp>
        <p:nvSpPr>
          <p:cNvPr id="90114" name="Rectangle 7"/>
          <p:cNvSpPr>
            <a:spLocks noGrp="1" noChangeArrowheads="1"/>
          </p:cNvSpPr>
          <p:nvPr>
            <p:ph type="ftr" sz="quarter" idx="4294967295"/>
          </p:nvPr>
        </p:nvSpPr>
        <p:spPr>
          <a:xfrm>
            <a:off x="6248400" y="6467475"/>
            <a:ext cx="2895600" cy="2873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0" hangingPunct="0">
              <a:spcBef>
                <a:spcPct val="20000"/>
              </a:spcBef>
              <a:buClr>
                <a:schemeClr val="accent2"/>
              </a:buClr>
              <a:buSzPct val="85000"/>
              <a:buFont typeface="ZapfDingbats"/>
              <a:defRPr sz="2000">
                <a:solidFill>
                  <a:schemeClr val="tx1"/>
                </a:solidFill>
                <a:latin typeface="Arial" pitchFamily="34" charset="0"/>
                <a:ea typeface="MS PGothic" pitchFamily="34" charset="-128"/>
              </a:defRPr>
            </a:lvl1pPr>
            <a:lvl2pPr marL="742950" indent="-285750" algn="l" rtl="0" eaLnBrk="0" hangingPunct="0">
              <a:spcBef>
                <a:spcPct val="20000"/>
              </a:spcBef>
              <a:buClr>
                <a:schemeClr val="accent2"/>
              </a:buClr>
              <a:buSzPct val="85000"/>
              <a:buFont typeface="ZapfDingbats"/>
              <a:defRPr sz="2000">
                <a:solidFill>
                  <a:schemeClr val="tx1"/>
                </a:solidFill>
                <a:latin typeface="Arial" pitchFamily="34" charset="0"/>
                <a:ea typeface="MS PGothic" pitchFamily="34" charset="-128"/>
              </a:defRPr>
            </a:lvl2pPr>
            <a:lvl3pPr marL="1143000" indent="-228600" algn="l" rtl="0" eaLnBrk="0" hangingPunct="0">
              <a:spcBef>
                <a:spcPct val="20000"/>
              </a:spcBef>
              <a:buClr>
                <a:schemeClr val="accent2"/>
              </a:buClr>
              <a:buSzPct val="85000"/>
              <a:buFont typeface="ZapfDingbats"/>
              <a:defRPr sz="2000">
                <a:solidFill>
                  <a:schemeClr val="tx1"/>
                </a:solidFill>
                <a:latin typeface="Arial" pitchFamily="34" charset="0"/>
                <a:ea typeface="MS PGothic" pitchFamily="34" charset="-128"/>
              </a:defRPr>
            </a:lvl3pPr>
            <a:lvl4pPr marL="1600200" indent="-228600" algn="l" rtl="0" eaLnBrk="0" hangingPunct="0">
              <a:spcBef>
                <a:spcPct val="20000"/>
              </a:spcBef>
              <a:buClr>
                <a:schemeClr val="accent2"/>
              </a:buClr>
              <a:buSzPct val="85000"/>
              <a:buFont typeface="ZapfDingbats"/>
              <a:defRPr sz="2000">
                <a:solidFill>
                  <a:schemeClr val="tx1"/>
                </a:solidFill>
                <a:latin typeface="Arial" pitchFamily="34" charset="0"/>
                <a:ea typeface="MS PGothic" pitchFamily="34" charset="-128"/>
              </a:defRPr>
            </a:lvl4pPr>
            <a:lvl5pPr marL="2057400" indent="-228600" algn="l" rtl="0" eaLnBrk="0" hangingPunct="0">
              <a:spcBef>
                <a:spcPct val="20000"/>
              </a:spcBef>
              <a:buClr>
                <a:schemeClr val="accent2"/>
              </a:buClr>
              <a:buSzPct val="85000"/>
              <a:buFont typeface="ZapfDingbats"/>
              <a:defRPr sz="2000">
                <a:solidFill>
                  <a:schemeClr val="tx1"/>
                </a:solidFill>
                <a:latin typeface="Arial" pitchFamily="34" charset="0"/>
                <a:ea typeface="MS PGothic" pitchFamily="34" charset="-128"/>
              </a:defRPr>
            </a:lvl5pPr>
            <a:lvl6pPr marL="2514600" indent="-228600" algn="l" rtl="0" eaLnBrk="0" fontAlgn="base" hangingPunct="0">
              <a:spcBef>
                <a:spcPct val="20000"/>
              </a:spcBef>
              <a:spcAft>
                <a:spcPct val="0"/>
              </a:spcAft>
              <a:buClr>
                <a:schemeClr val="accent2"/>
              </a:buClr>
              <a:buSzPct val="85000"/>
              <a:buFont typeface="ZapfDingbats"/>
              <a:defRPr sz="2000">
                <a:solidFill>
                  <a:schemeClr val="tx1"/>
                </a:solidFill>
                <a:latin typeface="Arial" pitchFamily="34" charset="0"/>
                <a:ea typeface="MS PGothic" pitchFamily="34" charset="-128"/>
              </a:defRPr>
            </a:lvl6pPr>
            <a:lvl7pPr marL="2971800" indent="-228600" algn="l" rtl="0" eaLnBrk="0" fontAlgn="base" hangingPunct="0">
              <a:spcBef>
                <a:spcPct val="20000"/>
              </a:spcBef>
              <a:spcAft>
                <a:spcPct val="0"/>
              </a:spcAft>
              <a:buClr>
                <a:schemeClr val="accent2"/>
              </a:buClr>
              <a:buSzPct val="85000"/>
              <a:buFont typeface="ZapfDingbats"/>
              <a:defRPr sz="2000">
                <a:solidFill>
                  <a:schemeClr val="tx1"/>
                </a:solidFill>
                <a:latin typeface="Arial" pitchFamily="34" charset="0"/>
                <a:ea typeface="MS PGothic" pitchFamily="34" charset="-128"/>
              </a:defRPr>
            </a:lvl7pPr>
            <a:lvl8pPr marL="3429000" indent="-228600" algn="l" rtl="0" eaLnBrk="0" fontAlgn="base" hangingPunct="0">
              <a:spcBef>
                <a:spcPct val="20000"/>
              </a:spcBef>
              <a:spcAft>
                <a:spcPct val="0"/>
              </a:spcAft>
              <a:buClr>
                <a:schemeClr val="accent2"/>
              </a:buClr>
              <a:buSzPct val="85000"/>
              <a:buFont typeface="ZapfDingbats"/>
              <a:defRPr sz="2000">
                <a:solidFill>
                  <a:schemeClr val="tx1"/>
                </a:solidFill>
                <a:latin typeface="Arial" pitchFamily="34" charset="0"/>
                <a:ea typeface="MS PGothic" pitchFamily="34" charset="-128"/>
              </a:defRPr>
            </a:lvl8pPr>
            <a:lvl9pPr marL="3886200" indent="-228600" algn="l" rtl="0" eaLnBrk="0" fontAlgn="base" hangingPunct="0">
              <a:spcBef>
                <a:spcPct val="20000"/>
              </a:spcBef>
              <a:spcAft>
                <a:spcPct val="0"/>
              </a:spcAft>
              <a:buClr>
                <a:schemeClr val="accent2"/>
              </a:buClr>
              <a:buSzPct val="85000"/>
              <a:buFont typeface="ZapfDingbats"/>
              <a:defRPr sz="2000">
                <a:solidFill>
                  <a:schemeClr val="tx1"/>
                </a:solidFill>
                <a:latin typeface="Arial" pitchFamily="34" charset="0"/>
                <a:ea typeface="MS PGothic" pitchFamily="34" charset="-128"/>
              </a:defRPr>
            </a:lvl9pPr>
          </a:lstStyle>
          <a:p>
            <a:pPr algn="r">
              <a:spcBef>
                <a:spcPct val="0"/>
              </a:spcBef>
              <a:buClrTx/>
              <a:buSzTx/>
              <a:buFontTx/>
              <a:buNone/>
              <a:defRPr/>
            </a:pPr>
            <a:r>
              <a:rPr lang="en-US" sz="1200" smtClean="0">
                <a:latin typeface="Tahoma" pitchFamily="34" charset="0"/>
              </a:rPr>
              <a:t>Application Layer</a:t>
            </a:r>
          </a:p>
        </p:txBody>
      </p:sp>
      <p:sp>
        <p:nvSpPr>
          <p:cNvPr id="174083" name="Rectangle 8"/>
          <p:cNvSpPr>
            <a:spLocks noGrp="1" noChangeArrowheads="1"/>
          </p:cNvSpPr>
          <p:nvPr>
            <p:ph type="sldNum" sz="quarter" idx="4294967295"/>
          </p:nvPr>
        </p:nvSpPr>
        <p:spPr>
          <a:xfrm>
            <a:off x="8467725" y="6462713"/>
            <a:ext cx="676275" cy="27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200" smtClean="0">
                <a:latin typeface="Tahoma" panose="020B0604030504040204" pitchFamily="34" charset="0"/>
              </a:rPr>
              <a:t>2-</a:t>
            </a:r>
            <a:fld id="{B6802596-D845-4BAF-AF0B-FDE285BC88E6}" type="slidenum">
              <a:rPr lang="en-US" altLang="he-IL" sz="1200" smtClean="0">
                <a:latin typeface="Tahoma" panose="020B0604030504040204" pitchFamily="34" charset="0"/>
              </a:rPr>
              <a:pPr>
                <a:lnSpc>
                  <a:spcPct val="100000"/>
                </a:lnSpc>
                <a:spcBef>
                  <a:spcPct val="0"/>
                </a:spcBef>
                <a:buClrTx/>
                <a:buSzTx/>
                <a:buFontTx/>
                <a:buNone/>
              </a:pPr>
              <a:t>91</a:t>
            </a:fld>
            <a:endParaRPr lang="en-US" altLang="he-IL" sz="1200" smtClean="0">
              <a:latin typeface="Tahoma" panose="020B0604030504040204" pitchFamily="34" charset="0"/>
            </a:endParaRPr>
          </a:p>
        </p:txBody>
      </p:sp>
      <p:sp>
        <p:nvSpPr>
          <p:cNvPr id="174087" name="Rectangle 4"/>
          <p:cNvSpPr>
            <a:spLocks noChangeArrowheads="1"/>
          </p:cNvSpPr>
          <p:nvPr/>
        </p:nvSpPr>
        <p:spPr bwMode="auto">
          <a:xfrm>
            <a:off x="490538" y="2352675"/>
            <a:ext cx="3575050" cy="383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2400"/>
              <a:t>msg header</a:t>
            </a:r>
          </a:p>
          <a:p>
            <a:pPr>
              <a:lnSpc>
                <a:spcPct val="100000"/>
              </a:lnSpc>
              <a:buSzPct val="75000"/>
            </a:pPr>
            <a:r>
              <a:rPr lang="en-US" altLang="he-IL" sz="2000">
                <a:solidFill>
                  <a:srgbClr val="000099"/>
                </a:solidFill>
              </a:rPr>
              <a:t>identification:</a:t>
            </a:r>
            <a:r>
              <a:rPr lang="en-US" altLang="he-IL" sz="2000"/>
              <a:t> 16 bit # for query, reply to query uses same #</a:t>
            </a:r>
          </a:p>
          <a:p>
            <a:pPr>
              <a:lnSpc>
                <a:spcPct val="100000"/>
              </a:lnSpc>
              <a:buSzPct val="75000"/>
            </a:pPr>
            <a:r>
              <a:rPr lang="en-US" altLang="he-IL" sz="2000">
                <a:solidFill>
                  <a:srgbClr val="000099"/>
                </a:solidFill>
              </a:rPr>
              <a:t>flags:</a:t>
            </a:r>
          </a:p>
          <a:p>
            <a:pPr lvl="1">
              <a:lnSpc>
                <a:spcPct val="100000"/>
              </a:lnSpc>
            </a:pPr>
            <a:r>
              <a:rPr lang="en-US" altLang="he-IL" sz="2000"/>
              <a:t>query or reply</a:t>
            </a:r>
          </a:p>
          <a:p>
            <a:pPr lvl="1">
              <a:lnSpc>
                <a:spcPct val="100000"/>
              </a:lnSpc>
            </a:pPr>
            <a:r>
              <a:rPr lang="en-US" altLang="he-IL" sz="2000"/>
              <a:t>recursion desired </a:t>
            </a:r>
          </a:p>
          <a:p>
            <a:pPr lvl="1">
              <a:lnSpc>
                <a:spcPct val="100000"/>
              </a:lnSpc>
            </a:pPr>
            <a:r>
              <a:rPr lang="en-US" altLang="he-IL" sz="2000"/>
              <a:t>recursion available</a:t>
            </a:r>
          </a:p>
          <a:p>
            <a:pPr lvl="1">
              <a:lnSpc>
                <a:spcPct val="100000"/>
              </a:lnSpc>
            </a:pPr>
            <a:r>
              <a:rPr lang="en-US" altLang="he-IL" sz="2000"/>
              <a:t>reply is authoritative</a:t>
            </a:r>
          </a:p>
        </p:txBody>
      </p:sp>
      <p:grpSp>
        <p:nvGrpSpPr>
          <p:cNvPr id="174088" name="Group 36"/>
          <p:cNvGrpSpPr>
            <a:grpSpLocks/>
          </p:cNvGrpSpPr>
          <p:nvPr/>
        </p:nvGrpSpPr>
        <p:grpSpPr bwMode="auto">
          <a:xfrm>
            <a:off x="4241800" y="2216150"/>
            <a:ext cx="3725863" cy="4184650"/>
            <a:chOff x="2672" y="1396"/>
            <a:chExt cx="2347" cy="2636"/>
          </a:xfrm>
        </p:grpSpPr>
        <p:sp>
          <p:nvSpPr>
            <p:cNvPr id="174099" name="Rectangle 33"/>
            <p:cNvSpPr>
              <a:spLocks noChangeArrowheads="1"/>
            </p:cNvSpPr>
            <p:nvPr/>
          </p:nvSpPr>
          <p:spPr bwMode="auto">
            <a:xfrm>
              <a:off x="2742" y="1396"/>
              <a:ext cx="2277" cy="258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sp>
          <p:nvSpPr>
            <p:cNvPr id="174100" name="Rectangle 12"/>
            <p:cNvSpPr>
              <a:spLocks noChangeArrowheads="1"/>
            </p:cNvSpPr>
            <p:nvPr/>
          </p:nvSpPr>
          <p:spPr bwMode="auto">
            <a:xfrm>
              <a:off x="2688" y="1447"/>
              <a:ext cx="2277" cy="2585"/>
            </a:xfrm>
            <a:prstGeom prst="rect">
              <a:avLst/>
            </a:prstGeom>
            <a:solidFill>
              <a:schemeClr val="bg1"/>
            </a:solidFill>
            <a:ln w="1905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sp>
          <p:nvSpPr>
            <p:cNvPr id="174101" name="Line 13"/>
            <p:cNvSpPr>
              <a:spLocks noChangeShapeType="1"/>
            </p:cNvSpPr>
            <p:nvPr/>
          </p:nvSpPr>
          <p:spPr bwMode="auto">
            <a:xfrm>
              <a:off x="2681" y="3606"/>
              <a:ext cx="229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174102" name="Line 14"/>
            <p:cNvSpPr>
              <a:spLocks noChangeShapeType="1"/>
            </p:cNvSpPr>
            <p:nvPr/>
          </p:nvSpPr>
          <p:spPr bwMode="auto">
            <a:xfrm>
              <a:off x="2688" y="3174"/>
              <a:ext cx="229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174103" name="Line 15"/>
            <p:cNvSpPr>
              <a:spLocks noChangeShapeType="1"/>
            </p:cNvSpPr>
            <p:nvPr/>
          </p:nvSpPr>
          <p:spPr bwMode="auto">
            <a:xfrm>
              <a:off x="2681" y="2742"/>
              <a:ext cx="229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174104" name="Line 16"/>
            <p:cNvSpPr>
              <a:spLocks noChangeShapeType="1"/>
            </p:cNvSpPr>
            <p:nvPr/>
          </p:nvSpPr>
          <p:spPr bwMode="auto">
            <a:xfrm>
              <a:off x="2681" y="2317"/>
              <a:ext cx="229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174105" name="Line 17"/>
            <p:cNvSpPr>
              <a:spLocks noChangeShapeType="1"/>
            </p:cNvSpPr>
            <p:nvPr/>
          </p:nvSpPr>
          <p:spPr bwMode="auto">
            <a:xfrm>
              <a:off x="2680" y="2029"/>
              <a:ext cx="229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174106" name="Line 18"/>
            <p:cNvSpPr>
              <a:spLocks noChangeShapeType="1"/>
            </p:cNvSpPr>
            <p:nvPr/>
          </p:nvSpPr>
          <p:spPr bwMode="auto">
            <a:xfrm>
              <a:off x="2672" y="1745"/>
              <a:ext cx="229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174107" name="Line 19"/>
            <p:cNvSpPr>
              <a:spLocks noChangeShapeType="1"/>
            </p:cNvSpPr>
            <p:nvPr/>
          </p:nvSpPr>
          <p:spPr bwMode="auto">
            <a:xfrm>
              <a:off x="3826" y="1454"/>
              <a:ext cx="2" cy="8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174108" name="Text Box 20"/>
            <p:cNvSpPr txBox="1">
              <a:spLocks noChangeArrowheads="1"/>
            </p:cNvSpPr>
            <p:nvPr/>
          </p:nvSpPr>
          <p:spPr bwMode="auto">
            <a:xfrm>
              <a:off x="2842" y="1492"/>
              <a:ext cx="82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1600">
                  <a:latin typeface="Arial" panose="020B0604020202020204" pitchFamily="34" charset="0"/>
                </a:rPr>
                <a:t>identification</a:t>
              </a:r>
            </a:p>
          </p:txBody>
        </p:sp>
        <p:sp>
          <p:nvSpPr>
            <p:cNvPr id="174109" name="Text Box 21"/>
            <p:cNvSpPr txBox="1">
              <a:spLocks noChangeArrowheads="1"/>
            </p:cNvSpPr>
            <p:nvPr/>
          </p:nvSpPr>
          <p:spPr bwMode="auto">
            <a:xfrm>
              <a:off x="4180" y="1492"/>
              <a:ext cx="3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1600">
                  <a:latin typeface="Arial" panose="020B0604020202020204" pitchFamily="34" charset="0"/>
                </a:rPr>
                <a:t>flags</a:t>
              </a:r>
            </a:p>
          </p:txBody>
        </p:sp>
        <p:sp>
          <p:nvSpPr>
            <p:cNvPr id="174110" name="Text Box 22"/>
            <p:cNvSpPr txBox="1">
              <a:spLocks noChangeArrowheads="1"/>
            </p:cNvSpPr>
            <p:nvPr/>
          </p:nvSpPr>
          <p:spPr bwMode="auto">
            <a:xfrm>
              <a:off x="2862" y="1780"/>
              <a:ext cx="77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1600">
                  <a:latin typeface="Arial" panose="020B0604020202020204" pitchFamily="34" charset="0"/>
                </a:rPr>
                <a:t># questions</a:t>
              </a:r>
            </a:p>
          </p:txBody>
        </p:sp>
        <p:sp>
          <p:nvSpPr>
            <p:cNvPr id="174111" name="Text Box 23"/>
            <p:cNvSpPr txBox="1">
              <a:spLocks noChangeArrowheads="1"/>
            </p:cNvSpPr>
            <p:nvPr/>
          </p:nvSpPr>
          <p:spPr bwMode="auto">
            <a:xfrm>
              <a:off x="2789" y="2417"/>
              <a:ext cx="206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1600">
                  <a:latin typeface="Arial" panose="020B0604020202020204" pitchFamily="34" charset="0"/>
                </a:rPr>
                <a:t>questions (variable # of questions)</a:t>
              </a:r>
            </a:p>
          </p:txBody>
        </p:sp>
        <p:sp>
          <p:nvSpPr>
            <p:cNvPr id="174112" name="Text Box 26"/>
            <p:cNvSpPr txBox="1">
              <a:spLocks noChangeArrowheads="1"/>
            </p:cNvSpPr>
            <p:nvPr/>
          </p:nvSpPr>
          <p:spPr bwMode="auto">
            <a:xfrm>
              <a:off x="3866" y="2067"/>
              <a:ext cx="105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1600">
                  <a:latin typeface="Arial" panose="020B0604020202020204" pitchFamily="34" charset="0"/>
                </a:rPr>
                <a:t># additional RRs</a:t>
              </a:r>
            </a:p>
          </p:txBody>
        </p:sp>
        <p:sp>
          <p:nvSpPr>
            <p:cNvPr id="174113" name="Text Box 27"/>
            <p:cNvSpPr txBox="1">
              <a:spLocks noChangeArrowheads="1"/>
            </p:cNvSpPr>
            <p:nvPr/>
          </p:nvSpPr>
          <p:spPr bwMode="auto">
            <a:xfrm>
              <a:off x="2762" y="2068"/>
              <a:ext cx="99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1600">
                  <a:latin typeface="Arial" panose="020B0604020202020204" pitchFamily="34" charset="0"/>
                </a:rPr>
                <a:t># authority RRs</a:t>
              </a:r>
            </a:p>
          </p:txBody>
        </p:sp>
        <p:sp>
          <p:nvSpPr>
            <p:cNvPr id="174114" name="Text Box 28"/>
            <p:cNvSpPr txBox="1">
              <a:spLocks noChangeArrowheads="1"/>
            </p:cNvSpPr>
            <p:nvPr/>
          </p:nvSpPr>
          <p:spPr bwMode="auto">
            <a:xfrm>
              <a:off x="3928" y="1786"/>
              <a:ext cx="91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1600">
                  <a:latin typeface="Arial" panose="020B0604020202020204" pitchFamily="34" charset="0"/>
                </a:rPr>
                <a:t># answer RRs</a:t>
              </a:r>
            </a:p>
          </p:txBody>
        </p:sp>
        <p:sp>
          <p:nvSpPr>
            <p:cNvPr id="174115" name="Text Box 30"/>
            <p:cNvSpPr txBox="1">
              <a:spLocks noChangeArrowheads="1"/>
            </p:cNvSpPr>
            <p:nvPr/>
          </p:nvSpPr>
          <p:spPr bwMode="auto">
            <a:xfrm>
              <a:off x="2983" y="2848"/>
              <a:ext cx="16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1600">
                  <a:latin typeface="Arial" panose="020B0604020202020204" pitchFamily="34" charset="0"/>
                </a:rPr>
                <a:t>answers (variable # of RRs)</a:t>
              </a:r>
            </a:p>
          </p:txBody>
        </p:sp>
        <p:sp>
          <p:nvSpPr>
            <p:cNvPr id="174116" name="Text Box 31"/>
            <p:cNvSpPr txBox="1">
              <a:spLocks noChangeArrowheads="1"/>
            </p:cNvSpPr>
            <p:nvPr/>
          </p:nvSpPr>
          <p:spPr bwMode="auto">
            <a:xfrm>
              <a:off x="3002" y="3280"/>
              <a:ext cx="171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1600">
                  <a:latin typeface="Arial" panose="020B0604020202020204" pitchFamily="34" charset="0"/>
                </a:rPr>
                <a:t>authority (variable # of RRs)</a:t>
              </a:r>
            </a:p>
          </p:txBody>
        </p:sp>
        <p:sp>
          <p:nvSpPr>
            <p:cNvPr id="174117" name="Text Box 32"/>
            <p:cNvSpPr txBox="1">
              <a:spLocks noChangeArrowheads="1"/>
            </p:cNvSpPr>
            <p:nvPr/>
          </p:nvSpPr>
          <p:spPr bwMode="auto">
            <a:xfrm>
              <a:off x="2811" y="3700"/>
              <a:ext cx="200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1600">
                  <a:latin typeface="Arial" panose="020B0604020202020204" pitchFamily="34" charset="0"/>
                </a:rPr>
                <a:t>additional info (variable # of RRs)</a:t>
              </a:r>
            </a:p>
          </p:txBody>
        </p:sp>
      </p:grpSp>
      <p:sp>
        <p:nvSpPr>
          <p:cNvPr id="174089" name="Line 34"/>
          <p:cNvSpPr>
            <a:spLocks noChangeShapeType="1"/>
          </p:cNvSpPr>
          <p:nvPr/>
        </p:nvSpPr>
        <p:spPr bwMode="auto">
          <a:xfrm flipV="1">
            <a:off x="3417888" y="2568575"/>
            <a:ext cx="1165225" cy="327025"/>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174090" name="Line 35"/>
          <p:cNvSpPr>
            <a:spLocks noChangeShapeType="1"/>
          </p:cNvSpPr>
          <p:nvPr/>
        </p:nvSpPr>
        <p:spPr bwMode="auto">
          <a:xfrm flipV="1">
            <a:off x="1522413" y="2547938"/>
            <a:ext cx="5183187" cy="1404937"/>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txBody>
          <a:bodyPr/>
          <a:lstStyle/>
          <a:p>
            <a:endParaRPr lang="he-IL"/>
          </a:p>
        </p:txBody>
      </p:sp>
      <p:grpSp>
        <p:nvGrpSpPr>
          <p:cNvPr id="174091" name="Group 60"/>
          <p:cNvGrpSpPr>
            <a:grpSpLocks/>
          </p:cNvGrpSpPr>
          <p:nvPr/>
        </p:nvGrpSpPr>
        <p:grpSpPr bwMode="auto">
          <a:xfrm>
            <a:off x="4271963" y="1895475"/>
            <a:ext cx="1747837" cy="274638"/>
            <a:chOff x="2691" y="1194"/>
            <a:chExt cx="1101" cy="173"/>
          </a:xfrm>
        </p:grpSpPr>
        <p:sp>
          <p:nvSpPr>
            <p:cNvPr id="174096" name="Text Box 57"/>
            <p:cNvSpPr txBox="1">
              <a:spLocks noChangeArrowheads="1"/>
            </p:cNvSpPr>
            <p:nvPr/>
          </p:nvSpPr>
          <p:spPr bwMode="auto">
            <a:xfrm>
              <a:off x="3032" y="1194"/>
              <a:ext cx="4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1200">
                  <a:latin typeface="Arial" panose="020B0604020202020204" pitchFamily="34" charset="0"/>
                </a:rPr>
                <a:t>2 bytes</a:t>
              </a:r>
            </a:p>
          </p:txBody>
        </p:sp>
        <p:sp>
          <p:nvSpPr>
            <p:cNvPr id="174097" name="Line 58"/>
            <p:cNvSpPr>
              <a:spLocks noChangeShapeType="1"/>
            </p:cNvSpPr>
            <p:nvPr/>
          </p:nvSpPr>
          <p:spPr bwMode="auto">
            <a:xfrm>
              <a:off x="3465" y="1284"/>
              <a:ext cx="3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sp>
          <p:nvSpPr>
            <p:cNvPr id="174098" name="Line 59"/>
            <p:cNvSpPr>
              <a:spLocks noChangeShapeType="1"/>
            </p:cNvSpPr>
            <p:nvPr/>
          </p:nvSpPr>
          <p:spPr bwMode="auto">
            <a:xfrm flipH="1" flipV="1">
              <a:off x="2691" y="1284"/>
              <a:ext cx="3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grpSp>
      <p:grpSp>
        <p:nvGrpSpPr>
          <p:cNvPr id="174092" name="Group 61"/>
          <p:cNvGrpSpPr>
            <a:grpSpLocks/>
          </p:cNvGrpSpPr>
          <p:nvPr/>
        </p:nvGrpSpPr>
        <p:grpSpPr bwMode="auto">
          <a:xfrm>
            <a:off x="6046788" y="1895475"/>
            <a:ext cx="1747837" cy="274638"/>
            <a:chOff x="2691" y="1194"/>
            <a:chExt cx="1101" cy="173"/>
          </a:xfrm>
        </p:grpSpPr>
        <p:sp>
          <p:nvSpPr>
            <p:cNvPr id="174093" name="Text Box 62"/>
            <p:cNvSpPr txBox="1">
              <a:spLocks noChangeArrowheads="1"/>
            </p:cNvSpPr>
            <p:nvPr/>
          </p:nvSpPr>
          <p:spPr bwMode="auto">
            <a:xfrm>
              <a:off x="3032" y="1194"/>
              <a:ext cx="4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1200">
                  <a:latin typeface="Arial" panose="020B0604020202020204" pitchFamily="34" charset="0"/>
                </a:rPr>
                <a:t>2 bytes</a:t>
              </a:r>
            </a:p>
          </p:txBody>
        </p:sp>
        <p:sp>
          <p:nvSpPr>
            <p:cNvPr id="174094" name="Line 63"/>
            <p:cNvSpPr>
              <a:spLocks noChangeShapeType="1"/>
            </p:cNvSpPr>
            <p:nvPr/>
          </p:nvSpPr>
          <p:spPr bwMode="auto">
            <a:xfrm>
              <a:off x="3465" y="1284"/>
              <a:ext cx="3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sp>
          <p:nvSpPr>
            <p:cNvPr id="174095" name="Line 64"/>
            <p:cNvSpPr>
              <a:spLocks noChangeShapeType="1"/>
            </p:cNvSpPr>
            <p:nvPr/>
          </p:nvSpPr>
          <p:spPr bwMode="auto">
            <a:xfrm flipH="1" flipV="1">
              <a:off x="2691" y="1284"/>
              <a:ext cx="3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grpSp>
    </p:spTree>
    <p:extLst>
      <p:ext uri="{BB962C8B-B14F-4D97-AF65-F5344CB8AC3E}">
        <p14:creationId xmlns:p14="http://schemas.microsoft.com/office/powerpoint/2010/main" val="279598895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טקסט 2"/>
          <p:cNvSpPr>
            <a:spLocks noGrp="1"/>
          </p:cNvSpPr>
          <p:nvPr>
            <p:ph type="body" idx="1"/>
          </p:nvPr>
        </p:nvSpPr>
        <p:spPr/>
        <p:txBody>
          <a:bodyPr/>
          <a:lstStyle/>
          <a:p>
            <a:endParaRPr lang="he-IL" dirty="0"/>
          </a:p>
        </p:txBody>
      </p:sp>
      <p:sp>
        <p:nvSpPr>
          <p:cNvPr id="176132" name="Text Box 4"/>
          <p:cNvSpPr txBox="1">
            <a:spLocks noChangeArrowheads="1"/>
          </p:cNvSpPr>
          <p:nvPr/>
        </p:nvSpPr>
        <p:spPr bwMode="auto">
          <a:xfrm>
            <a:off x="1185863" y="3703638"/>
            <a:ext cx="19018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spcBef>
                <a:spcPct val="0"/>
              </a:spcBef>
              <a:buClrTx/>
              <a:buSzTx/>
              <a:buFontTx/>
              <a:buNone/>
            </a:pPr>
            <a:r>
              <a:rPr lang="en-US" altLang="he-IL" sz="2000"/>
              <a:t>name, type fields</a:t>
            </a:r>
          </a:p>
          <a:p>
            <a:pPr algn="r">
              <a:spcBef>
                <a:spcPct val="0"/>
              </a:spcBef>
              <a:buClrTx/>
              <a:buSzTx/>
              <a:buFontTx/>
              <a:buNone/>
            </a:pPr>
            <a:r>
              <a:rPr lang="en-US" altLang="he-IL" sz="2000"/>
              <a:t> for a query</a:t>
            </a:r>
            <a:endParaRPr lang="en-US" altLang="he-IL" sz="2400"/>
          </a:p>
        </p:txBody>
      </p:sp>
      <p:sp>
        <p:nvSpPr>
          <p:cNvPr id="176133" name="Text Box 5"/>
          <p:cNvSpPr txBox="1">
            <a:spLocks noChangeArrowheads="1"/>
          </p:cNvSpPr>
          <p:nvPr/>
        </p:nvSpPr>
        <p:spPr bwMode="auto">
          <a:xfrm>
            <a:off x="922338" y="4425950"/>
            <a:ext cx="21685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spcBef>
                <a:spcPct val="0"/>
              </a:spcBef>
              <a:buClrTx/>
              <a:buSzTx/>
              <a:buFontTx/>
              <a:buNone/>
            </a:pPr>
            <a:r>
              <a:rPr lang="en-US" altLang="he-IL" sz="2000"/>
              <a:t>RRs in response</a:t>
            </a:r>
          </a:p>
          <a:p>
            <a:pPr algn="r">
              <a:spcBef>
                <a:spcPct val="0"/>
              </a:spcBef>
              <a:buClrTx/>
              <a:buSzTx/>
              <a:buFontTx/>
              <a:buNone/>
            </a:pPr>
            <a:r>
              <a:rPr lang="en-US" altLang="he-IL" sz="2000"/>
              <a:t>to query</a:t>
            </a:r>
            <a:endParaRPr lang="en-US" altLang="he-IL" sz="2400"/>
          </a:p>
        </p:txBody>
      </p:sp>
      <p:sp>
        <p:nvSpPr>
          <p:cNvPr id="176134" name="Text Box 6"/>
          <p:cNvSpPr txBox="1">
            <a:spLocks noChangeArrowheads="1"/>
          </p:cNvSpPr>
          <p:nvPr/>
        </p:nvSpPr>
        <p:spPr bwMode="auto">
          <a:xfrm>
            <a:off x="781050" y="5078413"/>
            <a:ext cx="23129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spcBef>
                <a:spcPct val="0"/>
              </a:spcBef>
              <a:buClrTx/>
              <a:buSzTx/>
              <a:buFontTx/>
              <a:buNone/>
            </a:pPr>
            <a:r>
              <a:rPr lang="en-US" altLang="he-IL" sz="2000"/>
              <a:t>records for</a:t>
            </a:r>
          </a:p>
          <a:p>
            <a:pPr algn="r">
              <a:spcBef>
                <a:spcPct val="0"/>
              </a:spcBef>
              <a:buClrTx/>
              <a:buSzTx/>
              <a:buFontTx/>
              <a:buNone/>
            </a:pPr>
            <a:r>
              <a:rPr lang="en-US" altLang="he-IL" sz="2000"/>
              <a:t>authoritative servers</a:t>
            </a:r>
            <a:endParaRPr lang="en-US" altLang="he-IL" sz="2400"/>
          </a:p>
        </p:txBody>
      </p:sp>
      <p:sp>
        <p:nvSpPr>
          <p:cNvPr id="176135" name="Text Box 7"/>
          <p:cNvSpPr txBox="1">
            <a:spLocks noChangeArrowheads="1"/>
          </p:cNvSpPr>
          <p:nvPr/>
        </p:nvSpPr>
        <p:spPr bwMode="auto">
          <a:xfrm>
            <a:off x="687388" y="5797550"/>
            <a:ext cx="23939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spcBef>
                <a:spcPct val="0"/>
              </a:spcBef>
              <a:buClrTx/>
              <a:buSzTx/>
              <a:buFontTx/>
              <a:buNone/>
            </a:pPr>
            <a:r>
              <a:rPr lang="en-US" altLang="he-IL" sz="2000"/>
              <a:t>additional </a:t>
            </a:r>
            <a:r>
              <a:rPr lang="ja-JP" altLang="en-US" sz="2000"/>
              <a:t>“</a:t>
            </a:r>
            <a:r>
              <a:rPr lang="en-US" altLang="ja-JP" sz="2000"/>
              <a:t>helpful</a:t>
            </a:r>
            <a:r>
              <a:rPr lang="ja-JP" altLang="en-US" sz="2000"/>
              <a:t>”</a:t>
            </a:r>
            <a:endParaRPr lang="en-US" altLang="ja-JP" sz="2000"/>
          </a:p>
          <a:p>
            <a:pPr algn="r">
              <a:spcBef>
                <a:spcPct val="0"/>
              </a:spcBef>
              <a:buClrTx/>
              <a:buSzTx/>
              <a:buFontTx/>
              <a:buNone/>
            </a:pPr>
            <a:r>
              <a:rPr lang="en-US" altLang="he-IL" sz="2000"/>
              <a:t>info that may be used</a:t>
            </a:r>
            <a:endParaRPr lang="en-US" altLang="he-IL" sz="2400"/>
          </a:p>
        </p:txBody>
      </p:sp>
      <p:grpSp>
        <p:nvGrpSpPr>
          <p:cNvPr id="176136" name="Group 17"/>
          <p:cNvGrpSpPr>
            <a:grpSpLocks/>
          </p:cNvGrpSpPr>
          <p:nvPr/>
        </p:nvGrpSpPr>
        <p:grpSpPr bwMode="auto">
          <a:xfrm>
            <a:off x="4241800" y="2216150"/>
            <a:ext cx="3725863" cy="4184650"/>
            <a:chOff x="2672" y="1396"/>
            <a:chExt cx="2347" cy="2636"/>
          </a:xfrm>
        </p:grpSpPr>
        <p:sp>
          <p:nvSpPr>
            <p:cNvPr id="176151" name="Rectangle 18"/>
            <p:cNvSpPr>
              <a:spLocks noChangeArrowheads="1"/>
            </p:cNvSpPr>
            <p:nvPr/>
          </p:nvSpPr>
          <p:spPr bwMode="auto">
            <a:xfrm>
              <a:off x="2742" y="1396"/>
              <a:ext cx="2277" cy="258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sp>
          <p:nvSpPr>
            <p:cNvPr id="176152" name="Rectangle 19"/>
            <p:cNvSpPr>
              <a:spLocks noChangeArrowheads="1"/>
            </p:cNvSpPr>
            <p:nvPr/>
          </p:nvSpPr>
          <p:spPr bwMode="auto">
            <a:xfrm>
              <a:off x="2688" y="1447"/>
              <a:ext cx="2277" cy="2585"/>
            </a:xfrm>
            <a:prstGeom prst="rect">
              <a:avLst/>
            </a:prstGeom>
            <a:solidFill>
              <a:schemeClr val="bg1"/>
            </a:solidFill>
            <a:ln w="1905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he-IL" altLang="he-IL" sz="2000">
                <a:latin typeface="Arial" panose="020B0604020202020204" pitchFamily="34" charset="0"/>
              </a:endParaRPr>
            </a:p>
          </p:txBody>
        </p:sp>
        <p:sp>
          <p:nvSpPr>
            <p:cNvPr id="176153" name="Line 20"/>
            <p:cNvSpPr>
              <a:spLocks noChangeShapeType="1"/>
            </p:cNvSpPr>
            <p:nvPr/>
          </p:nvSpPr>
          <p:spPr bwMode="auto">
            <a:xfrm>
              <a:off x="2681" y="3606"/>
              <a:ext cx="229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176154" name="Line 21"/>
            <p:cNvSpPr>
              <a:spLocks noChangeShapeType="1"/>
            </p:cNvSpPr>
            <p:nvPr/>
          </p:nvSpPr>
          <p:spPr bwMode="auto">
            <a:xfrm>
              <a:off x="2688" y="3174"/>
              <a:ext cx="229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176155" name="Line 22"/>
            <p:cNvSpPr>
              <a:spLocks noChangeShapeType="1"/>
            </p:cNvSpPr>
            <p:nvPr/>
          </p:nvSpPr>
          <p:spPr bwMode="auto">
            <a:xfrm>
              <a:off x="2681" y="2742"/>
              <a:ext cx="229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176156" name="Line 23"/>
            <p:cNvSpPr>
              <a:spLocks noChangeShapeType="1"/>
            </p:cNvSpPr>
            <p:nvPr/>
          </p:nvSpPr>
          <p:spPr bwMode="auto">
            <a:xfrm>
              <a:off x="2681" y="2317"/>
              <a:ext cx="229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176157" name="Line 24"/>
            <p:cNvSpPr>
              <a:spLocks noChangeShapeType="1"/>
            </p:cNvSpPr>
            <p:nvPr/>
          </p:nvSpPr>
          <p:spPr bwMode="auto">
            <a:xfrm>
              <a:off x="2680" y="2029"/>
              <a:ext cx="229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176158" name="Line 25"/>
            <p:cNvSpPr>
              <a:spLocks noChangeShapeType="1"/>
            </p:cNvSpPr>
            <p:nvPr/>
          </p:nvSpPr>
          <p:spPr bwMode="auto">
            <a:xfrm>
              <a:off x="2672" y="1745"/>
              <a:ext cx="229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176159" name="Line 26"/>
            <p:cNvSpPr>
              <a:spLocks noChangeShapeType="1"/>
            </p:cNvSpPr>
            <p:nvPr/>
          </p:nvSpPr>
          <p:spPr bwMode="auto">
            <a:xfrm>
              <a:off x="3826" y="1454"/>
              <a:ext cx="2" cy="8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176160" name="Text Box 27"/>
            <p:cNvSpPr txBox="1">
              <a:spLocks noChangeArrowheads="1"/>
            </p:cNvSpPr>
            <p:nvPr/>
          </p:nvSpPr>
          <p:spPr bwMode="auto">
            <a:xfrm>
              <a:off x="2842" y="1492"/>
              <a:ext cx="82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1600">
                  <a:latin typeface="Arial" panose="020B0604020202020204" pitchFamily="34" charset="0"/>
                </a:rPr>
                <a:t>identification</a:t>
              </a:r>
            </a:p>
          </p:txBody>
        </p:sp>
        <p:sp>
          <p:nvSpPr>
            <p:cNvPr id="176161" name="Text Box 28"/>
            <p:cNvSpPr txBox="1">
              <a:spLocks noChangeArrowheads="1"/>
            </p:cNvSpPr>
            <p:nvPr/>
          </p:nvSpPr>
          <p:spPr bwMode="auto">
            <a:xfrm>
              <a:off x="4180" y="1492"/>
              <a:ext cx="3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1600">
                  <a:latin typeface="Arial" panose="020B0604020202020204" pitchFamily="34" charset="0"/>
                </a:rPr>
                <a:t>flags</a:t>
              </a:r>
            </a:p>
          </p:txBody>
        </p:sp>
        <p:sp>
          <p:nvSpPr>
            <p:cNvPr id="176162" name="Text Box 29"/>
            <p:cNvSpPr txBox="1">
              <a:spLocks noChangeArrowheads="1"/>
            </p:cNvSpPr>
            <p:nvPr/>
          </p:nvSpPr>
          <p:spPr bwMode="auto">
            <a:xfrm>
              <a:off x="2862" y="1780"/>
              <a:ext cx="77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1600">
                  <a:latin typeface="Arial" panose="020B0604020202020204" pitchFamily="34" charset="0"/>
                </a:rPr>
                <a:t># questions</a:t>
              </a:r>
            </a:p>
          </p:txBody>
        </p:sp>
        <p:sp>
          <p:nvSpPr>
            <p:cNvPr id="176163" name="Text Box 30"/>
            <p:cNvSpPr txBox="1">
              <a:spLocks noChangeArrowheads="1"/>
            </p:cNvSpPr>
            <p:nvPr/>
          </p:nvSpPr>
          <p:spPr bwMode="auto">
            <a:xfrm>
              <a:off x="2789" y="2417"/>
              <a:ext cx="206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1600">
                  <a:latin typeface="Arial" panose="020B0604020202020204" pitchFamily="34" charset="0"/>
                </a:rPr>
                <a:t>questions (variable # of questions)</a:t>
              </a:r>
            </a:p>
          </p:txBody>
        </p:sp>
        <p:sp>
          <p:nvSpPr>
            <p:cNvPr id="176164" name="Text Box 31"/>
            <p:cNvSpPr txBox="1">
              <a:spLocks noChangeArrowheads="1"/>
            </p:cNvSpPr>
            <p:nvPr/>
          </p:nvSpPr>
          <p:spPr bwMode="auto">
            <a:xfrm>
              <a:off x="3866" y="2067"/>
              <a:ext cx="105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1600">
                  <a:latin typeface="Arial" panose="020B0604020202020204" pitchFamily="34" charset="0"/>
                </a:rPr>
                <a:t># additional RRs</a:t>
              </a:r>
            </a:p>
          </p:txBody>
        </p:sp>
        <p:sp>
          <p:nvSpPr>
            <p:cNvPr id="176165" name="Text Box 32"/>
            <p:cNvSpPr txBox="1">
              <a:spLocks noChangeArrowheads="1"/>
            </p:cNvSpPr>
            <p:nvPr/>
          </p:nvSpPr>
          <p:spPr bwMode="auto">
            <a:xfrm>
              <a:off x="2762" y="2068"/>
              <a:ext cx="99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1600">
                  <a:latin typeface="Arial" panose="020B0604020202020204" pitchFamily="34" charset="0"/>
                </a:rPr>
                <a:t># authority RRs</a:t>
              </a:r>
            </a:p>
          </p:txBody>
        </p:sp>
        <p:sp>
          <p:nvSpPr>
            <p:cNvPr id="176166" name="Text Box 33"/>
            <p:cNvSpPr txBox="1">
              <a:spLocks noChangeArrowheads="1"/>
            </p:cNvSpPr>
            <p:nvPr/>
          </p:nvSpPr>
          <p:spPr bwMode="auto">
            <a:xfrm>
              <a:off x="3928" y="1786"/>
              <a:ext cx="91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1600">
                  <a:latin typeface="Arial" panose="020B0604020202020204" pitchFamily="34" charset="0"/>
                </a:rPr>
                <a:t># answer RRs</a:t>
              </a:r>
            </a:p>
          </p:txBody>
        </p:sp>
        <p:sp>
          <p:nvSpPr>
            <p:cNvPr id="176167" name="Text Box 34"/>
            <p:cNvSpPr txBox="1">
              <a:spLocks noChangeArrowheads="1"/>
            </p:cNvSpPr>
            <p:nvPr/>
          </p:nvSpPr>
          <p:spPr bwMode="auto">
            <a:xfrm>
              <a:off x="2983" y="2848"/>
              <a:ext cx="16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1600">
                  <a:latin typeface="Arial" panose="020B0604020202020204" pitchFamily="34" charset="0"/>
                </a:rPr>
                <a:t>answers (variable # of RRs)</a:t>
              </a:r>
            </a:p>
          </p:txBody>
        </p:sp>
        <p:sp>
          <p:nvSpPr>
            <p:cNvPr id="176168" name="Text Box 35"/>
            <p:cNvSpPr txBox="1">
              <a:spLocks noChangeArrowheads="1"/>
            </p:cNvSpPr>
            <p:nvPr/>
          </p:nvSpPr>
          <p:spPr bwMode="auto">
            <a:xfrm>
              <a:off x="3002" y="3280"/>
              <a:ext cx="171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1600">
                  <a:latin typeface="Arial" panose="020B0604020202020204" pitchFamily="34" charset="0"/>
                </a:rPr>
                <a:t>authority (variable # of RRs)</a:t>
              </a:r>
            </a:p>
          </p:txBody>
        </p:sp>
        <p:sp>
          <p:nvSpPr>
            <p:cNvPr id="176169" name="Text Box 36"/>
            <p:cNvSpPr txBox="1">
              <a:spLocks noChangeArrowheads="1"/>
            </p:cNvSpPr>
            <p:nvPr/>
          </p:nvSpPr>
          <p:spPr bwMode="auto">
            <a:xfrm>
              <a:off x="2811" y="3700"/>
              <a:ext cx="200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1600">
                  <a:latin typeface="Arial" panose="020B0604020202020204" pitchFamily="34" charset="0"/>
                </a:rPr>
                <a:t>additional info (variable # of RRs)</a:t>
              </a:r>
            </a:p>
          </p:txBody>
        </p:sp>
      </p:grpSp>
      <p:sp>
        <p:nvSpPr>
          <p:cNvPr id="176137" name="Line 37"/>
          <p:cNvSpPr>
            <a:spLocks noChangeShapeType="1"/>
          </p:cNvSpPr>
          <p:nvPr/>
        </p:nvSpPr>
        <p:spPr bwMode="auto">
          <a:xfrm flipH="1">
            <a:off x="3101975" y="6062663"/>
            <a:ext cx="1371600"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176138" name="Line 38"/>
          <p:cNvSpPr>
            <a:spLocks noChangeShapeType="1"/>
          </p:cNvSpPr>
          <p:nvPr/>
        </p:nvSpPr>
        <p:spPr bwMode="auto">
          <a:xfrm flipH="1">
            <a:off x="3109913" y="5403850"/>
            <a:ext cx="1371600"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176139" name="Line 39"/>
          <p:cNvSpPr>
            <a:spLocks noChangeShapeType="1"/>
          </p:cNvSpPr>
          <p:nvPr/>
        </p:nvSpPr>
        <p:spPr bwMode="auto">
          <a:xfrm flipH="1">
            <a:off x="3117850" y="4745038"/>
            <a:ext cx="1371600"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176140" name="Line 40"/>
          <p:cNvSpPr>
            <a:spLocks noChangeShapeType="1"/>
          </p:cNvSpPr>
          <p:nvPr/>
        </p:nvSpPr>
        <p:spPr bwMode="auto">
          <a:xfrm flipH="1">
            <a:off x="3103563" y="4019550"/>
            <a:ext cx="1371600"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176142" name="Rectangle 2"/>
          <p:cNvSpPr>
            <a:spLocks noChangeArrowheads="1"/>
          </p:cNvSpPr>
          <p:nvPr/>
        </p:nvSpPr>
        <p:spPr bwMode="auto">
          <a:xfrm>
            <a:off x="446088" y="217488"/>
            <a:ext cx="7772400" cy="860425"/>
          </a:xfrm>
          <a:prstGeom prst="rect">
            <a:avLst/>
          </a:prstGeom>
          <a:noFill/>
          <a:ln>
            <a:noFill/>
          </a:ln>
        </p:spPr>
        <p:txBody>
          <a:bodyPr lIns="91425" tIns="91425" rIns="91425" bIns="91425" anchor="ctr" anchorCtr="0"/>
          <a:lstStyle/>
          <a:p>
            <a:pPr>
              <a:buClr>
                <a:schemeClr val="lt1"/>
              </a:buClr>
              <a:buSzPct val="100000"/>
              <a:buFont typeface="Georgia"/>
            </a:pPr>
            <a:r>
              <a:rPr lang="en-US" altLang="he-IL" sz="4000" dirty="0">
                <a:solidFill>
                  <a:schemeClr val="lt1"/>
                </a:solidFill>
                <a:latin typeface="Georgia"/>
                <a:ea typeface="Georgia"/>
                <a:cs typeface="Georgia"/>
                <a:sym typeface="Georgia"/>
              </a:rPr>
              <a:t>DNS protocol, messages</a:t>
            </a:r>
          </a:p>
        </p:txBody>
      </p:sp>
      <p:grpSp>
        <p:nvGrpSpPr>
          <p:cNvPr id="176143" name="Group 43"/>
          <p:cNvGrpSpPr>
            <a:grpSpLocks/>
          </p:cNvGrpSpPr>
          <p:nvPr/>
        </p:nvGrpSpPr>
        <p:grpSpPr bwMode="auto">
          <a:xfrm>
            <a:off x="4271963" y="1895475"/>
            <a:ext cx="1747837" cy="274638"/>
            <a:chOff x="2691" y="1194"/>
            <a:chExt cx="1101" cy="173"/>
          </a:xfrm>
        </p:grpSpPr>
        <p:sp>
          <p:nvSpPr>
            <p:cNvPr id="176148" name="Text Box 44"/>
            <p:cNvSpPr txBox="1">
              <a:spLocks noChangeArrowheads="1"/>
            </p:cNvSpPr>
            <p:nvPr/>
          </p:nvSpPr>
          <p:spPr bwMode="auto">
            <a:xfrm>
              <a:off x="3032" y="1194"/>
              <a:ext cx="4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1200">
                  <a:latin typeface="Arial" panose="020B0604020202020204" pitchFamily="34" charset="0"/>
                </a:rPr>
                <a:t>2 bytes</a:t>
              </a:r>
            </a:p>
          </p:txBody>
        </p:sp>
        <p:sp>
          <p:nvSpPr>
            <p:cNvPr id="176149" name="Line 45"/>
            <p:cNvSpPr>
              <a:spLocks noChangeShapeType="1"/>
            </p:cNvSpPr>
            <p:nvPr/>
          </p:nvSpPr>
          <p:spPr bwMode="auto">
            <a:xfrm>
              <a:off x="3465" y="1284"/>
              <a:ext cx="3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sp>
          <p:nvSpPr>
            <p:cNvPr id="176150" name="Line 46"/>
            <p:cNvSpPr>
              <a:spLocks noChangeShapeType="1"/>
            </p:cNvSpPr>
            <p:nvPr/>
          </p:nvSpPr>
          <p:spPr bwMode="auto">
            <a:xfrm flipH="1" flipV="1">
              <a:off x="2691" y="1284"/>
              <a:ext cx="3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grpSp>
      <p:grpSp>
        <p:nvGrpSpPr>
          <p:cNvPr id="176144" name="Group 47"/>
          <p:cNvGrpSpPr>
            <a:grpSpLocks/>
          </p:cNvGrpSpPr>
          <p:nvPr/>
        </p:nvGrpSpPr>
        <p:grpSpPr bwMode="auto">
          <a:xfrm>
            <a:off x="6046788" y="1895475"/>
            <a:ext cx="1747837" cy="274638"/>
            <a:chOff x="2691" y="1194"/>
            <a:chExt cx="1101" cy="173"/>
          </a:xfrm>
        </p:grpSpPr>
        <p:sp>
          <p:nvSpPr>
            <p:cNvPr id="176145" name="Text Box 48"/>
            <p:cNvSpPr txBox="1">
              <a:spLocks noChangeArrowheads="1"/>
            </p:cNvSpPr>
            <p:nvPr/>
          </p:nvSpPr>
          <p:spPr bwMode="auto">
            <a:xfrm>
              <a:off x="3032" y="1194"/>
              <a:ext cx="4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r>
                <a:rPr lang="en-US" altLang="he-IL" sz="1200">
                  <a:latin typeface="Arial" panose="020B0604020202020204" pitchFamily="34" charset="0"/>
                </a:rPr>
                <a:t>2 bytes</a:t>
              </a:r>
            </a:p>
          </p:txBody>
        </p:sp>
        <p:sp>
          <p:nvSpPr>
            <p:cNvPr id="176146" name="Line 49"/>
            <p:cNvSpPr>
              <a:spLocks noChangeShapeType="1"/>
            </p:cNvSpPr>
            <p:nvPr/>
          </p:nvSpPr>
          <p:spPr bwMode="auto">
            <a:xfrm>
              <a:off x="3465" y="1284"/>
              <a:ext cx="3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sp>
          <p:nvSpPr>
            <p:cNvPr id="176147" name="Line 50"/>
            <p:cNvSpPr>
              <a:spLocks noChangeShapeType="1"/>
            </p:cNvSpPr>
            <p:nvPr/>
          </p:nvSpPr>
          <p:spPr bwMode="auto">
            <a:xfrm flipH="1" flipV="1">
              <a:off x="2691" y="1284"/>
              <a:ext cx="3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grpSp>
    </p:spTree>
    <p:extLst>
      <p:ext uri="{BB962C8B-B14F-4D97-AF65-F5344CB8AC3E}">
        <p14:creationId xmlns:p14="http://schemas.microsoft.com/office/powerpoint/2010/main" val="185846707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4637"/>
            <a:ext cx="8964488" cy="1143000"/>
          </a:xfrm>
        </p:spPr>
        <p:txBody>
          <a:bodyPr/>
          <a:lstStyle/>
          <a:p>
            <a:pPr lvl="0"/>
            <a:r>
              <a:rPr lang="en-US" sz="4000" dirty="0" smtClean="0">
                <a:solidFill>
                  <a:schemeClr val="bg1"/>
                </a:solidFill>
              </a:rPr>
              <a:t>Example: Typical, Iterative Resolution</a:t>
            </a:r>
            <a:endParaRPr lang="he-IL" sz="4000" dirty="0">
              <a:solidFill>
                <a:schemeClr val="bg1"/>
              </a:solidFill>
            </a:endParaRPr>
          </a:p>
        </p:txBody>
      </p:sp>
      <p:sp>
        <p:nvSpPr>
          <p:cNvPr id="4" name="Line 2"/>
          <p:cNvSpPr>
            <a:spLocks noChangeShapeType="1"/>
          </p:cNvSpPr>
          <p:nvPr/>
        </p:nvSpPr>
        <p:spPr bwMode="auto">
          <a:xfrm>
            <a:off x="6236210" y="2783284"/>
            <a:ext cx="0" cy="3505200"/>
          </a:xfrm>
          <a:prstGeom prst="line">
            <a:avLst/>
          </a:prstGeom>
          <a:noFill/>
          <a:ln w="38100">
            <a:solidFill>
              <a:schemeClr val="bg2"/>
            </a:solidFill>
            <a:round/>
            <a:headEnd/>
            <a:tailEnd/>
          </a:ln>
        </p:spPr>
        <p:txBody>
          <a:bodyPr/>
          <a:lstStyle/>
          <a:p>
            <a:endParaRPr lang="he-IL">
              <a:solidFill>
                <a:schemeClr val="tx1"/>
              </a:solidFill>
            </a:endParaRPr>
          </a:p>
        </p:txBody>
      </p:sp>
      <p:sp>
        <p:nvSpPr>
          <p:cNvPr id="5" name="Line 3"/>
          <p:cNvSpPr>
            <a:spLocks noChangeShapeType="1"/>
          </p:cNvSpPr>
          <p:nvPr/>
        </p:nvSpPr>
        <p:spPr bwMode="auto">
          <a:xfrm>
            <a:off x="4562985" y="2707084"/>
            <a:ext cx="0" cy="3581400"/>
          </a:xfrm>
          <a:prstGeom prst="line">
            <a:avLst/>
          </a:prstGeom>
          <a:noFill/>
          <a:ln w="38100">
            <a:solidFill>
              <a:schemeClr val="bg2"/>
            </a:solidFill>
            <a:round/>
            <a:headEnd/>
            <a:tailEnd/>
          </a:ln>
        </p:spPr>
        <p:txBody>
          <a:bodyPr/>
          <a:lstStyle/>
          <a:p>
            <a:endParaRPr lang="he-IL">
              <a:solidFill>
                <a:schemeClr val="tx1"/>
              </a:solidFill>
            </a:endParaRPr>
          </a:p>
        </p:txBody>
      </p:sp>
      <p:sp>
        <p:nvSpPr>
          <p:cNvPr id="7" name="Line 5"/>
          <p:cNvSpPr>
            <a:spLocks noChangeShapeType="1"/>
          </p:cNvSpPr>
          <p:nvPr/>
        </p:nvSpPr>
        <p:spPr bwMode="auto">
          <a:xfrm>
            <a:off x="759335" y="2707084"/>
            <a:ext cx="0" cy="4178300"/>
          </a:xfrm>
          <a:prstGeom prst="line">
            <a:avLst/>
          </a:prstGeom>
          <a:noFill/>
          <a:ln w="38100">
            <a:solidFill>
              <a:schemeClr val="bg2"/>
            </a:solidFill>
            <a:round/>
            <a:headEnd/>
            <a:tailEnd/>
          </a:ln>
        </p:spPr>
        <p:txBody>
          <a:bodyPr/>
          <a:lstStyle/>
          <a:p>
            <a:endParaRPr lang="he-IL">
              <a:solidFill>
                <a:schemeClr val="tx1"/>
              </a:solidFill>
            </a:endParaRPr>
          </a:p>
        </p:txBody>
      </p:sp>
      <p:sp>
        <p:nvSpPr>
          <p:cNvPr id="8" name="Line 6"/>
          <p:cNvSpPr>
            <a:spLocks noChangeShapeType="1"/>
          </p:cNvSpPr>
          <p:nvPr/>
        </p:nvSpPr>
        <p:spPr bwMode="auto">
          <a:xfrm>
            <a:off x="2654810" y="2707084"/>
            <a:ext cx="0" cy="3505200"/>
          </a:xfrm>
          <a:prstGeom prst="line">
            <a:avLst/>
          </a:prstGeom>
          <a:noFill/>
          <a:ln w="38100">
            <a:solidFill>
              <a:schemeClr val="bg2"/>
            </a:solidFill>
            <a:round/>
            <a:headEnd/>
            <a:tailEnd/>
          </a:ln>
        </p:spPr>
        <p:txBody>
          <a:bodyPr/>
          <a:lstStyle/>
          <a:p>
            <a:endParaRPr lang="he-IL">
              <a:solidFill>
                <a:schemeClr val="tx1"/>
              </a:solidFill>
            </a:endParaRPr>
          </a:p>
        </p:txBody>
      </p:sp>
      <p:sp>
        <p:nvSpPr>
          <p:cNvPr id="9" name="Line 7"/>
          <p:cNvSpPr>
            <a:spLocks noChangeShapeType="1"/>
          </p:cNvSpPr>
          <p:nvPr/>
        </p:nvSpPr>
        <p:spPr bwMode="auto">
          <a:xfrm>
            <a:off x="7991985" y="3164284"/>
            <a:ext cx="0" cy="3124200"/>
          </a:xfrm>
          <a:prstGeom prst="line">
            <a:avLst/>
          </a:prstGeom>
          <a:noFill/>
          <a:ln w="38100">
            <a:solidFill>
              <a:schemeClr val="bg2"/>
            </a:solidFill>
            <a:round/>
            <a:headEnd/>
            <a:tailEnd/>
          </a:ln>
        </p:spPr>
        <p:txBody>
          <a:bodyPr/>
          <a:lstStyle/>
          <a:p>
            <a:endParaRPr lang="he-IL">
              <a:solidFill>
                <a:schemeClr val="tx1"/>
              </a:solidFill>
            </a:endParaRPr>
          </a:p>
        </p:txBody>
      </p:sp>
      <p:sp>
        <p:nvSpPr>
          <p:cNvPr id="10" name="Line 8"/>
          <p:cNvSpPr>
            <a:spLocks noChangeShapeType="1"/>
          </p:cNvSpPr>
          <p:nvPr/>
        </p:nvSpPr>
        <p:spPr bwMode="auto">
          <a:xfrm>
            <a:off x="752985" y="3405584"/>
            <a:ext cx="1901825" cy="0"/>
          </a:xfrm>
          <a:prstGeom prst="line">
            <a:avLst/>
          </a:prstGeom>
          <a:noFill/>
          <a:ln w="38100">
            <a:solidFill>
              <a:srgbClr val="F4BF28"/>
            </a:solidFill>
            <a:round/>
            <a:headEnd/>
            <a:tailEnd type="stealth" w="lg" len="med"/>
          </a:ln>
        </p:spPr>
        <p:txBody>
          <a:bodyPr/>
          <a:lstStyle/>
          <a:p>
            <a:endParaRPr lang="he-IL">
              <a:solidFill>
                <a:schemeClr val="tx1"/>
              </a:solidFill>
            </a:endParaRPr>
          </a:p>
        </p:txBody>
      </p:sp>
      <p:sp>
        <p:nvSpPr>
          <p:cNvPr id="11" name="Text Box 9"/>
          <p:cNvSpPr txBox="1">
            <a:spLocks noChangeArrowheads="1"/>
          </p:cNvSpPr>
          <p:nvPr/>
        </p:nvSpPr>
        <p:spPr bwMode="auto">
          <a:xfrm>
            <a:off x="905385" y="2749947"/>
            <a:ext cx="1752600" cy="480131"/>
          </a:xfrm>
          <a:prstGeom prst="rect">
            <a:avLst/>
          </a:prstGeom>
          <a:noFill/>
          <a:ln w="12700" algn="ctr">
            <a:noFill/>
            <a:miter lim="800000"/>
            <a:headEnd/>
            <a:tailEnd/>
          </a:ln>
        </p:spPr>
        <p:txBody>
          <a:bodyPr>
            <a:spAutoFit/>
          </a:bodyPr>
          <a:lstStyle/>
          <a:p>
            <a:pPr marL="342900" indent="-342900">
              <a:lnSpc>
                <a:spcPct val="90000"/>
              </a:lnSpc>
            </a:pPr>
            <a:r>
              <a:rPr lang="en-US">
                <a:solidFill>
                  <a:schemeClr val="tx1"/>
                </a:solidFill>
                <a:latin typeface="Arial" pitchFamily="34" charset="0"/>
              </a:rPr>
              <a:t>Resolve `A`</a:t>
            </a:r>
          </a:p>
          <a:p>
            <a:pPr marL="342900" indent="-342900">
              <a:lnSpc>
                <a:spcPct val="90000"/>
              </a:lnSpc>
            </a:pPr>
            <a:r>
              <a:rPr lang="en-US">
                <a:solidFill>
                  <a:schemeClr val="tx1"/>
                </a:solidFill>
                <a:latin typeface="Arial" pitchFamily="34" charset="0"/>
              </a:rPr>
              <a:t>www.bob.com</a:t>
            </a:r>
          </a:p>
        </p:txBody>
      </p:sp>
      <p:sp>
        <p:nvSpPr>
          <p:cNvPr id="12" name="Text Box 10"/>
          <p:cNvSpPr txBox="1">
            <a:spLocks noChangeArrowheads="1"/>
          </p:cNvSpPr>
          <p:nvPr/>
        </p:nvSpPr>
        <p:spPr bwMode="auto">
          <a:xfrm>
            <a:off x="395536" y="1759347"/>
            <a:ext cx="841897" cy="369332"/>
          </a:xfrm>
          <a:prstGeom prst="rect">
            <a:avLst/>
          </a:prstGeom>
          <a:noFill/>
          <a:ln w="9525" algn="ctr">
            <a:noFill/>
            <a:miter lim="800000"/>
            <a:headEnd/>
            <a:tailEnd/>
          </a:ln>
        </p:spPr>
        <p:txBody>
          <a:bodyPr wrap="none">
            <a:spAutoFit/>
          </a:bodyPr>
          <a:lstStyle/>
          <a:p>
            <a:pPr marL="342900" indent="-342900" algn="ctr">
              <a:lnSpc>
                <a:spcPct val="90000"/>
              </a:lnSpc>
            </a:pPr>
            <a:r>
              <a:rPr lang="en-US" sz="2000">
                <a:solidFill>
                  <a:schemeClr val="tx1"/>
                </a:solidFill>
                <a:latin typeface="Arial" pitchFamily="34" charset="0"/>
              </a:rPr>
              <a:t>Client</a:t>
            </a:r>
          </a:p>
        </p:txBody>
      </p:sp>
      <p:sp>
        <p:nvSpPr>
          <p:cNvPr id="13" name="Text Box 11"/>
          <p:cNvSpPr txBox="1">
            <a:spLocks noChangeArrowheads="1"/>
          </p:cNvSpPr>
          <p:nvPr/>
        </p:nvSpPr>
        <p:spPr bwMode="auto">
          <a:xfrm>
            <a:off x="2142901" y="1759347"/>
            <a:ext cx="939681" cy="646331"/>
          </a:xfrm>
          <a:prstGeom prst="rect">
            <a:avLst/>
          </a:prstGeom>
          <a:noFill/>
          <a:ln w="9525" algn="ctr">
            <a:noFill/>
            <a:miter lim="800000"/>
            <a:headEnd/>
            <a:tailEnd/>
          </a:ln>
        </p:spPr>
        <p:txBody>
          <a:bodyPr wrap="none">
            <a:spAutoFit/>
          </a:bodyPr>
          <a:lstStyle/>
          <a:p>
            <a:pPr marL="342900" indent="-342900" algn="ctr">
              <a:lnSpc>
                <a:spcPct val="90000"/>
              </a:lnSpc>
            </a:pPr>
            <a:r>
              <a:rPr lang="en-US" sz="2000">
                <a:solidFill>
                  <a:schemeClr val="tx1"/>
                </a:solidFill>
                <a:latin typeface="Arial" pitchFamily="34" charset="0"/>
              </a:rPr>
              <a:t>Local</a:t>
            </a:r>
          </a:p>
          <a:p>
            <a:pPr marL="342900" indent="-342900" algn="ctr">
              <a:lnSpc>
                <a:spcPct val="90000"/>
              </a:lnSpc>
            </a:pPr>
            <a:r>
              <a:rPr lang="en-US" sz="2000">
                <a:solidFill>
                  <a:schemeClr val="tx1"/>
                </a:solidFill>
                <a:latin typeface="Arial" pitchFamily="34" charset="0"/>
              </a:rPr>
              <a:t>Server</a:t>
            </a:r>
          </a:p>
        </p:txBody>
      </p:sp>
      <p:sp>
        <p:nvSpPr>
          <p:cNvPr id="14" name="Text Box 12"/>
          <p:cNvSpPr txBox="1">
            <a:spLocks noChangeArrowheads="1"/>
          </p:cNvSpPr>
          <p:nvPr/>
        </p:nvSpPr>
        <p:spPr bwMode="auto">
          <a:xfrm>
            <a:off x="4127276" y="1716484"/>
            <a:ext cx="939681" cy="646331"/>
          </a:xfrm>
          <a:prstGeom prst="rect">
            <a:avLst/>
          </a:prstGeom>
          <a:noFill/>
          <a:ln w="9525" algn="ctr">
            <a:noFill/>
            <a:miter lim="800000"/>
            <a:headEnd/>
            <a:tailEnd/>
          </a:ln>
        </p:spPr>
        <p:txBody>
          <a:bodyPr wrap="none">
            <a:spAutoFit/>
          </a:bodyPr>
          <a:lstStyle/>
          <a:p>
            <a:pPr marL="342900" indent="-342900" algn="ctr">
              <a:lnSpc>
                <a:spcPct val="90000"/>
              </a:lnSpc>
            </a:pPr>
            <a:r>
              <a:rPr lang="en-US" sz="2000">
                <a:solidFill>
                  <a:schemeClr val="tx1"/>
                </a:solidFill>
                <a:latin typeface="Arial" pitchFamily="34" charset="0"/>
              </a:rPr>
              <a:t>Root</a:t>
            </a:r>
          </a:p>
          <a:p>
            <a:pPr marL="342900" indent="-342900" algn="ctr">
              <a:lnSpc>
                <a:spcPct val="90000"/>
              </a:lnSpc>
            </a:pPr>
            <a:r>
              <a:rPr lang="en-US" sz="2000">
                <a:solidFill>
                  <a:schemeClr val="tx1"/>
                </a:solidFill>
                <a:latin typeface="Arial" pitchFamily="34" charset="0"/>
              </a:rPr>
              <a:t>Server</a:t>
            </a:r>
          </a:p>
        </p:txBody>
      </p:sp>
      <p:sp>
        <p:nvSpPr>
          <p:cNvPr id="15" name="Text Box 13"/>
          <p:cNvSpPr txBox="1">
            <a:spLocks noChangeArrowheads="1"/>
          </p:cNvSpPr>
          <p:nvPr/>
        </p:nvSpPr>
        <p:spPr bwMode="auto">
          <a:xfrm>
            <a:off x="5655112" y="1716484"/>
            <a:ext cx="1295546" cy="923330"/>
          </a:xfrm>
          <a:prstGeom prst="rect">
            <a:avLst/>
          </a:prstGeom>
          <a:noFill/>
          <a:ln w="9525" algn="ctr">
            <a:noFill/>
            <a:miter lim="800000"/>
            <a:headEnd/>
            <a:tailEnd/>
          </a:ln>
        </p:spPr>
        <p:txBody>
          <a:bodyPr wrap="none">
            <a:spAutoFit/>
          </a:bodyPr>
          <a:lstStyle/>
          <a:p>
            <a:pPr marL="342900" indent="-342900" algn="ctr">
              <a:lnSpc>
                <a:spcPct val="90000"/>
              </a:lnSpc>
            </a:pPr>
            <a:r>
              <a:rPr lang="en-US" sz="2000">
                <a:solidFill>
                  <a:schemeClr val="tx1"/>
                </a:solidFill>
                <a:latin typeface="Arial" pitchFamily="34" charset="0"/>
              </a:rPr>
              <a:t>.com TLD</a:t>
            </a:r>
          </a:p>
          <a:p>
            <a:pPr marL="342900" indent="-342900" algn="ctr">
              <a:lnSpc>
                <a:spcPct val="90000"/>
              </a:lnSpc>
            </a:pPr>
            <a:r>
              <a:rPr lang="en-US" sz="2000">
                <a:solidFill>
                  <a:schemeClr val="tx1"/>
                </a:solidFill>
                <a:latin typeface="Arial" pitchFamily="34" charset="0"/>
              </a:rPr>
              <a:t>Server</a:t>
            </a:r>
          </a:p>
          <a:p>
            <a:pPr marL="342900" indent="-342900" algn="ctr">
              <a:lnSpc>
                <a:spcPct val="90000"/>
              </a:lnSpc>
            </a:pPr>
            <a:r>
              <a:rPr lang="en-US" sz="2000">
                <a:solidFill>
                  <a:schemeClr val="tx1"/>
                </a:solidFill>
                <a:latin typeface="Arial" pitchFamily="34" charset="0"/>
              </a:rPr>
              <a:t>132.3.3.4</a:t>
            </a:r>
          </a:p>
        </p:txBody>
      </p:sp>
      <p:sp>
        <p:nvSpPr>
          <p:cNvPr id="16" name="Text Box 14"/>
          <p:cNvSpPr txBox="1">
            <a:spLocks noChangeArrowheads="1"/>
          </p:cNvSpPr>
          <p:nvPr/>
        </p:nvSpPr>
        <p:spPr bwMode="auto">
          <a:xfrm>
            <a:off x="7079167" y="1716484"/>
            <a:ext cx="1609735" cy="1200329"/>
          </a:xfrm>
          <a:prstGeom prst="rect">
            <a:avLst/>
          </a:prstGeom>
          <a:noFill/>
          <a:ln w="9525" algn="ctr">
            <a:noFill/>
            <a:miter lim="800000"/>
            <a:headEnd/>
            <a:tailEnd/>
          </a:ln>
        </p:spPr>
        <p:txBody>
          <a:bodyPr wrap="none">
            <a:spAutoFit/>
          </a:bodyPr>
          <a:lstStyle/>
          <a:p>
            <a:pPr marL="342900" indent="-342900" algn="ctr">
              <a:lnSpc>
                <a:spcPct val="90000"/>
              </a:lnSpc>
            </a:pPr>
            <a:r>
              <a:rPr lang="en-US" sz="2000">
                <a:solidFill>
                  <a:schemeClr val="tx1"/>
                </a:solidFill>
                <a:latin typeface="Arial" pitchFamily="34" charset="0"/>
              </a:rPr>
              <a:t>Authoritative</a:t>
            </a:r>
          </a:p>
          <a:p>
            <a:pPr marL="342900" indent="-342900" algn="ctr">
              <a:lnSpc>
                <a:spcPct val="90000"/>
              </a:lnSpc>
            </a:pPr>
            <a:r>
              <a:rPr lang="en-US" sz="2000">
                <a:solidFill>
                  <a:schemeClr val="tx1"/>
                </a:solidFill>
                <a:latin typeface="Arial" pitchFamily="34" charset="0"/>
              </a:rPr>
              <a:t>bob.com</a:t>
            </a:r>
          </a:p>
          <a:p>
            <a:pPr marL="342900" indent="-342900" algn="ctr">
              <a:lnSpc>
                <a:spcPct val="90000"/>
              </a:lnSpc>
            </a:pPr>
            <a:r>
              <a:rPr lang="en-US" sz="2000">
                <a:solidFill>
                  <a:schemeClr val="tx1"/>
                </a:solidFill>
                <a:latin typeface="Arial" pitchFamily="34" charset="0"/>
              </a:rPr>
              <a:t>Server</a:t>
            </a:r>
          </a:p>
          <a:p>
            <a:pPr marL="342900" indent="-342900" algn="ctr">
              <a:lnSpc>
                <a:spcPct val="90000"/>
              </a:lnSpc>
            </a:pPr>
            <a:r>
              <a:rPr lang="en-US" sz="2000">
                <a:solidFill>
                  <a:schemeClr val="tx1"/>
                </a:solidFill>
                <a:latin typeface="Arial" pitchFamily="34" charset="0"/>
              </a:rPr>
              <a:t>156.4.5.6</a:t>
            </a:r>
          </a:p>
        </p:txBody>
      </p:sp>
      <p:sp>
        <p:nvSpPr>
          <p:cNvPr id="17" name="Line 15"/>
          <p:cNvSpPr>
            <a:spLocks noChangeShapeType="1"/>
          </p:cNvSpPr>
          <p:nvPr/>
        </p:nvSpPr>
        <p:spPr bwMode="auto">
          <a:xfrm>
            <a:off x="2654810" y="3557984"/>
            <a:ext cx="1908175" cy="0"/>
          </a:xfrm>
          <a:prstGeom prst="line">
            <a:avLst/>
          </a:prstGeom>
          <a:noFill/>
          <a:ln w="38100">
            <a:solidFill>
              <a:srgbClr val="F4BF28"/>
            </a:solidFill>
            <a:round/>
            <a:headEnd/>
            <a:tailEnd type="stealth" w="lg" len="med"/>
          </a:ln>
        </p:spPr>
        <p:txBody>
          <a:bodyPr/>
          <a:lstStyle/>
          <a:p>
            <a:endParaRPr lang="he-IL">
              <a:solidFill>
                <a:schemeClr val="tx1"/>
              </a:solidFill>
            </a:endParaRPr>
          </a:p>
        </p:txBody>
      </p:sp>
      <p:sp>
        <p:nvSpPr>
          <p:cNvPr id="18" name="Text Box 16"/>
          <p:cNvSpPr txBox="1">
            <a:spLocks noChangeArrowheads="1"/>
          </p:cNvSpPr>
          <p:nvPr/>
        </p:nvSpPr>
        <p:spPr bwMode="auto">
          <a:xfrm>
            <a:off x="2880235" y="2948384"/>
            <a:ext cx="1593850" cy="480131"/>
          </a:xfrm>
          <a:prstGeom prst="rect">
            <a:avLst/>
          </a:prstGeom>
          <a:noFill/>
          <a:ln w="12700" algn="ctr">
            <a:noFill/>
            <a:miter lim="800000"/>
            <a:headEnd/>
            <a:tailEnd/>
          </a:ln>
        </p:spPr>
        <p:txBody>
          <a:bodyPr>
            <a:spAutoFit/>
          </a:bodyPr>
          <a:lstStyle/>
          <a:p>
            <a:pPr marL="342900" indent="-342900">
              <a:lnSpc>
                <a:spcPct val="90000"/>
              </a:lnSpc>
            </a:pPr>
            <a:r>
              <a:rPr lang="en-US">
                <a:solidFill>
                  <a:schemeClr val="tx1"/>
                </a:solidFill>
                <a:latin typeface="Arial" pitchFamily="34" charset="0"/>
              </a:rPr>
              <a:t>Resolve `NS`</a:t>
            </a:r>
          </a:p>
          <a:p>
            <a:pPr marL="342900" indent="-342900">
              <a:lnSpc>
                <a:spcPct val="90000"/>
              </a:lnSpc>
            </a:pPr>
            <a:r>
              <a:rPr lang="en-US">
                <a:solidFill>
                  <a:schemeClr val="tx1"/>
                </a:solidFill>
                <a:latin typeface="Arial" pitchFamily="34" charset="0"/>
              </a:rPr>
              <a:t>com</a:t>
            </a:r>
          </a:p>
        </p:txBody>
      </p:sp>
      <p:sp>
        <p:nvSpPr>
          <p:cNvPr id="19" name="Line 17"/>
          <p:cNvSpPr>
            <a:spLocks noChangeShapeType="1"/>
          </p:cNvSpPr>
          <p:nvPr/>
        </p:nvSpPr>
        <p:spPr bwMode="auto">
          <a:xfrm flipH="1">
            <a:off x="2654810" y="4015184"/>
            <a:ext cx="1908175" cy="0"/>
          </a:xfrm>
          <a:prstGeom prst="line">
            <a:avLst/>
          </a:prstGeom>
          <a:noFill/>
          <a:ln w="38100">
            <a:solidFill>
              <a:srgbClr val="F4BF28"/>
            </a:solidFill>
            <a:round/>
            <a:headEnd/>
            <a:tailEnd type="stealth" w="lg" len="med"/>
          </a:ln>
        </p:spPr>
        <p:txBody>
          <a:bodyPr/>
          <a:lstStyle/>
          <a:p>
            <a:endParaRPr lang="he-IL">
              <a:solidFill>
                <a:schemeClr val="tx1"/>
              </a:solidFill>
            </a:endParaRPr>
          </a:p>
        </p:txBody>
      </p:sp>
      <p:sp>
        <p:nvSpPr>
          <p:cNvPr id="20" name="Text Box 18"/>
          <p:cNvSpPr txBox="1">
            <a:spLocks noChangeArrowheads="1"/>
          </p:cNvSpPr>
          <p:nvPr/>
        </p:nvSpPr>
        <p:spPr bwMode="auto">
          <a:xfrm>
            <a:off x="2880235" y="3710384"/>
            <a:ext cx="1684338" cy="286232"/>
          </a:xfrm>
          <a:prstGeom prst="rect">
            <a:avLst/>
          </a:prstGeom>
          <a:noFill/>
          <a:ln w="12700" algn="ctr">
            <a:noFill/>
            <a:miter lim="800000"/>
            <a:headEnd/>
            <a:tailEnd/>
          </a:ln>
        </p:spPr>
        <p:txBody>
          <a:bodyPr>
            <a:spAutoFit/>
          </a:bodyPr>
          <a:lstStyle/>
          <a:p>
            <a:pPr marL="342900" indent="-342900">
              <a:lnSpc>
                <a:spcPct val="90000"/>
              </a:lnSpc>
            </a:pPr>
            <a:r>
              <a:rPr lang="en-US">
                <a:solidFill>
                  <a:schemeClr val="tx1"/>
                </a:solidFill>
                <a:latin typeface="Arial" pitchFamily="34" charset="0"/>
              </a:rPr>
              <a:t>`NS` 132.3.3.4</a:t>
            </a:r>
          </a:p>
        </p:txBody>
      </p:sp>
      <p:sp>
        <p:nvSpPr>
          <p:cNvPr id="21" name="Line 19"/>
          <p:cNvSpPr>
            <a:spLocks noChangeShapeType="1"/>
          </p:cNvSpPr>
          <p:nvPr/>
        </p:nvSpPr>
        <p:spPr bwMode="auto">
          <a:xfrm>
            <a:off x="2654810" y="4472384"/>
            <a:ext cx="3581400" cy="0"/>
          </a:xfrm>
          <a:prstGeom prst="line">
            <a:avLst/>
          </a:prstGeom>
          <a:noFill/>
          <a:ln w="38100">
            <a:solidFill>
              <a:srgbClr val="F4BF28"/>
            </a:solidFill>
            <a:round/>
            <a:headEnd/>
            <a:tailEnd type="stealth" w="lg" len="med"/>
          </a:ln>
        </p:spPr>
        <p:txBody>
          <a:bodyPr/>
          <a:lstStyle/>
          <a:p>
            <a:endParaRPr lang="he-IL">
              <a:solidFill>
                <a:schemeClr val="tx1"/>
              </a:solidFill>
            </a:endParaRPr>
          </a:p>
        </p:txBody>
      </p:sp>
      <p:sp>
        <p:nvSpPr>
          <p:cNvPr id="22" name="Text Box 20"/>
          <p:cNvSpPr txBox="1">
            <a:spLocks noChangeArrowheads="1"/>
          </p:cNvSpPr>
          <p:nvPr/>
        </p:nvSpPr>
        <p:spPr bwMode="auto">
          <a:xfrm>
            <a:off x="2880235" y="4150122"/>
            <a:ext cx="3448050" cy="286232"/>
          </a:xfrm>
          <a:prstGeom prst="rect">
            <a:avLst/>
          </a:prstGeom>
          <a:noFill/>
          <a:ln w="12700" algn="ctr">
            <a:noFill/>
            <a:miter lim="800000"/>
            <a:headEnd/>
            <a:tailEnd/>
          </a:ln>
        </p:spPr>
        <p:txBody>
          <a:bodyPr>
            <a:spAutoFit/>
          </a:bodyPr>
          <a:lstStyle/>
          <a:p>
            <a:pPr marL="342900" indent="-342900">
              <a:lnSpc>
                <a:spcPct val="90000"/>
              </a:lnSpc>
            </a:pPr>
            <a:r>
              <a:rPr lang="en-US">
                <a:solidFill>
                  <a:schemeClr val="tx1"/>
                </a:solidFill>
                <a:latin typeface="Arial" pitchFamily="34" charset="0"/>
              </a:rPr>
              <a:t>Resolve  `A` www.bob.com</a:t>
            </a:r>
          </a:p>
        </p:txBody>
      </p:sp>
      <p:sp>
        <p:nvSpPr>
          <p:cNvPr id="23" name="Line 21"/>
          <p:cNvSpPr>
            <a:spLocks noChangeShapeType="1"/>
          </p:cNvSpPr>
          <p:nvPr/>
        </p:nvSpPr>
        <p:spPr bwMode="auto">
          <a:xfrm flipH="1">
            <a:off x="2654810" y="4929584"/>
            <a:ext cx="3581400" cy="0"/>
          </a:xfrm>
          <a:prstGeom prst="line">
            <a:avLst/>
          </a:prstGeom>
          <a:noFill/>
          <a:ln w="38100">
            <a:solidFill>
              <a:srgbClr val="F4BF28"/>
            </a:solidFill>
            <a:round/>
            <a:headEnd/>
            <a:tailEnd type="stealth" w="lg" len="med"/>
          </a:ln>
        </p:spPr>
        <p:txBody>
          <a:bodyPr/>
          <a:lstStyle/>
          <a:p>
            <a:endParaRPr lang="he-IL">
              <a:solidFill>
                <a:schemeClr val="tx1"/>
              </a:solidFill>
            </a:endParaRPr>
          </a:p>
        </p:txBody>
      </p:sp>
      <p:sp>
        <p:nvSpPr>
          <p:cNvPr id="24" name="Text Box 22"/>
          <p:cNvSpPr txBox="1">
            <a:spLocks noChangeArrowheads="1"/>
          </p:cNvSpPr>
          <p:nvPr/>
        </p:nvSpPr>
        <p:spPr bwMode="auto">
          <a:xfrm>
            <a:off x="2880235" y="4624784"/>
            <a:ext cx="2216150" cy="286232"/>
          </a:xfrm>
          <a:prstGeom prst="rect">
            <a:avLst/>
          </a:prstGeom>
          <a:noFill/>
          <a:ln w="12700" algn="ctr">
            <a:noFill/>
            <a:miter lim="800000"/>
            <a:headEnd/>
            <a:tailEnd/>
          </a:ln>
        </p:spPr>
        <p:txBody>
          <a:bodyPr>
            <a:spAutoFit/>
          </a:bodyPr>
          <a:lstStyle/>
          <a:p>
            <a:pPr marL="342900" indent="-342900">
              <a:lnSpc>
                <a:spcPct val="90000"/>
              </a:lnSpc>
            </a:pPr>
            <a:r>
              <a:rPr lang="en-US">
                <a:solidFill>
                  <a:schemeClr val="tx1"/>
                </a:solidFill>
                <a:latin typeface="Arial" pitchFamily="34" charset="0"/>
              </a:rPr>
              <a:t>`NS` 156.4.5.6</a:t>
            </a:r>
          </a:p>
        </p:txBody>
      </p:sp>
      <p:sp>
        <p:nvSpPr>
          <p:cNvPr id="25" name="Line 23"/>
          <p:cNvSpPr>
            <a:spLocks noChangeShapeType="1"/>
          </p:cNvSpPr>
          <p:nvPr/>
        </p:nvSpPr>
        <p:spPr bwMode="auto">
          <a:xfrm>
            <a:off x="2654810" y="5386784"/>
            <a:ext cx="5337175" cy="0"/>
          </a:xfrm>
          <a:prstGeom prst="line">
            <a:avLst/>
          </a:prstGeom>
          <a:noFill/>
          <a:ln w="38100">
            <a:solidFill>
              <a:srgbClr val="F4BF28"/>
            </a:solidFill>
            <a:round/>
            <a:headEnd/>
            <a:tailEnd type="stealth" w="lg" len="med"/>
          </a:ln>
        </p:spPr>
        <p:txBody>
          <a:bodyPr/>
          <a:lstStyle/>
          <a:p>
            <a:endParaRPr lang="he-IL">
              <a:solidFill>
                <a:schemeClr val="tx1"/>
              </a:solidFill>
            </a:endParaRPr>
          </a:p>
        </p:txBody>
      </p:sp>
      <p:sp>
        <p:nvSpPr>
          <p:cNvPr id="26" name="Text Box 24"/>
          <p:cNvSpPr txBox="1">
            <a:spLocks noChangeArrowheads="1"/>
          </p:cNvSpPr>
          <p:nvPr/>
        </p:nvSpPr>
        <p:spPr bwMode="auto">
          <a:xfrm>
            <a:off x="2880235" y="5034359"/>
            <a:ext cx="3319463" cy="286232"/>
          </a:xfrm>
          <a:prstGeom prst="rect">
            <a:avLst/>
          </a:prstGeom>
          <a:noFill/>
          <a:ln w="12700" algn="ctr">
            <a:noFill/>
            <a:miter lim="800000"/>
            <a:headEnd/>
            <a:tailEnd/>
          </a:ln>
        </p:spPr>
        <p:txBody>
          <a:bodyPr>
            <a:spAutoFit/>
          </a:bodyPr>
          <a:lstStyle/>
          <a:p>
            <a:pPr marL="342900" indent="-342900">
              <a:lnSpc>
                <a:spcPct val="90000"/>
              </a:lnSpc>
            </a:pPr>
            <a:r>
              <a:rPr lang="en-US">
                <a:solidFill>
                  <a:schemeClr val="tx1"/>
                </a:solidFill>
                <a:latin typeface="Arial" pitchFamily="34" charset="0"/>
              </a:rPr>
              <a:t>Resolve `A` www.bob.com</a:t>
            </a:r>
          </a:p>
        </p:txBody>
      </p:sp>
      <p:sp>
        <p:nvSpPr>
          <p:cNvPr id="27" name="Line 25"/>
          <p:cNvSpPr>
            <a:spLocks noChangeShapeType="1"/>
          </p:cNvSpPr>
          <p:nvPr/>
        </p:nvSpPr>
        <p:spPr bwMode="auto">
          <a:xfrm flipH="1" flipV="1">
            <a:off x="2654810" y="5843984"/>
            <a:ext cx="5337175" cy="0"/>
          </a:xfrm>
          <a:prstGeom prst="line">
            <a:avLst/>
          </a:prstGeom>
          <a:noFill/>
          <a:ln w="38100">
            <a:solidFill>
              <a:srgbClr val="F4BF28"/>
            </a:solidFill>
            <a:round/>
            <a:headEnd/>
            <a:tailEnd type="stealth" w="lg" len="med"/>
          </a:ln>
        </p:spPr>
        <p:txBody>
          <a:bodyPr/>
          <a:lstStyle/>
          <a:p>
            <a:endParaRPr lang="he-IL">
              <a:solidFill>
                <a:schemeClr val="tx1"/>
              </a:solidFill>
            </a:endParaRPr>
          </a:p>
        </p:txBody>
      </p:sp>
      <p:sp>
        <p:nvSpPr>
          <p:cNvPr id="28" name="Text Box 26"/>
          <p:cNvSpPr txBox="1">
            <a:spLocks noChangeArrowheads="1"/>
          </p:cNvSpPr>
          <p:nvPr/>
        </p:nvSpPr>
        <p:spPr bwMode="auto">
          <a:xfrm>
            <a:off x="2880235" y="5577284"/>
            <a:ext cx="3886200" cy="286232"/>
          </a:xfrm>
          <a:prstGeom prst="rect">
            <a:avLst/>
          </a:prstGeom>
          <a:noFill/>
          <a:ln w="12700" algn="ctr">
            <a:noFill/>
            <a:miter lim="800000"/>
            <a:headEnd/>
            <a:tailEnd/>
          </a:ln>
        </p:spPr>
        <p:txBody>
          <a:bodyPr>
            <a:spAutoFit/>
          </a:bodyPr>
          <a:lstStyle/>
          <a:p>
            <a:pPr marL="342900" indent="-342900">
              <a:lnSpc>
                <a:spcPct val="90000"/>
              </a:lnSpc>
            </a:pPr>
            <a:r>
              <a:rPr lang="en-US">
                <a:solidFill>
                  <a:schemeClr val="tx1"/>
                </a:solidFill>
                <a:latin typeface="Arial" pitchFamily="34" charset="0"/>
              </a:rPr>
              <a:t>`A` 156.6.6.6 (IP of www.bob.com)</a:t>
            </a:r>
          </a:p>
        </p:txBody>
      </p:sp>
      <p:sp>
        <p:nvSpPr>
          <p:cNvPr id="29" name="Line 27"/>
          <p:cNvSpPr>
            <a:spLocks noChangeShapeType="1"/>
          </p:cNvSpPr>
          <p:nvPr/>
        </p:nvSpPr>
        <p:spPr bwMode="auto">
          <a:xfrm flipH="1">
            <a:off x="749810" y="6072584"/>
            <a:ext cx="1905000" cy="0"/>
          </a:xfrm>
          <a:prstGeom prst="line">
            <a:avLst/>
          </a:prstGeom>
          <a:noFill/>
          <a:ln w="38100">
            <a:solidFill>
              <a:srgbClr val="F4BF28"/>
            </a:solidFill>
            <a:round/>
            <a:headEnd/>
            <a:tailEnd type="stealth" w="lg" len="med"/>
          </a:ln>
        </p:spPr>
        <p:txBody>
          <a:bodyPr/>
          <a:lstStyle/>
          <a:p>
            <a:endParaRPr lang="he-IL">
              <a:solidFill>
                <a:schemeClr val="tx1"/>
              </a:solidFill>
            </a:endParaRPr>
          </a:p>
        </p:txBody>
      </p:sp>
      <p:sp>
        <p:nvSpPr>
          <p:cNvPr id="30" name="Line 28"/>
          <p:cNvSpPr>
            <a:spLocks noChangeShapeType="1"/>
          </p:cNvSpPr>
          <p:nvPr/>
        </p:nvSpPr>
        <p:spPr bwMode="auto">
          <a:xfrm>
            <a:off x="749810" y="6605984"/>
            <a:ext cx="4419600" cy="0"/>
          </a:xfrm>
          <a:prstGeom prst="line">
            <a:avLst/>
          </a:prstGeom>
          <a:noFill/>
          <a:ln w="38100">
            <a:solidFill>
              <a:srgbClr val="F4BF28"/>
            </a:solidFill>
            <a:round/>
            <a:headEnd/>
            <a:tailEnd type="stealth" w="lg" len="med"/>
          </a:ln>
        </p:spPr>
        <p:txBody>
          <a:bodyPr/>
          <a:lstStyle/>
          <a:p>
            <a:endParaRPr lang="he-IL">
              <a:solidFill>
                <a:schemeClr val="tx1"/>
              </a:solidFill>
            </a:endParaRPr>
          </a:p>
        </p:txBody>
      </p:sp>
      <p:sp>
        <p:nvSpPr>
          <p:cNvPr id="31" name="Text Box 29"/>
          <p:cNvSpPr txBox="1">
            <a:spLocks noChangeArrowheads="1"/>
          </p:cNvSpPr>
          <p:nvPr/>
        </p:nvSpPr>
        <p:spPr bwMode="auto">
          <a:xfrm>
            <a:off x="902210" y="6253559"/>
            <a:ext cx="4343400" cy="286232"/>
          </a:xfrm>
          <a:prstGeom prst="rect">
            <a:avLst/>
          </a:prstGeom>
          <a:noFill/>
          <a:ln w="12700" algn="ctr">
            <a:noFill/>
            <a:miter lim="800000"/>
            <a:headEnd/>
            <a:tailEnd/>
          </a:ln>
        </p:spPr>
        <p:txBody>
          <a:bodyPr>
            <a:spAutoFit/>
          </a:bodyPr>
          <a:lstStyle/>
          <a:p>
            <a:pPr marL="342900" indent="-342900">
              <a:lnSpc>
                <a:spcPct val="90000"/>
              </a:lnSpc>
            </a:pPr>
            <a:r>
              <a:rPr lang="en-US">
                <a:solidFill>
                  <a:schemeClr val="tx1"/>
                </a:solidFill>
                <a:latin typeface="Arial" pitchFamily="34" charset="0"/>
              </a:rPr>
              <a:t>Request to 156.6.6.6 (www.bob.com)</a:t>
            </a:r>
          </a:p>
        </p:txBody>
      </p:sp>
    </p:spTree>
    <p:extLst>
      <p:ext uri="{BB962C8B-B14F-4D97-AF65-F5344CB8AC3E}">
        <p14:creationId xmlns:p14="http://schemas.microsoft.com/office/powerpoint/2010/main" val="2106922918"/>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300" name="תמונה 3"/>
          <p:cNvPicPr>
            <a:picLocks noChangeAspect="1"/>
          </p:cNvPicPr>
          <p:nvPr/>
        </p:nvPicPr>
        <p:blipFill>
          <a:blip r:embed="rId2">
            <a:extLst>
              <a:ext uri="{28A0092B-C50C-407E-A947-70E740481C1C}">
                <a14:useLocalDpi xmlns:a14="http://schemas.microsoft.com/office/drawing/2010/main" val="0"/>
              </a:ext>
            </a:extLst>
          </a:blip>
          <a:srcRect t="18262" r="40518" b="30911"/>
          <a:stretch>
            <a:fillRect/>
          </a:stretch>
        </p:blipFill>
        <p:spPr bwMode="auto">
          <a:xfrm>
            <a:off x="0" y="0"/>
            <a:ext cx="91948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כותרת 1"/>
          <p:cNvSpPr>
            <a:spLocks noGrp="1"/>
          </p:cNvSpPr>
          <p:nvPr>
            <p:ph type="title"/>
          </p:nvPr>
        </p:nvSpPr>
        <p:spPr/>
        <p:txBody>
          <a:bodyPr/>
          <a:lstStyle/>
          <a:p>
            <a:endParaRPr lang="he-IL"/>
          </a:p>
        </p:txBody>
      </p:sp>
    </p:spTree>
    <p:extLst>
      <p:ext uri="{BB962C8B-B14F-4D97-AF65-F5344CB8AC3E}">
        <p14:creationId xmlns:p14="http://schemas.microsoft.com/office/powerpoint/2010/main" val="1930689780"/>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24" name="תמונה 3"/>
          <p:cNvPicPr>
            <a:picLocks noChangeAspect="1"/>
          </p:cNvPicPr>
          <p:nvPr/>
        </p:nvPicPr>
        <p:blipFill rotWithShape="1">
          <a:blip r:embed="rId3">
            <a:extLst>
              <a:ext uri="{28A0092B-C50C-407E-A947-70E740481C1C}">
                <a14:useLocalDpi xmlns:a14="http://schemas.microsoft.com/office/drawing/2010/main" val="0"/>
              </a:ext>
            </a:extLst>
          </a:blip>
          <a:srcRect t="19287" r="40898" b="3553"/>
          <a:stretch/>
        </p:blipFill>
        <p:spPr bwMode="auto">
          <a:xfrm>
            <a:off x="-12701" y="18347"/>
            <a:ext cx="9156701" cy="6723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כותרת 1"/>
          <p:cNvSpPr>
            <a:spLocks noGrp="1"/>
          </p:cNvSpPr>
          <p:nvPr>
            <p:ph type="title"/>
          </p:nvPr>
        </p:nvSpPr>
        <p:spPr/>
        <p:txBody>
          <a:bodyPr/>
          <a:lstStyle/>
          <a:p>
            <a:endParaRPr lang="he-IL"/>
          </a:p>
        </p:txBody>
      </p:sp>
    </p:spTree>
    <p:extLst>
      <p:ext uri="{BB962C8B-B14F-4D97-AF65-F5344CB8AC3E}">
        <p14:creationId xmlns:p14="http://schemas.microsoft.com/office/powerpoint/2010/main" val="211226371"/>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8" name="תמונה 3"/>
          <p:cNvPicPr>
            <a:picLocks noChangeAspect="1"/>
          </p:cNvPicPr>
          <p:nvPr/>
        </p:nvPicPr>
        <p:blipFill>
          <a:blip r:embed="rId2">
            <a:extLst>
              <a:ext uri="{28A0092B-C50C-407E-A947-70E740481C1C}">
                <a14:useLocalDpi xmlns:a14="http://schemas.microsoft.com/office/drawing/2010/main" val="0"/>
              </a:ext>
            </a:extLst>
          </a:blip>
          <a:srcRect t="23390" r="40704" b="21567"/>
          <a:stretch>
            <a:fillRect/>
          </a:stretch>
        </p:blipFill>
        <p:spPr bwMode="auto">
          <a:xfrm>
            <a:off x="0" y="1628800"/>
            <a:ext cx="9047163" cy="4724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6068666"/>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2"/>
          <p:cNvSpPr txBox="1">
            <a:spLocks noGrp="1" noChangeArrowheads="1"/>
          </p:cNvSpPr>
          <p:nvPr/>
        </p:nvSpPr>
        <p:spPr bwMode="auto">
          <a:xfrm>
            <a:off x="-1588" y="6570663"/>
            <a:ext cx="504826" cy="287337"/>
          </a:xfrm>
          <a:prstGeom prst="rect">
            <a:avLst/>
          </a:prstGeom>
          <a:noFill/>
          <a:ln>
            <a:miter lim="800000"/>
            <a:headEnd/>
            <a:tailEnd/>
          </a:ln>
        </p:spPr>
        <p:txBody>
          <a:bodyPr anchor="b"/>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algn="r">
              <a:spcBef>
                <a:spcPct val="20000"/>
              </a:spcBef>
              <a:buClr>
                <a:schemeClr val="accent2"/>
              </a:buClr>
              <a:buSzPct val="85000"/>
              <a:buFont typeface="ZapfDingbats" pitchFamily="82" charset="2"/>
              <a:buNone/>
              <a:defRPr/>
            </a:pPr>
            <a:fld id="{EAA5FA0F-0FB8-4947-A3EA-D16D5CC57558}" type="slidenum">
              <a:rPr lang="he-IL" sz="1200" smtClean="0">
                <a:solidFill>
                  <a:srgbClr val="000000"/>
                </a:solidFill>
                <a:effectLst>
                  <a:outerShdw blurRad="38100" dist="38100" dir="2700000" algn="tl">
                    <a:srgbClr val="C0C0C0"/>
                  </a:outerShdw>
                </a:effectLst>
                <a:ea typeface="MS PGothic" panose="020B0600070205080204" pitchFamily="34" charset="-128"/>
              </a:rPr>
              <a:pPr algn="r">
                <a:spcBef>
                  <a:spcPct val="20000"/>
                </a:spcBef>
                <a:buClr>
                  <a:schemeClr val="accent2"/>
                </a:buClr>
                <a:buSzPct val="85000"/>
                <a:buFont typeface="ZapfDingbats" pitchFamily="82" charset="2"/>
                <a:buNone/>
                <a:defRPr/>
              </a:pPr>
              <a:t>97</a:t>
            </a:fld>
            <a:endParaRPr lang="en-US" sz="1200" smtClean="0">
              <a:solidFill>
                <a:srgbClr val="000000"/>
              </a:solidFill>
              <a:effectLst>
                <a:outerShdw blurRad="38100" dist="38100" dir="2700000" algn="tl">
                  <a:srgbClr val="C0C0C0"/>
                </a:outerShdw>
              </a:effectLst>
              <a:ea typeface="MS PGothic" panose="020B0600070205080204" pitchFamily="34" charset="-128"/>
            </a:endParaRPr>
          </a:p>
        </p:txBody>
      </p:sp>
      <p:sp>
        <p:nvSpPr>
          <p:cNvPr id="186371" name="Footer Placeholder 2"/>
          <p:cNvSpPr txBox="1">
            <a:spLocks noGrp="1"/>
          </p:cNvSpPr>
          <p:nvPr/>
        </p:nvSpPr>
        <p:spPr bwMode="auto">
          <a:xfrm>
            <a:off x="7618413" y="6532563"/>
            <a:ext cx="14525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100000"/>
              </a:lnSpc>
              <a:spcBef>
                <a:spcPct val="0"/>
              </a:spcBef>
              <a:buClrTx/>
              <a:buSzTx/>
              <a:buFontTx/>
              <a:buNone/>
            </a:pPr>
            <a:r>
              <a:rPr lang="en-US" altLang="he-IL" sz="1200">
                <a:latin typeface="Arial" panose="020B0604020202020204" pitchFamily="34" charset="0"/>
              </a:rPr>
              <a:t>Application  2-</a:t>
            </a:r>
            <a:fld id="{7866E325-7F98-42B5-9000-17428BB1464F}" type="slidenum">
              <a:rPr lang="en-US" altLang="he-IL" sz="1200">
                <a:latin typeface="Arial" panose="020B0604020202020204" pitchFamily="34" charset="0"/>
              </a:rPr>
              <a:pPr algn="r">
                <a:lnSpc>
                  <a:spcPct val="100000"/>
                </a:lnSpc>
                <a:spcBef>
                  <a:spcPct val="0"/>
                </a:spcBef>
                <a:buClrTx/>
                <a:buSzTx/>
                <a:buFontTx/>
                <a:buNone/>
              </a:pPr>
              <a:t>97</a:t>
            </a:fld>
            <a:endParaRPr lang="en-US" altLang="he-IL" sz="1200">
              <a:latin typeface="Arial" panose="020B0604020202020204" pitchFamily="34" charset="0"/>
            </a:endParaRPr>
          </a:p>
        </p:txBody>
      </p:sp>
      <p:pic>
        <p:nvPicPr>
          <p:cNvPr id="186372" name="תמונה 1"/>
          <p:cNvPicPr>
            <a:picLocks noChangeAspect="1"/>
          </p:cNvPicPr>
          <p:nvPr/>
        </p:nvPicPr>
        <p:blipFill>
          <a:blip r:embed="rId2">
            <a:extLst>
              <a:ext uri="{28A0092B-C50C-407E-A947-70E740481C1C}">
                <a14:useLocalDpi xmlns:a14="http://schemas.microsoft.com/office/drawing/2010/main" val="0"/>
              </a:ext>
            </a:extLst>
          </a:blip>
          <a:srcRect t="26923" r="41219" b="16211"/>
          <a:stretch>
            <a:fillRect/>
          </a:stretch>
        </p:blipFill>
        <p:spPr bwMode="auto">
          <a:xfrm>
            <a:off x="-1588" y="0"/>
            <a:ext cx="9004301" cy="490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כותרת 1"/>
          <p:cNvSpPr>
            <a:spLocks noGrp="1"/>
          </p:cNvSpPr>
          <p:nvPr>
            <p:ph type="title"/>
          </p:nvPr>
        </p:nvSpPr>
        <p:spPr/>
        <p:txBody>
          <a:bodyPr/>
          <a:lstStyle/>
          <a:p>
            <a:endParaRPr lang="he-IL"/>
          </a:p>
        </p:txBody>
      </p:sp>
      <p:sp>
        <p:nvSpPr>
          <p:cNvPr id="3" name="מציין מיקום טקסט 2"/>
          <p:cNvSpPr>
            <a:spLocks noGrp="1"/>
          </p:cNvSpPr>
          <p:nvPr>
            <p:ph type="body" idx="1"/>
          </p:nvPr>
        </p:nvSpPr>
        <p:spPr/>
        <p:txBody>
          <a:bodyPr/>
          <a:lstStyle/>
          <a:p>
            <a:endParaRPr lang="he-IL"/>
          </a:p>
        </p:txBody>
      </p:sp>
    </p:spTree>
    <p:extLst>
      <p:ext uri="{BB962C8B-B14F-4D97-AF65-F5344CB8AC3E}">
        <p14:creationId xmlns:p14="http://schemas.microsoft.com/office/powerpoint/2010/main" val="239410071"/>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40" name="מלבן 4"/>
          <p:cNvSpPr>
            <a:spLocks noChangeArrowheads="1"/>
          </p:cNvSpPr>
          <p:nvPr/>
        </p:nvSpPr>
        <p:spPr bwMode="auto">
          <a:xfrm>
            <a:off x="683568" y="1700808"/>
            <a:ext cx="8367713" cy="4197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rtl="1">
              <a:lnSpc>
                <a:spcPct val="150000"/>
              </a:lnSpc>
              <a:spcBef>
                <a:spcPct val="0"/>
              </a:spcBef>
              <a:buClrTx/>
              <a:buSzTx/>
              <a:buFont typeface="Arial" panose="020B0604020202020204" pitchFamily="34" charset="0"/>
              <a:buChar char="•"/>
            </a:pPr>
            <a:r>
              <a:rPr lang="he-IL" altLang="he-IL" sz="2000" dirty="0" smtClean="0">
                <a:latin typeface="Calibri" panose="020F0502020204030204" pitchFamily="34" charset="0"/>
              </a:rPr>
              <a:t>יוסי </a:t>
            </a:r>
            <a:r>
              <a:rPr lang="he-IL" altLang="he-IL" sz="2000" dirty="0">
                <a:latin typeface="Calibri" panose="020F0502020204030204" pitchFamily="34" charset="0"/>
              </a:rPr>
              <a:t>פתח אתר ורכש שם דומיין לאתר: </a:t>
            </a:r>
            <a:r>
              <a:rPr lang="en-US" altLang="he-IL" sz="2000" dirty="0">
                <a:latin typeface="Calibri" panose="020F0502020204030204" pitchFamily="34" charset="0"/>
                <a:hlinkClick r:id="rId3"/>
              </a:rPr>
              <a:t>www.yossi.co.il</a:t>
            </a:r>
            <a:r>
              <a:rPr lang="he-IL" altLang="he-IL" sz="2000" dirty="0">
                <a:latin typeface="Calibri" panose="020F0502020204030204" pitchFamily="34" charset="0"/>
              </a:rPr>
              <a:t>, יוסי משתמש בשירותי אכסון אתרים של </a:t>
            </a:r>
            <a:r>
              <a:rPr lang="en-US" altLang="he-IL" sz="2000" dirty="0" err="1">
                <a:latin typeface="Calibri" panose="020F0502020204030204" pitchFamily="34" charset="0"/>
              </a:rPr>
              <a:t>GoDaddy</a:t>
            </a:r>
            <a:r>
              <a:rPr lang="he-IL" altLang="he-IL" sz="2000" dirty="0">
                <a:latin typeface="Calibri" panose="020F0502020204030204" pitchFamily="34" charset="0"/>
              </a:rPr>
              <a:t> והאתר שלו מאוחסן בשרת שכתובתו 66.96.147.149. לאחר שנה שבה פעל האתר ללא בעיות החליטו בחברת </a:t>
            </a:r>
            <a:r>
              <a:rPr lang="en-US" altLang="he-IL" sz="2000" dirty="0" err="1">
                <a:latin typeface="Calibri" panose="020F0502020204030204" pitchFamily="34" charset="0"/>
              </a:rPr>
              <a:t>GoDaddy</a:t>
            </a:r>
            <a:r>
              <a:rPr lang="he-IL" altLang="he-IL" sz="2000" dirty="0">
                <a:latin typeface="Calibri" panose="020F0502020204030204" pitchFamily="34" charset="0"/>
              </a:rPr>
              <a:t> להעביר את האתר של יוסי לשרת אחר שכתובתו </a:t>
            </a:r>
            <a:r>
              <a:rPr lang="he-IL" altLang="he-IL" sz="2000" dirty="0">
                <a:latin typeface="Arial" panose="020B0604020202020204" pitchFamily="34" charset="0"/>
              </a:rPr>
              <a:t>66.96.147.200</a:t>
            </a:r>
            <a:r>
              <a:rPr lang="he-IL" altLang="he-IL" sz="2000" dirty="0">
                <a:latin typeface="Calibri" panose="020F0502020204030204" pitchFamily="34" charset="0"/>
              </a:rPr>
              <a:t> . אילו שינויים ידרשו לבצע במערכת ה- </a:t>
            </a:r>
            <a:r>
              <a:rPr lang="en-US" altLang="he-IL" sz="2000" dirty="0">
                <a:latin typeface="Calibri" panose="020F0502020204030204" pitchFamily="34" charset="0"/>
              </a:rPr>
              <a:t>DNS</a:t>
            </a:r>
            <a:r>
              <a:rPr lang="he-IL" altLang="he-IL" sz="2000" dirty="0">
                <a:latin typeface="Calibri" panose="020F0502020204030204" pitchFamily="34" charset="0"/>
              </a:rPr>
              <a:t> כדי שהגולשים באתר יוכלו להמשיך לגלוש לאתר של יוסי ללא בעיות.</a:t>
            </a:r>
          </a:p>
          <a:p>
            <a:pPr algn="r" rtl="1">
              <a:lnSpc>
                <a:spcPct val="150000"/>
              </a:lnSpc>
              <a:spcBef>
                <a:spcPct val="0"/>
              </a:spcBef>
              <a:buClrTx/>
              <a:buSzTx/>
              <a:buFont typeface="Arial" panose="020B0604020202020204" pitchFamily="34" charset="0"/>
              <a:buChar char="•"/>
            </a:pPr>
            <a:r>
              <a:rPr lang="he-IL" altLang="he-IL" sz="2000" dirty="0">
                <a:latin typeface="Calibri" panose="020F0502020204030204" pitchFamily="34" charset="0"/>
              </a:rPr>
              <a:t>לאור השינויים יוסי החליט לשנות את חברת האחסון לחברה אחרת בעלת שרתים אחרים. אילו שינויים ידרשו לבצע במערכת ה- </a:t>
            </a:r>
            <a:r>
              <a:rPr lang="en-US" altLang="he-IL" sz="2000" dirty="0">
                <a:latin typeface="Calibri" panose="020F0502020204030204" pitchFamily="34" charset="0"/>
              </a:rPr>
              <a:t>DNS</a:t>
            </a:r>
            <a:r>
              <a:rPr lang="he-IL" altLang="he-IL" sz="2000" dirty="0">
                <a:latin typeface="Calibri" panose="020F0502020204030204" pitchFamily="34" charset="0"/>
              </a:rPr>
              <a:t> במקרה זה.</a:t>
            </a:r>
            <a:endParaRPr lang="en-US" altLang="he-IL" sz="2000" dirty="0">
              <a:latin typeface="Calibri" panose="020F0502020204030204" pitchFamily="34" charset="0"/>
            </a:endParaRPr>
          </a:p>
          <a:p>
            <a:pPr algn="r" rtl="1">
              <a:lnSpc>
                <a:spcPct val="150000"/>
              </a:lnSpc>
              <a:spcBef>
                <a:spcPct val="0"/>
              </a:spcBef>
              <a:spcAft>
                <a:spcPts val="1000"/>
              </a:spcAft>
              <a:buClrTx/>
              <a:buSzTx/>
              <a:buFontTx/>
              <a:buNone/>
            </a:pPr>
            <a:r>
              <a:rPr lang="he-IL" altLang="he-IL" sz="2000" dirty="0">
                <a:latin typeface="Calibri" panose="020F0502020204030204" pitchFamily="34" charset="0"/>
              </a:rPr>
              <a:t> </a:t>
            </a:r>
            <a:endParaRPr lang="en-US" altLang="he-IL" sz="2000" dirty="0">
              <a:latin typeface="Calibri" panose="020F0502020204030204" pitchFamily="34" charset="0"/>
            </a:endParaRPr>
          </a:p>
        </p:txBody>
      </p:sp>
      <p:sp>
        <p:nvSpPr>
          <p:cNvPr id="3" name="Title 1"/>
          <p:cNvSpPr>
            <a:spLocks noGrp="1"/>
          </p:cNvSpPr>
          <p:nvPr>
            <p:ph type="title"/>
          </p:nvPr>
        </p:nvSpPr>
        <p:spPr>
          <a:xfrm>
            <a:off x="179512" y="274637"/>
            <a:ext cx="8964488" cy="1143000"/>
          </a:xfrm>
        </p:spPr>
        <p:txBody>
          <a:bodyPr/>
          <a:lstStyle/>
          <a:p>
            <a:pPr lvl="0" algn="r" rtl="1"/>
            <a:r>
              <a:rPr lang="he-IL" sz="4000" dirty="0" smtClean="0">
                <a:solidFill>
                  <a:schemeClr val="bg1"/>
                </a:solidFill>
              </a:rPr>
              <a:t>שאלה</a:t>
            </a:r>
            <a:endParaRPr lang="he-IL" sz="4000" dirty="0">
              <a:solidFill>
                <a:schemeClr val="bg1"/>
              </a:solidFill>
            </a:endParaRPr>
          </a:p>
        </p:txBody>
      </p:sp>
    </p:spTree>
    <p:extLst>
      <p:ext uri="{BB962C8B-B14F-4D97-AF65-F5344CB8AC3E}">
        <p14:creationId xmlns:p14="http://schemas.microsoft.com/office/powerpoint/2010/main" val="3412806074"/>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VSHAPEID" val="HKgGNh49FGevdb01pav1lm"/>
</p:tagLst>
</file>

<file path=ppt/tags/tag10.xml><?xml version="1.0" encoding="utf-8"?>
<p:tagLst xmlns:a="http://schemas.openxmlformats.org/drawingml/2006/main" xmlns:r="http://schemas.openxmlformats.org/officeDocument/2006/relationships" xmlns:p="http://schemas.openxmlformats.org/presentationml/2006/main">
  <p:tag name="DVSECTIONID" val="4dqpM4lEUGuwpgAXKUknZ2"/>
</p:tagLst>
</file>

<file path=ppt/tags/tag11.xml><?xml version="1.0" encoding="utf-8"?>
<p:tagLst xmlns:a="http://schemas.openxmlformats.org/drawingml/2006/main" xmlns:r="http://schemas.openxmlformats.org/officeDocument/2006/relationships" xmlns:p="http://schemas.openxmlformats.org/presentationml/2006/main">
  <p:tag name="DVSHAPEID" val="K7vjQ9MLdS6Ji7U75mISks"/>
</p:tagLst>
</file>

<file path=ppt/tags/tag12.xml><?xml version="1.0" encoding="utf-8"?>
<p:tagLst xmlns:a="http://schemas.openxmlformats.org/drawingml/2006/main" xmlns:r="http://schemas.openxmlformats.org/officeDocument/2006/relationships" xmlns:p="http://schemas.openxmlformats.org/presentationml/2006/main">
  <p:tag name="DVSHAPEID" val="reopDSsj9gz6NShw4LQLtO"/>
</p:tagLst>
</file>

<file path=ppt/tags/tag2.xml><?xml version="1.0" encoding="utf-8"?>
<p:tagLst xmlns:a="http://schemas.openxmlformats.org/drawingml/2006/main" xmlns:r="http://schemas.openxmlformats.org/officeDocument/2006/relationships" xmlns:p="http://schemas.openxmlformats.org/presentationml/2006/main">
  <p:tag name="DVSHAPEID" val="uiHp0D4N2TCdMZXWf1giYJ"/>
</p:tagLst>
</file>

<file path=ppt/tags/tag3.xml><?xml version="1.0" encoding="utf-8"?>
<p:tagLst xmlns:a="http://schemas.openxmlformats.org/drawingml/2006/main" xmlns:r="http://schemas.openxmlformats.org/officeDocument/2006/relationships" xmlns:p="http://schemas.openxmlformats.org/presentationml/2006/main">
  <p:tag name="DVSHAPEID" val="a1B0EpPjaLskfYYogr5SDk"/>
</p:tagLst>
</file>

<file path=ppt/tags/tag4.xml><?xml version="1.0" encoding="utf-8"?>
<p:tagLst xmlns:a="http://schemas.openxmlformats.org/drawingml/2006/main" xmlns:r="http://schemas.openxmlformats.org/officeDocument/2006/relationships" xmlns:p="http://schemas.openxmlformats.org/presentationml/2006/main">
  <p:tag name="DVSECTIONID" val="5kNhWKkP8gMA89EcM71Uxu"/>
</p:tagLst>
</file>

<file path=ppt/tags/tag5.xml><?xml version="1.0" encoding="utf-8"?>
<p:tagLst xmlns:a="http://schemas.openxmlformats.org/drawingml/2006/main" xmlns:r="http://schemas.openxmlformats.org/officeDocument/2006/relationships" xmlns:p="http://schemas.openxmlformats.org/presentationml/2006/main">
  <p:tag name="DVSHAPEID" val="GCGUUVgCvQ99xHwOC34W5X"/>
</p:tagLst>
</file>

<file path=ppt/tags/tag6.xml><?xml version="1.0" encoding="utf-8"?>
<p:tagLst xmlns:a="http://schemas.openxmlformats.org/drawingml/2006/main" xmlns:r="http://schemas.openxmlformats.org/officeDocument/2006/relationships" xmlns:p="http://schemas.openxmlformats.org/presentationml/2006/main">
  <p:tag name="DVSHAPEID" val="jyZMPUUCwHHjj6aKAKMOnd"/>
</p:tagLst>
</file>

<file path=ppt/tags/tag7.xml><?xml version="1.0" encoding="utf-8"?>
<p:tagLst xmlns:a="http://schemas.openxmlformats.org/drawingml/2006/main" xmlns:r="http://schemas.openxmlformats.org/officeDocument/2006/relationships" xmlns:p="http://schemas.openxmlformats.org/presentationml/2006/main">
  <p:tag name="DVSECTIONID" val="4dqpM4lEUGuwpgAXKUknZ2"/>
</p:tagLst>
</file>

<file path=ppt/tags/tag8.xml><?xml version="1.0" encoding="utf-8"?>
<p:tagLst xmlns:a="http://schemas.openxmlformats.org/drawingml/2006/main" xmlns:r="http://schemas.openxmlformats.org/officeDocument/2006/relationships" xmlns:p="http://schemas.openxmlformats.org/presentationml/2006/main">
  <p:tag name="DVSHAPEID" val="K7vjQ9MLdS6Ji7U75mISks"/>
</p:tagLst>
</file>

<file path=ppt/tags/tag9.xml><?xml version="1.0" encoding="utf-8"?>
<p:tagLst xmlns:a="http://schemas.openxmlformats.org/drawingml/2006/main" xmlns:r="http://schemas.openxmlformats.org/officeDocument/2006/relationships" xmlns:p="http://schemas.openxmlformats.org/presentationml/2006/main">
  <p:tag name="DVSHAPEID" val="reopDSsj9gz6NShw4LQLtO"/>
</p:tagLst>
</file>

<file path=ppt/theme/theme1.xml><?xml version="1.0" encoding="utf-8"?>
<a:theme xmlns:a="http://schemas.openxmlformats.org/drawingml/2006/main" name="paper-plane">
  <a:themeElements>
    <a:clrScheme name="Custom 354">
      <a:dk1>
        <a:srgbClr val="000000"/>
      </a:dk1>
      <a:lt1>
        <a:srgbClr val="FFFFFF"/>
      </a:lt1>
      <a:dk2>
        <a:srgbClr val="30182B"/>
      </a:dk2>
      <a:lt2>
        <a:srgbClr val="DFDFDF"/>
      </a:lt2>
      <a:accent1>
        <a:srgbClr val="592D50"/>
      </a:accent1>
      <a:accent2>
        <a:srgbClr val="D3A67A"/>
      </a:accent2>
      <a:accent3>
        <a:srgbClr val="45485F"/>
      </a:accent3>
      <a:accent4>
        <a:srgbClr val="6B9756"/>
      </a:accent4>
      <a:accent5>
        <a:srgbClr val="7D576E"/>
      </a:accent5>
      <a:accent6>
        <a:srgbClr val="4C1A23"/>
      </a:accent6>
      <a:hlink>
        <a:srgbClr val="511E3E"/>
      </a:hlink>
      <a:folHlink>
        <a:srgbClr val="9EA0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15661</TotalTime>
  <Words>7747</Words>
  <Application>Microsoft Office PowerPoint</Application>
  <PresentationFormat>‫הצגה על המסך (4:3)</PresentationFormat>
  <Paragraphs>1464</Paragraphs>
  <Slides>149</Slides>
  <Notes>70</Notes>
  <HiddenSlides>14</HiddenSlides>
  <MMClips>0</MMClips>
  <ScaleCrop>false</ScaleCrop>
  <HeadingPairs>
    <vt:vector size="6" baseType="variant">
      <vt:variant>
        <vt:lpstr>ערכת נושא</vt:lpstr>
      </vt:variant>
      <vt:variant>
        <vt:i4>1</vt:i4>
      </vt:variant>
      <vt:variant>
        <vt:lpstr>שרתי OLE מוטבעים</vt:lpstr>
      </vt:variant>
      <vt:variant>
        <vt:i4>3</vt:i4>
      </vt:variant>
      <vt:variant>
        <vt:lpstr>כותרות שקופיות</vt:lpstr>
      </vt:variant>
      <vt:variant>
        <vt:i4>149</vt:i4>
      </vt:variant>
    </vt:vector>
  </HeadingPairs>
  <TitlesOfParts>
    <vt:vector size="153" baseType="lpstr">
      <vt:lpstr>paper-plane</vt:lpstr>
      <vt:lpstr>Clip</vt:lpstr>
      <vt:lpstr>Equation</vt:lpstr>
      <vt:lpstr>VISIO</vt:lpstr>
      <vt:lpstr>רשתות תקשורת מחשבים פרק 2 – שכבת האפליקציה</vt:lpstr>
      <vt:lpstr>יישומי רשת ופרוטוקול שכבת היישום</vt:lpstr>
      <vt:lpstr>מה פרוטוקול אפליקציה צריך להגדיר?</vt:lpstr>
      <vt:lpstr>תהליכים ותקשורת </vt:lpstr>
      <vt:lpstr>מצגת של PowerPoint</vt:lpstr>
      <vt:lpstr>פנייה לתהליכים </vt:lpstr>
      <vt:lpstr>מצגת של PowerPoint</vt:lpstr>
      <vt:lpstr>בחירת שרות תעבורה...</vt:lpstr>
      <vt:lpstr>שרותי שכבת התעבורה באינטרנט</vt:lpstr>
      <vt:lpstr>HTTP  - HyperText Transfer Protocol </vt:lpstr>
      <vt:lpstr>Web ו-HTTP</vt:lpstr>
      <vt:lpstr>URL VS URI</vt:lpstr>
      <vt:lpstr>סקירה של HTTP</vt:lpstr>
      <vt:lpstr>סקירה של  HTTP</vt:lpstr>
      <vt:lpstr>הודעת בקשה ב-HTTP:</vt:lpstr>
      <vt:lpstr>הודעת בקשה ב-HTTP:</vt:lpstr>
      <vt:lpstr>הודעת בקשה ב-HTTP:</vt:lpstr>
      <vt:lpstr>הודעת בקשה ב-HTTP:</vt:lpstr>
      <vt:lpstr>הודעת בקשה ב-HTTP:</vt:lpstr>
      <vt:lpstr>הודעת בקשה ב-HTTP:</vt:lpstr>
      <vt:lpstr>הודעת תגובה ב-HTTP:</vt:lpstr>
      <vt:lpstr>הודעת תגובה ב-HTTP:</vt:lpstr>
      <vt:lpstr>הודעת תגובה ב-HTTP:</vt:lpstr>
      <vt:lpstr>הודעת תגובה ב-HTTP:</vt:lpstr>
      <vt:lpstr>הודעת תגובה ב-HTTP:</vt:lpstr>
      <vt:lpstr>הודעת תגובה ב-HTTP:</vt:lpstr>
      <vt:lpstr>מצגת של PowerPoint</vt:lpstr>
      <vt:lpstr>מצגת של PowerPoint</vt:lpstr>
      <vt:lpstr>HTTP  - גרסאות</vt:lpstr>
      <vt:lpstr>כמה זמן לקח להוריד דף עם 3 תמונות?</vt:lpstr>
      <vt:lpstr>מקצה שיפורים</vt:lpstr>
      <vt:lpstr>HTTP  1.1 </vt:lpstr>
      <vt:lpstr> HTTP 1.1 pipe</vt:lpstr>
      <vt:lpstr>שאלה 1</vt:lpstr>
      <vt:lpstr>שאלה 2</vt:lpstr>
      <vt:lpstr> Reuse of TCP/IP Connection</vt:lpstr>
      <vt:lpstr>Sender Keep alive Header</vt:lpstr>
      <vt:lpstr>מצגת של PowerPoint</vt:lpstr>
      <vt:lpstr>תגובות קוד סטטוס של  HTTP</vt:lpstr>
      <vt:lpstr>העלאה של קלט מ-web form</vt:lpstr>
      <vt:lpstr>HTTP: Clients and Servers</vt:lpstr>
      <vt:lpstr>Web-Content: Static vs Dynamic</vt:lpstr>
      <vt:lpstr>Application Server</vt:lpstr>
      <vt:lpstr>הודעת תגובה ב-HTTP:</vt:lpstr>
      <vt:lpstr>הודעת תגובה ב-HTTP:</vt:lpstr>
      <vt:lpstr>שיפורים אפשריים</vt:lpstr>
      <vt:lpstr>שיפורים – לא בהכרח בפרוטוקול</vt:lpstr>
      <vt:lpstr>Security and HTTP</vt:lpstr>
      <vt:lpstr>HTTP Authentication</vt:lpstr>
      <vt:lpstr>HTTP Authentication</vt:lpstr>
      <vt:lpstr>HTTP Digest Authentication</vt:lpstr>
      <vt:lpstr>HTTP Digest Authentication</vt:lpstr>
      <vt:lpstr>Man in the middle attack</vt:lpstr>
      <vt:lpstr>HTTPS</vt:lpstr>
      <vt:lpstr>HTTPS</vt:lpstr>
      <vt:lpstr>שיפורים – לא בהכרח בפרוטוקול</vt:lpstr>
      <vt:lpstr>Web Sessions?</vt:lpstr>
      <vt:lpstr>איך אפשר לנהל session ב- HTTP?</vt:lpstr>
      <vt:lpstr>איך אפשר לנהל session ב- HTTP?</vt:lpstr>
      <vt:lpstr>הפתרון: cookies</vt:lpstr>
      <vt:lpstr>עוגיות (cookies): דוגמה</vt:lpstr>
      <vt:lpstr>Cookies: keeping “state” (cont.)</vt:lpstr>
      <vt:lpstr>Cookies: Wireshark example</vt:lpstr>
      <vt:lpstr>שיפורים – לא בהכרח בפרוטוקול</vt:lpstr>
      <vt:lpstr>Web Cache – בשרת הפרוקסי</vt:lpstr>
      <vt:lpstr>Web Cache – בשרת הפרוקסי</vt:lpstr>
      <vt:lpstr>Conditional GET</vt:lpstr>
      <vt:lpstr>עוד על caching </vt:lpstr>
      <vt:lpstr>שיפורים – לא בהכרח בפרוטוקול</vt:lpstr>
      <vt:lpstr>Places you meet http but you don’t know</vt:lpstr>
      <vt:lpstr>Adaptive HTTP Streaming System (Protocol) </vt:lpstr>
      <vt:lpstr>HTTP Request and Response</vt:lpstr>
      <vt:lpstr>MPD</vt:lpstr>
      <vt:lpstr>מצגת של PowerPoint</vt:lpstr>
      <vt:lpstr> Why Adaptive ? Meet our best video friend</vt:lpstr>
      <vt:lpstr>אבל רגע – איך אני מגיע לשרת? ישר ישר ואז ימינה? וויז?</vt:lpstr>
      <vt:lpstr>DNS</vt:lpstr>
      <vt:lpstr>DNS: Domain Name System</vt:lpstr>
      <vt:lpstr>פירוט הדרישות מ- DNS</vt:lpstr>
      <vt:lpstr>DNS – פתרון...</vt:lpstr>
      <vt:lpstr>Distributed Hierarchical Database</vt:lpstr>
      <vt:lpstr>שרתי שמות בסיס (root)</vt:lpstr>
      <vt:lpstr>שרתי TLD</vt:lpstr>
      <vt:lpstr>שרתי DNS מהימנים</vt:lpstr>
      <vt:lpstr>למה צריך עוד רמה של שרתים מהימנים?</vt:lpstr>
      <vt:lpstr>שרתי שמות מקומיים</vt:lpstr>
      <vt:lpstr>דוגמה:</vt:lpstr>
      <vt:lpstr>Interactive Animations</vt:lpstr>
      <vt:lpstr>DNS Message Replay Details</vt:lpstr>
      <vt:lpstr>DNS query </vt:lpstr>
      <vt:lpstr>When a DNS client needs to look up a name</vt:lpstr>
      <vt:lpstr>DNS protocol, messages</vt:lpstr>
      <vt:lpstr>מצגת של PowerPoint</vt:lpstr>
      <vt:lpstr>Example: Typical, Iterative Resolution</vt:lpstr>
      <vt:lpstr>מצגת של PowerPoint</vt:lpstr>
      <vt:lpstr>מצגת של PowerPoint</vt:lpstr>
      <vt:lpstr>מצגת של PowerPoint</vt:lpstr>
      <vt:lpstr>מצגת של PowerPoint</vt:lpstr>
      <vt:lpstr>שאלה</vt:lpstr>
      <vt:lpstr>שאלה</vt:lpstr>
      <vt:lpstr>שאלה</vt:lpstr>
      <vt:lpstr>DNS</vt:lpstr>
      <vt:lpstr>DNS</vt:lpstr>
      <vt:lpstr>DNS</vt:lpstr>
      <vt:lpstr>DNS Propagation</vt:lpstr>
      <vt:lpstr>Caching vs. Freshness</vt:lpstr>
      <vt:lpstr>Aliasing and Load Balancing</vt:lpstr>
      <vt:lpstr>Denial Of Service</vt:lpstr>
      <vt:lpstr>Denial Of Service</vt:lpstr>
      <vt:lpstr>DNS Hijacking</vt:lpstr>
      <vt:lpstr>DNS Spoofing</vt:lpstr>
      <vt:lpstr>DNS Cache Poisoning</vt:lpstr>
      <vt:lpstr>Solution: DNSSEC</vt:lpstr>
      <vt:lpstr>Much More to DNS</vt:lpstr>
      <vt:lpstr>עוד שיפור בחווית הגלישה שלנו</vt:lpstr>
      <vt:lpstr>CDN</vt:lpstr>
      <vt:lpstr>Content distribution networks</vt:lpstr>
      <vt:lpstr>Content distribution networks</vt:lpstr>
      <vt:lpstr>CDN cluster selection strategy</vt:lpstr>
      <vt:lpstr>CDN: “simple” content access scenario</vt:lpstr>
      <vt:lpstr>מצגת של PowerPoint</vt:lpstr>
      <vt:lpstr>Case study: Netflix</vt:lpstr>
      <vt:lpstr>Case study: Netflix</vt:lpstr>
      <vt:lpstr>אבל אמרנו שיש עוד ארכיטקטורה</vt:lpstr>
      <vt:lpstr>Peer To Peer (P2P)</vt:lpstr>
      <vt:lpstr>יישומי peer-to-peer (P2P)</vt:lpstr>
      <vt:lpstr>השוואה בין ארכיטקטורת לקוח-שרת, P2P</vt:lpstr>
      <vt:lpstr>לקוח-שרת: זמן הפצת קובץ</vt:lpstr>
      <vt:lpstr>P2P: זמן הפצת קובץ</vt:lpstr>
      <vt:lpstr>השוואה בין ארכיטקטורת לקוח-שרת, P2P</vt:lpstr>
      <vt:lpstr>P2P - אתגרים</vt:lpstr>
      <vt:lpstr>P2P: ספריה מרכזית</vt:lpstr>
      <vt:lpstr>Query flooding: Gnutella</vt:lpstr>
      <vt:lpstr>Gnutella: Peer joining</vt:lpstr>
      <vt:lpstr>Gnutella: protocol</vt:lpstr>
      <vt:lpstr>Exploiting heterogeneity: KaZaA</vt:lpstr>
      <vt:lpstr>KaZaA: Querying</vt:lpstr>
      <vt:lpstr>BT Search and Connect</vt:lpstr>
      <vt:lpstr>Trackers and Peer List</vt:lpstr>
      <vt:lpstr>Torrents </vt:lpstr>
      <vt:lpstr>Downloading the file – Accessing the tracker</vt:lpstr>
      <vt:lpstr>BT Search and Connect</vt:lpstr>
      <vt:lpstr>Downloading the file – Accessing the peers</vt:lpstr>
      <vt:lpstr>General Statistics and Pieces in Download</vt:lpstr>
      <vt:lpstr>מצגת של PowerPoint</vt:lpstr>
      <vt:lpstr>BitTorrent: requesting, sending file chunks</vt:lpstr>
      <vt:lpstr>BitTorrent: tit-for-tat</vt:lpstr>
      <vt:lpstr>שאלה</vt:lpstr>
      <vt:lpstr>במידה ואתם רוצים עוד חומר</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רשתות תקשורת מחשבים שיעור 1</dc:title>
  <dc:creator>Amit</dc:creator>
  <cp:lastModifiedBy>CloudInfect</cp:lastModifiedBy>
  <cp:revision>187</cp:revision>
  <dcterms:modified xsi:type="dcterms:W3CDTF">2017-11-17T12:59:29Z</dcterms:modified>
</cp:coreProperties>
</file>